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69" r:id="rId2"/>
  </p:sldMasterIdLst>
  <p:notesMasterIdLst>
    <p:notesMasterId r:id="rId54"/>
  </p:notesMasterIdLst>
  <p:handoutMasterIdLst>
    <p:handoutMasterId r:id="rId55"/>
  </p:handoutMasterIdLst>
  <p:sldIdLst>
    <p:sldId id="1551" r:id="rId3"/>
    <p:sldId id="1940" r:id="rId4"/>
    <p:sldId id="1948" r:id="rId5"/>
    <p:sldId id="1941" r:id="rId6"/>
    <p:sldId id="1943" r:id="rId7"/>
    <p:sldId id="1916" r:id="rId8"/>
    <p:sldId id="1917" r:id="rId9"/>
    <p:sldId id="1881" r:id="rId10"/>
    <p:sldId id="1882" r:id="rId11"/>
    <p:sldId id="1950" r:id="rId12"/>
    <p:sldId id="1889" r:id="rId13"/>
    <p:sldId id="1951" r:id="rId14"/>
    <p:sldId id="1952" r:id="rId15"/>
    <p:sldId id="1953" r:id="rId16"/>
    <p:sldId id="1954" r:id="rId17"/>
    <p:sldId id="1912" r:id="rId18"/>
    <p:sldId id="1923" r:id="rId19"/>
    <p:sldId id="1929" r:id="rId20"/>
    <p:sldId id="1898" r:id="rId21"/>
    <p:sldId id="1924" r:id="rId22"/>
    <p:sldId id="1937" r:id="rId23"/>
    <p:sldId id="1938" r:id="rId24"/>
    <p:sldId id="1895" r:id="rId25"/>
    <p:sldId id="1896" r:id="rId26"/>
    <p:sldId id="1789" r:id="rId27"/>
    <p:sldId id="1914" r:id="rId28"/>
    <p:sldId id="1936" r:id="rId29"/>
    <p:sldId id="1862" r:id="rId30"/>
    <p:sldId id="1863" r:id="rId31"/>
    <p:sldId id="1875" r:id="rId32"/>
    <p:sldId id="1876" r:id="rId33"/>
    <p:sldId id="1865" r:id="rId34"/>
    <p:sldId id="1801" r:id="rId35"/>
    <p:sldId id="1905" r:id="rId36"/>
    <p:sldId id="1906" r:id="rId37"/>
    <p:sldId id="1907" r:id="rId38"/>
    <p:sldId id="1884" r:id="rId39"/>
    <p:sldId id="1935" r:id="rId40"/>
    <p:sldId id="1930" r:id="rId41"/>
    <p:sldId id="1931" r:id="rId42"/>
    <p:sldId id="1932" r:id="rId43"/>
    <p:sldId id="1934" r:id="rId44"/>
    <p:sldId id="1910" r:id="rId45"/>
    <p:sldId id="1911" r:id="rId46"/>
    <p:sldId id="1949" r:id="rId47"/>
    <p:sldId id="1901" r:id="rId48"/>
    <p:sldId id="1944" r:id="rId49"/>
    <p:sldId id="1945" r:id="rId50"/>
    <p:sldId id="1946" r:id="rId51"/>
    <p:sldId id="1947" r:id="rId52"/>
    <p:sldId id="1922" r:id="rId53"/>
  </p:sldIdLst>
  <p:sldSz cx="9144000" cy="6858000" type="screen4x3"/>
  <p:notesSz cx="6864350" cy="9996488"/>
  <p:kinsoku lang="ja-JP" invalStChars="、。，．・：；？！゛゜ヽヾゝゞ々ー’”）〕］｝〉》」』】°‰′″℃￠％ぁぃぅぇぉっゃゅょゎァィゥェォッャュョヮヵヶ!%),.:;?]}｡｣､･ｧｨｩｪｫｬｭｮｯｰﾞﾟ" invalEndChars="‘“（〔［｛〈《「『【￥＄$([\{｢￡"/>
  <p:defaultTextStyle>
    <a:defPPr>
      <a:defRPr lang="de-DE"/>
    </a:defPPr>
    <a:lvl1pPr algn="l" rtl="0" eaLnBrk="0" fontAlgn="base" hangingPunct="0">
      <a:spcBef>
        <a:spcPct val="0"/>
      </a:spcBef>
      <a:spcAft>
        <a:spcPct val="0"/>
      </a:spcAft>
      <a:defRPr sz="1400" kern="1200">
        <a:solidFill>
          <a:schemeClr val="tx1"/>
        </a:solidFill>
        <a:latin typeface="Bookman Old Style" panose="02050604050505020204" pitchFamily="18" charset="0"/>
        <a:ea typeface="+mn-ea"/>
        <a:cs typeface="Times New Roman" panose="02020603050405020304" pitchFamily="18" charset="0"/>
      </a:defRPr>
    </a:lvl1pPr>
    <a:lvl2pPr marL="457200" algn="l" rtl="0" eaLnBrk="0" fontAlgn="base" hangingPunct="0">
      <a:spcBef>
        <a:spcPct val="0"/>
      </a:spcBef>
      <a:spcAft>
        <a:spcPct val="0"/>
      </a:spcAft>
      <a:defRPr sz="1400" kern="1200">
        <a:solidFill>
          <a:schemeClr val="tx1"/>
        </a:solidFill>
        <a:latin typeface="Bookman Old Style" panose="02050604050505020204" pitchFamily="18" charset="0"/>
        <a:ea typeface="+mn-ea"/>
        <a:cs typeface="Times New Roman" panose="02020603050405020304" pitchFamily="18" charset="0"/>
      </a:defRPr>
    </a:lvl2pPr>
    <a:lvl3pPr marL="914400" algn="l" rtl="0" eaLnBrk="0" fontAlgn="base" hangingPunct="0">
      <a:spcBef>
        <a:spcPct val="0"/>
      </a:spcBef>
      <a:spcAft>
        <a:spcPct val="0"/>
      </a:spcAft>
      <a:defRPr sz="1400" kern="1200">
        <a:solidFill>
          <a:schemeClr val="tx1"/>
        </a:solidFill>
        <a:latin typeface="Bookman Old Style" panose="02050604050505020204" pitchFamily="18" charset="0"/>
        <a:ea typeface="+mn-ea"/>
        <a:cs typeface="Times New Roman" panose="02020603050405020304" pitchFamily="18" charset="0"/>
      </a:defRPr>
    </a:lvl3pPr>
    <a:lvl4pPr marL="1371600" algn="l" rtl="0" eaLnBrk="0" fontAlgn="base" hangingPunct="0">
      <a:spcBef>
        <a:spcPct val="0"/>
      </a:spcBef>
      <a:spcAft>
        <a:spcPct val="0"/>
      </a:spcAft>
      <a:defRPr sz="1400" kern="1200">
        <a:solidFill>
          <a:schemeClr val="tx1"/>
        </a:solidFill>
        <a:latin typeface="Bookman Old Style" panose="02050604050505020204" pitchFamily="18" charset="0"/>
        <a:ea typeface="+mn-ea"/>
        <a:cs typeface="Times New Roman" panose="02020603050405020304" pitchFamily="18" charset="0"/>
      </a:defRPr>
    </a:lvl4pPr>
    <a:lvl5pPr marL="1828800" algn="l" rtl="0" eaLnBrk="0" fontAlgn="base" hangingPunct="0">
      <a:spcBef>
        <a:spcPct val="0"/>
      </a:spcBef>
      <a:spcAft>
        <a:spcPct val="0"/>
      </a:spcAft>
      <a:defRPr sz="1400" kern="1200">
        <a:solidFill>
          <a:schemeClr val="tx1"/>
        </a:solidFill>
        <a:latin typeface="Bookman Old Style" panose="02050604050505020204" pitchFamily="18" charset="0"/>
        <a:ea typeface="+mn-ea"/>
        <a:cs typeface="Times New Roman" panose="02020603050405020304" pitchFamily="18" charset="0"/>
      </a:defRPr>
    </a:lvl5pPr>
    <a:lvl6pPr marL="2286000" algn="l" defTabSz="914400" rtl="0" eaLnBrk="1" latinLnBrk="0" hangingPunct="1">
      <a:defRPr sz="1400" kern="1200">
        <a:solidFill>
          <a:schemeClr val="tx1"/>
        </a:solidFill>
        <a:latin typeface="Bookman Old Style" panose="02050604050505020204" pitchFamily="18" charset="0"/>
        <a:ea typeface="+mn-ea"/>
        <a:cs typeface="Times New Roman" panose="02020603050405020304" pitchFamily="18" charset="0"/>
      </a:defRPr>
    </a:lvl6pPr>
    <a:lvl7pPr marL="2743200" algn="l" defTabSz="914400" rtl="0" eaLnBrk="1" latinLnBrk="0" hangingPunct="1">
      <a:defRPr sz="1400" kern="1200">
        <a:solidFill>
          <a:schemeClr val="tx1"/>
        </a:solidFill>
        <a:latin typeface="Bookman Old Style" panose="02050604050505020204" pitchFamily="18" charset="0"/>
        <a:ea typeface="+mn-ea"/>
        <a:cs typeface="Times New Roman" panose="02020603050405020304" pitchFamily="18" charset="0"/>
      </a:defRPr>
    </a:lvl7pPr>
    <a:lvl8pPr marL="3200400" algn="l" defTabSz="914400" rtl="0" eaLnBrk="1" latinLnBrk="0" hangingPunct="1">
      <a:defRPr sz="1400" kern="1200">
        <a:solidFill>
          <a:schemeClr val="tx1"/>
        </a:solidFill>
        <a:latin typeface="Bookman Old Style" panose="02050604050505020204" pitchFamily="18" charset="0"/>
        <a:ea typeface="+mn-ea"/>
        <a:cs typeface="Times New Roman" panose="02020603050405020304" pitchFamily="18" charset="0"/>
      </a:defRPr>
    </a:lvl8pPr>
    <a:lvl9pPr marL="3657600" algn="l" defTabSz="914400" rtl="0" eaLnBrk="1" latinLnBrk="0" hangingPunct="1">
      <a:defRPr sz="1400" kern="1200">
        <a:solidFill>
          <a:schemeClr val="tx1"/>
        </a:solidFill>
        <a:latin typeface="Bookman Old Style" panose="020506040505050202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799">
          <p15:clr>
            <a:srgbClr val="A4A3A4"/>
          </p15:clr>
        </p15:guide>
        <p15:guide id="2" pos="1202">
          <p15:clr>
            <a:srgbClr val="A4A3A4"/>
          </p15:clr>
        </p15:guide>
      </p15:sldGuideLst>
    </p:ext>
    <p:ext uri="{2D200454-40CA-4A62-9FC3-DE9A4176ACB9}">
      <p15:notesGuideLst xmlns:p15="http://schemas.microsoft.com/office/powerpoint/2012/main">
        <p15:guide id="1" orient="horz" pos="3149">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o Babé" initials="G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66FF66"/>
    <a:srgbClr val="66CCFF"/>
    <a:srgbClr val="FF3300"/>
    <a:srgbClr val="33CCFF"/>
    <a:srgbClr val="B9E8FF"/>
    <a:srgbClr val="97E4FF"/>
    <a:srgbClr val="CCFF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95159" autoAdjust="0"/>
  </p:normalViewPr>
  <p:slideViewPr>
    <p:cSldViewPr snapToObjects="1">
      <p:cViewPr varScale="1">
        <p:scale>
          <a:sx n="81" d="100"/>
          <a:sy n="81" d="100"/>
        </p:scale>
        <p:origin x="1248" y="58"/>
      </p:cViewPr>
      <p:guideLst>
        <p:guide orient="horz" pos="799"/>
        <p:guide pos="1202"/>
      </p:guideLst>
    </p:cSldViewPr>
  </p:slideViewPr>
  <p:outlineViewPr>
    <p:cViewPr>
      <p:scale>
        <a:sx n="33" d="100"/>
        <a:sy n="33" d="100"/>
      </p:scale>
      <p:origin x="0" y="1956"/>
    </p:cViewPr>
    <p:sldLst>
      <p:sld r:id="rId1" collapse="1"/>
    </p:sldLst>
  </p:outlineViewPr>
  <p:notesTextViewPr>
    <p:cViewPr>
      <p:scale>
        <a:sx n="100" d="100"/>
        <a:sy n="100" d="100"/>
      </p:scale>
      <p:origin x="0" y="0"/>
    </p:cViewPr>
  </p:notesTextViewPr>
  <p:sorterViewPr>
    <p:cViewPr>
      <p:scale>
        <a:sx n="75" d="100"/>
        <a:sy n="75" d="100"/>
      </p:scale>
      <p:origin x="0" y="5970"/>
    </p:cViewPr>
  </p:sorterViewPr>
  <p:notesViewPr>
    <p:cSldViewPr snapToObjects="1">
      <p:cViewPr varScale="1">
        <p:scale>
          <a:sx n="51" d="100"/>
          <a:sy n="51" d="100"/>
        </p:scale>
        <p:origin x="-2688" y="-108"/>
      </p:cViewPr>
      <p:guideLst>
        <p:guide orient="horz" pos="3149"/>
        <p:guide pos="2163"/>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402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idx="2"/>
          </p:nvPr>
        </p:nvSpPr>
        <p:spPr bwMode="auto">
          <a:xfrm>
            <a:off x="1106488" y="752475"/>
            <a:ext cx="465613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55279944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108075" y="752475"/>
            <a:ext cx="4656138" cy="3492500"/>
          </a:xfrm>
        </p:spPr>
      </p:sp>
      <p:sp>
        <p:nvSpPr>
          <p:cNvPr id="18435" name="Rectangle 3"/>
          <p:cNvSpPr>
            <a:spLocks noGrp="1" noChangeArrowheads="1"/>
          </p:cNvSpPr>
          <p:nvPr>
            <p:ph type="body" idx="1"/>
          </p:nvPr>
        </p:nvSpPr>
        <p:spPr bwMode="auto">
          <a:xfrm>
            <a:off x="685800" y="4748213"/>
            <a:ext cx="5492750" cy="4498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64" tIns="46433" rIns="92864" bIns="46433"/>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234259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p:sp>
      <p:sp>
        <p:nvSpPr>
          <p:cNvPr id="24579" name="2 Marcador de notas"/>
          <p:cNvSpPr>
            <a:spLocks noGrp="1"/>
          </p:cNvSpPr>
          <p:nvPr>
            <p:ph type="body" idx="1"/>
          </p:nvPr>
        </p:nvSpPr>
        <p:spPr bwMode="auto">
          <a:xfrm>
            <a:off x="685800" y="4748213"/>
            <a:ext cx="5492750" cy="4498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53" tIns="44477" rIns="88953" bIns="44477"/>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2945690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p:sp>
      <p:sp>
        <p:nvSpPr>
          <p:cNvPr id="104451" name="2 Marcador de notas"/>
          <p:cNvSpPr>
            <a:spLocks noGrp="1"/>
          </p:cNvSpPr>
          <p:nvPr>
            <p:ph type="body" idx="1"/>
          </p:nvPr>
        </p:nvSpPr>
        <p:spPr bwMode="auto">
          <a:xfrm>
            <a:off x="686136" y="4747828"/>
            <a:ext cx="5492094" cy="4499738"/>
          </a:xfrm>
          <a:prstGeom prst="rect">
            <a:avLst/>
          </a:prstGeom>
          <a:noFill/>
          <a:ln>
            <a:miter lim="800000"/>
            <a:headEnd/>
            <a:tailEnd/>
          </a:ln>
        </p:spPr>
        <p:txBody>
          <a:bodyPr lIns="91106" tIns="45553" rIns="91106" bIns="45553"/>
          <a:lstStyle/>
          <a:p>
            <a:endParaRPr lang="es-ES" smtClean="0"/>
          </a:p>
        </p:txBody>
      </p:sp>
    </p:spTree>
    <p:extLst>
      <p:ext uri="{BB962C8B-B14F-4D97-AF65-F5344CB8AC3E}">
        <p14:creationId xmlns:p14="http://schemas.microsoft.com/office/powerpoint/2010/main" val="19265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p:sp>
      <p:sp>
        <p:nvSpPr>
          <p:cNvPr id="97283" name="2 Marcador de notas"/>
          <p:cNvSpPr>
            <a:spLocks noGrp="1"/>
          </p:cNvSpPr>
          <p:nvPr>
            <p:ph type="body" idx="1"/>
          </p:nvPr>
        </p:nvSpPr>
        <p:spPr bwMode="auto">
          <a:xfrm>
            <a:off x="686131" y="4747828"/>
            <a:ext cx="5492094" cy="4499738"/>
          </a:xfrm>
          <a:prstGeom prst="rect">
            <a:avLst/>
          </a:prstGeom>
          <a:noFill/>
          <a:ln>
            <a:miter lim="800000"/>
            <a:headEnd/>
            <a:tailEnd/>
          </a:ln>
        </p:spPr>
        <p:txBody>
          <a:bodyPr lIns="91159" tIns="45579" rIns="91159" bIns="45579"/>
          <a:lstStyle/>
          <a:p>
            <a:endParaRPr lang="es-ES" smtClean="0"/>
          </a:p>
        </p:txBody>
      </p:sp>
    </p:spTree>
    <p:extLst>
      <p:ext uri="{BB962C8B-B14F-4D97-AF65-F5344CB8AC3E}">
        <p14:creationId xmlns:p14="http://schemas.microsoft.com/office/powerpoint/2010/main" val="1974821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p:sp>
      <p:sp>
        <p:nvSpPr>
          <p:cNvPr id="31747" name="2 Marcador de notas"/>
          <p:cNvSpPr>
            <a:spLocks noGrp="1"/>
          </p:cNvSpPr>
          <p:nvPr>
            <p:ph type="body" idx="1"/>
          </p:nvPr>
        </p:nvSpPr>
        <p:spPr bwMode="auto">
          <a:xfrm>
            <a:off x="685800" y="4748213"/>
            <a:ext cx="5492750" cy="4498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53" tIns="44477" rIns="88953" bIns="44477"/>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2237323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p:sp>
      <p:sp>
        <p:nvSpPr>
          <p:cNvPr id="40963" name="2 Marcador de notas"/>
          <p:cNvSpPr>
            <a:spLocks noGrp="1"/>
          </p:cNvSpPr>
          <p:nvPr>
            <p:ph type="body" idx="1"/>
          </p:nvPr>
        </p:nvSpPr>
        <p:spPr bwMode="auto">
          <a:xfrm>
            <a:off x="685800" y="4748213"/>
            <a:ext cx="5492750" cy="4498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3" tIns="45555" rIns="91113" bIns="45555"/>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3717042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63428" y="4642900"/>
            <a:ext cx="5310334" cy="4398533"/>
          </a:xfrm>
          <a:prstGeom prst="rect">
            <a:avLst/>
          </a:prstGeom>
        </p:spPr>
        <p:txBody>
          <a:bodyPr lIns="86560" tIns="43280" rIns="86560" bIns="43280">
            <a:normAutofit/>
          </a:bodyPr>
          <a:lstStyle/>
          <a:p>
            <a:endParaRPr lang="es-ES" dirty="0"/>
          </a:p>
        </p:txBody>
      </p:sp>
    </p:spTree>
    <p:extLst>
      <p:ext uri="{BB962C8B-B14F-4D97-AF65-F5344CB8AC3E}">
        <p14:creationId xmlns:p14="http://schemas.microsoft.com/office/powerpoint/2010/main" val="84929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63272" y="4642162"/>
            <a:ext cx="5309106" cy="4397835"/>
          </a:xfrm>
          <a:prstGeom prst="rect">
            <a:avLst/>
          </a:prstGeom>
        </p:spPr>
        <p:txBody>
          <a:bodyPr lIns="86560" tIns="43281" rIns="86560" bIns="43281">
            <a:normAutofit/>
          </a:bodyPr>
          <a:lstStyle/>
          <a:p>
            <a:endParaRPr lang="es-ES" dirty="0"/>
          </a:p>
        </p:txBody>
      </p:sp>
    </p:spTree>
    <p:extLst>
      <p:ext uri="{BB962C8B-B14F-4D97-AF65-F5344CB8AC3E}">
        <p14:creationId xmlns:p14="http://schemas.microsoft.com/office/powerpoint/2010/main" val="365865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63272" y="4642162"/>
            <a:ext cx="5309106" cy="4397835"/>
          </a:xfrm>
          <a:prstGeom prst="rect">
            <a:avLst/>
          </a:prstGeom>
        </p:spPr>
        <p:txBody>
          <a:bodyPr lIns="86560" tIns="43281" rIns="86560" bIns="43281">
            <a:normAutofit/>
          </a:bodyPr>
          <a:lstStyle/>
          <a:p>
            <a:endParaRPr lang="es-ES" dirty="0"/>
          </a:p>
        </p:txBody>
      </p:sp>
    </p:spTree>
    <p:extLst>
      <p:ext uri="{BB962C8B-B14F-4D97-AF65-F5344CB8AC3E}">
        <p14:creationId xmlns:p14="http://schemas.microsoft.com/office/powerpoint/2010/main" val="3235591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974" y="4747582"/>
            <a:ext cx="5490824" cy="4497706"/>
          </a:xfrm>
          <a:prstGeom prst="rect">
            <a:avLst/>
          </a:prstGeom>
        </p:spPr>
        <p:txBody>
          <a:bodyPr lIns="88935" tIns="44468" rIns="88935" bIns="44468">
            <a:normAutofit/>
          </a:bodyPr>
          <a:lstStyle/>
          <a:p>
            <a:endParaRPr lang="es-ES" dirty="0"/>
          </a:p>
        </p:txBody>
      </p:sp>
    </p:spTree>
    <p:extLst>
      <p:ext uri="{BB962C8B-B14F-4D97-AF65-F5344CB8AC3E}">
        <p14:creationId xmlns:p14="http://schemas.microsoft.com/office/powerpoint/2010/main" val="75606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63428" y="4642900"/>
            <a:ext cx="5310334" cy="4398533"/>
          </a:xfrm>
          <a:prstGeom prst="rect">
            <a:avLst/>
          </a:prstGeom>
        </p:spPr>
        <p:txBody>
          <a:bodyPr lIns="86560" tIns="43280" rIns="86560" bIns="43280">
            <a:normAutofit/>
          </a:bodyPr>
          <a:lstStyle/>
          <a:p>
            <a:endParaRPr lang="es-ES" dirty="0"/>
          </a:p>
        </p:txBody>
      </p:sp>
    </p:spTree>
    <p:extLst>
      <p:ext uri="{BB962C8B-B14F-4D97-AF65-F5344CB8AC3E}">
        <p14:creationId xmlns:p14="http://schemas.microsoft.com/office/powerpoint/2010/main" val="306773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4294967295"/>
          </p:nvPr>
        </p:nvSpPr>
        <p:spPr bwMode="auto">
          <a:xfrm>
            <a:off x="3886200" y="9494838"/>
            <a:ext cx="2976563" cy="500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7" tIns="46099" rIns="92197" bIns="46099"/>
          <a:lstStyle>
            <a:lvl1pPr>
              <a:defRPr sz="1400">
                <a:solidFill>
                  <a:schemeClr val="tx1"/>
                </a:solidFill>
                <a:latin typeface="Bookman Old Style" panose="02050604050505020204" pitchFamily="18" charset="0"/>
                <a:cs typeface="Times New Roman" panose="02020603050405020304" pitchFamily="18" charset="0"/>
              </a:defRPr>
            </a:lvl1pPr>
            <a:lvl2pPr marL="742950" indent="-285750">
              <a:defRPr sz="1400">
                <a:solidFill>
                  <a:schemeClr val="tx1"/>
                </a:solidFill>
                <a:latin typeface="Bookman Old Style" panose="02050604050505020204" pitchFamily="18" charset="0"/>
                <a:cs typeface="Times New Roman" panose="02020603050405020304" pitchFamily="18" charset="0"/>
              </a:defRPr>
            </a:lvl2pPr>
            <a:lvl3pPr marL="1143000" indent="-228600">
              <a:defRPr sz="1400">
                <a:solidFill>
                  <a:schemeClr val="tx1"/>
                </a:solidFill>
                <a:latin typeface="Bookman Old Style" panose="02050604050505020204" pitchFamily="18" charset="0"/>
                <a:cs typeface="Times New Roman" panose="02020603050405020304" pitchFamily="18" charset="0"/>
              </a:defRPr>
            </a:lvl3pPr>
            <a:lvl4pPr marL="1600200" indent="-228600">
              <a:defRPr sz="1400">
                <a:solidFill>
                  <a:schemeClr val="tx1"/>
                </a:solidFill>
                <a:latin typeface="Bookman Old Style" panose="02050604050505020204" pitchFamily="18" charset="0"/>
                <a:cs typeface="Times New Roman" panose="02020603050405020304" pitchFamily="18" charset="0"/>
              </a:defRPr>
            </a:lvl4pPr>
            <a:lvl5pPr marL="2057400" indent="-228600">
              <a:defRPr sz="1400">
                <a:solidFill>
                  <a:schemeClr val="tx1"/>
                </a:solidFill>
                <a:latin typeface="Bookman Old Style" panose="020506040505050202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9pPr>
          </a:lstStyle>
          <a:p>
            <a:pPr>
              <a:spcBef>
                <a:spcPct val="50000"/>
              </a:spcBef>
              <a:spcAft>
                <a:spcPct val="50000"/>
              </a:spcAft>
              <a:buSzPct val="100000"/>
              <a:buFontTx/>
              <a:buChar char="•"/>
            </a:pPr>
            <a:fld id="{6BB21B0D-A740-4F66-9FF4-A6B751001FCD}" type="slidenum">
              <a:rPr lang="en-US" altLang="es-ES"/>
              <a:pPr>
                <a:spcBef>
                  <a:spcPct val="50000"/>
                </a:spcBef>
                <a:spcAft>
                  <a:spcPct val="50000"/>
                </a:spcAft>
                <a:buSzPct val="100000"/>
                <a:buFontTx/>
                <a:buChar char="•"/>
              </a:pPr>
              <a:t>2</a:t>
            </a:fld>
            <a:endParaRPr lang="en-US" altLang="es-ES"/>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bwMode="auto">
          <a:xfrm>
            <a:off x="685800" y="4749800"/>
            <a:ext cx="5492750" cy="4497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7" tIns="46099" rIns="92197" bIns="46099"/>
          <a:lstStyle/>
          <a:p>
            <a:pPr eaLnBrk="1" hangingPunct="1"/>
            <a:endParaRPr lang="fr-FR" altLang="es-ES" smtClean="0">
              <a:latin typeface="Arial" panose="020B0604020202020204" pitchFamily="34" charset="0"/>
            </a:endParaRPr>
          </a:p>
        </p:txBody>
      </p:sp>
    </p:spTree>
    <p:extLst>
      <p:ext uri="{BB962C8B-B14F-4D97-AF65-F5344CB8AC3E}">
        <p14:creationId xmlns:p14="http://schemas.microsoft.com/office/powerpoint/2010/main" val="1103229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63272" y="4642162"/>
            <a:ext cx="5309106" cy="4397835"/>
          </a:xfrm>
          <a:prstGeom prst="rect">
            <a:avLst/>
          </a:prstGeom>
        </p:spPr>
        <p:txBody>
          <a:bodyPr lIns="86560" tIns="43281" rIns="86560" bIns="43281">
            <a:normAutofit/>
          </a:bodyPr>
          <a:lstStyle/>
          <a:p>
            <a:endParaRPr lang="es-ES" dirty="0"/>
          </a:p>
        </p:txBody>
      </p:sp>
    </p:spTree>
    <p:extLst>
      <p:ext uri="{BB962C8B-B14F-4D97-AF65-F5344CB8AC3E}">
        <p14:creationId xmlns:p14="http://schemas.microsoft.com/office/powerpoint/2010/main" val="3051195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p:sp>
      <p:sp>
        <p:nvSpPr>
          <p:cNvPr id="124931" name="2 Marcador de notas"/>
          <p:cNvSpPr>
            <a:spLocks noGrp="1"/>
          </p:cNvSpPr>
          <p:nvPr>
            <p:ph type="body" idx="1"/>
          </p:nvPr>
        </p:nvSpPr>
        <p:spPr bwMode="auto">
          <a:xfrm>
            <a:off x="686136" y="4747828"/>
            <a:ext cx="5492094" cy="4499738"/>
          </a:xfrm>
          <a:prstGeom prst="rect">
            <a:avLst/>
          </a:prstGeom>
          <a:noFill/>
          <a:ln>
            <a:miter lim="800000"/>
            <a:headEnd/>
            <a:tailEnd/>
          </a:ln>
        </p:spPr>
        <p:txBody>
          <a:bodyPr lIns="91106" tIns="45553" rIns="91106" bIns="45553"/>
          <a:lstStyle/>
          <a:p>
            <a:endParaRPr lang="es-ES" smtClean="0"/>
          </a:p>
        </p:txBody>
      </p:sp>
    </p:spTree>
    <p:extLst>
      <p:ext uri="{BB962C8B-B14F-4D97-AF65-F5344CB8AC3E}">
        <p14:creationId xmlns:p14="http://schemas.microsoft.com/office/powerpoint/2010/main" val="2429034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4294967295"/>
          </p:nvPr>
        </p:nvSpPr>
        <p:spPr bwMode="auto">
          <a:xfrm>
            <a:off x="3885625" y="9492598"/>
            <a:ext cx="2975604" cy="500753"/>
          </a:xfrm>
          <a:prstGeom prst="rect">
            <a:avLst/>
          </a:prstGeom>
          <a:noFill/>
          <a:ln>
            <a:miter lim="800000"/>
            <a:headEnd/>
            <a:tailEnd/>
          </a:ln>
        </p:spPr>
        <p:txBody>
          <a:bodyPr lIns="92171" tIns="46085" rIns="92171" bIns="46085"/>
          <a:lstStyle/>
          <a:p>
            <a:pPr eaLnBrk="0" hangingPunct="0">
              <a:spcBef>
                <a:spcPct val="50000"/>
              </a:spcBef>
              <a:spcAft>
                <a:spcPct val="50000"/>
              </a:spcAft>
              <a:buSzPct val="100000"/>
              <a:buFontTx/>
              <a:buChar char="•"/>
            </a:pPr>
            <a:fld id="{D6AD08CE-FC9C-44DF-937D-0B6FD2BCF76A}" type="slidenum">
              <a:rPr lang="en-US"/>
              <a:pPr eaLnBrk="0" hangingPunct="0">
                <a:spcBef>
                  <a:spcPct val="50000"/>
                </a:spcBef>
                <a:spcAft>
                  <a:spcPct val="50000"/>
                </a:spcAft>
                <a:buSzPct val="100000"/>
                <a:buFontTx/>
                <a:buChar char="•"/>
              </a:pPr>
              <a:t>37</a:t>
            </a:fld>
            <a:endParaRPr lang="en-US"/>
          </a:p>
        </p:txBody>
      </p:sp>
      <p:sp>
        <p:nvSpPr>
          <p:cNvPr id="125955" name="Rectangle 2"/>
          <p:cNvSpPr>
            <a:spLocks noGrp="1" noRot="1" noChangeAspect="1" noChangeArrowheads="1" noTextEdit="1"/>
          </p:cNvSpPr>
          <p:nvPr>
            <p:ph type="sldImg"/>
          </p:nvPr>
        </p:nvSpPr>
        <p:spPr/>
      </p:sp>
      <p:sp>
        <p:nvSpPr>
          <p:cNvPr id="125956" name="Rectangle 3"/>
          <p:cNvSpPr>
            <a:spLocks noGrp="1" noChangeArrowheads="1"/>
          </p:cNvSpPr>
          <p:nvPr>
            <p:ph type="body" idx="1"/>
          </p:nvPr>
        </p:nvSpPr>
        <p:spPr bwMode="auto">
          <a:xfrm>
            <a:off x="685970" y="4748625"/>
            <a:ext cx="5490824" cy="4497472"/>
          </a:xfrm>
          <a:prstGeom prst="rect">
            <a:avLst/>
          </a:prstGeom>
          <a:noFill/>
          <a:ln>
            <a:miter lim="800000"/>
            <a:headEnd/>
            <a:tailEnd/>
          </a:ln>
        </p:spPr>
        <p:txBody>
          <a:bodyPr lIns="92171" tIns="46085" rIns="92171" bIns="46085"/>
          <a:lstStyle/>
          <a:p>
            <a:pPr eaLnBrk="1" hangingPunct="1"/>
            <a:endParaRPr lang="fr-FR" smtClean="0"/>
          </a:p>
        </p:txBody>
      </p:sp>
    </p:spTree>
    <p:extLst>
      <p:ext uri="{BB962C8B-B14F-4D97-AF65-F5344CB8AC3E}">
        <p14:creationId xmlns:p14="http://schemas.microsoft.com/office/powerpoint/2010/main" val="400991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4294967295"/>
          </p:nvPr>
        </p:nvSpPr>
        <p:spPr bwMode="auto">
          <a:xfrm>
            <a:off x="3886527" y="9494110"/>
            <a:ext cx="2976292" cy="500832"/>
          </a:xfrm>
          <a:prstGeom prst="rect">
            <a:avLst/>
          </a:prstGeom>
          <a:noFill/>
          <a:ln>
            <a:miter lim="800000"/>
            <a:headEnd/>
            <a:tailEnd/>
          </a:ln>
        </p:spPr>
        <p:txBody>
          <a:bodyPr lIns="92179" tIns="46091" rIns="92179" bIns="46091"/>
          <a:lstStyle/>
          <a:p>
            <a:pPr eaLnBrk="0" hangingPunct="0">
              <a:spcBef>
                <a:spcPct val="50000"/>
              </a:spcBef>
              <a:spcAft>
                <a:spcPct val="50000"/>
              </a:spcAft>
              <a:buSzPct val="100000"/>
              <a:buFontTx/>
              <a:buChar char="•"/>
            </a:pPr>
            <a:fld id="{80986986-3A9A-433B-ADB3-62233B468F30}" type="slidenum">
              <a:rPr lang="en-US"/>
              <a:pPr eaLnBrk="0" hangingPunct="0">
                <a:spcBef>
                  <a:spcPct val="50000"/>
                </a:spcBef>
                <a:spcAft>
                  <a:spcPct val="50000"/>
                </a:spcAft>
                <a:buSzPct val="100000"/>
                <a:buFontTx/>
                <a:buChar char="•"/>
              </a:pPr>
              <a:t>42</a:t>
            </a:fld>
            <a:endParaRPr lang="en-US"/>
          </a:p>
        </p:txBody>
      </p:sp>
      <p:sp>
        <p:nvSpPr>
          <p:cNvPr id="129027" name="Rectangle 2"/>
          <p:cNvSpPr>
            <a:spLocks noGrp="1" noRot="1" noChangeAspect="1" noChangeArrowheads="1" noTextEdit="1"/>
          </p:cNvSpPr>
          <p:nvPr>
            <p:ph type="sldImg"/>
          </p:nvPr>
        </p:nvSpPr>
        <p:spPr/>
      </p:sp>
      <p:sp>
        <p:nvSpPr>
          <p:cNvPr id="129028" name="Rectangle 3"/>
          <p:cNvSpPr>
            <a:spLocks noGrp="1" noChangeArrowheads="1"/>
          </p:cNvSpPr>
          <p:nvPr>
            <p:ph type="body" idx="1"/>
          </p:nvPr>
        </p:nvSpPr>
        <p:spPr bwMode="auto">
          <a:xfrm>
            <a:off x="686136" y="4749379"/>
            <a:ext cx="5492094" cy="4498186"/>
          </a:xfrm>
          <a:prstGeom prst="rect">
            <a:avLst/>
          </a:prstGeom>
          <a:noFill/>
          <a:ln>
            <a:miter lim="800000"/>
            <a:headEnd/>
            <a:tailEnd/>
          </a:ln>
        </p:spPr>
        <p:txBody>
          <a:bodyPr lIns="92179" tIns="46091" rIns="92179" bIns="46091"/>
          <a:lstStyle/>
          <a:p>
            <a:pPr eaLnBrk="1" hangingPunct="1"/>
            <a:endParaRPr lang="fr-FR" smtClean="0"/>
          </a:p>
        </p:txBody>
      </p:sp>
    </p:spTree>
    <p:extLst>
      <p:ext uri="{BB962C8B-B14F-4D97-AF65-F5344CB8AC3E}">
        <p14:creationId xmlns:p14="http://schemas.microsoft.com/office/powerpoint/2010/main" val="1190438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p:sp>
      <p:sp>
        <p:nvSpPr>
          <p:cNvPr id="97283" name="2 Marcador de notas"/>
          <p:cNvSpPr>
            <a:spLocks noGrp="1"/>
          </p:cNvSpPr>
          <p:nvPr>
            <p:ph type="body" idx="1"/>
          </p:nvPr>
        </p:nvSpPr>
        <p:spPr bwMode="auto">
          <a:xfrm>
            <a:off x="686131" y="4747828"/>
            <a:ext cx="5492094" cy="4499738"/>
          </a:xfrm>
          <a:prstGeom prst="rect">
            <a:avLst/>
          </a:prstGeom>
          <a:noFill/>
          <a:ln>
            <a:miter lim="800000"/>
            <a:headEnd/>
            <a:tailEnd/>
          </a:ln>
        </p:spPr>
        <p:txBody>
          <a:bodyPr lIns="91159" tIns="45579" rIns="91159" bIns="45579"/>
          <a:lstStyle/>
          <a:p>
            <a:endParaRPr lang="es-ES" smtClean="0"/>
          </a:p>
        </p:txBody>
      </p:sp>
    </p:spTree>
    <p:extLst>
      <p:ext uri="{BB962C8B-B14F-4D97-AF65-F5344CB8AC3E}">
        <p14:creationId xmlns:p14="http://schemas.microsoft.com/office/powerpoint/2010/main" val="2575199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p:sp>
      <p:sp>
        <p:nvSpPr>
          <p:cNvPr id="97283" name="2 Marcador de notas"/>
          <p:cNvSpPr>
            <a:spLocks noGrp="1"/>
          </p:cNvSpPr>
          <p:nvPr>
            <p:ph type="body" idx="1"/>
          </p:nvPr>
        </p:nvSpPr>
        <p:spPr bwMode="auto">
          <a:xfrm>
            <a:off x="686131" y="4747828"/>
            <a:ext cx="5492094" cy="4499738"/>
          </a:xfrm>
          <a:prstGeom prst="rect">
            <a:avLst/>
          </a:prstGeom>
          <a:noFill/>
          <a:ln>
            <a:miter lim="800000"/>
            <a:headEnd/>
            <a:tailEnd/>
          </a:ln>
        </p:spPr>
        <p:txBody>
          <a:bodyPr lIns="91159" tIns="45579" rIns="91159" bIns="45579"/>
          <a:lstStyle/>
          <a:p>
            <a:endParaRPr lang="es-ES" smtClean="0"/>
          </a:p>
        </p:txBody>
      </p:sp>
    </p:spTree>
    <p:extLst>
      <p:ext uri="{BB962C8B-B14F-4D97-AF65-F5344CB8AC3E}">
        <p14:creationId xmlns:p14="http://schemas.microsoft.com/office/powerpoint/2010/main" val="4204596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4294967295"/>
          </p:nvPr>
        </p:nvSpPr>
        <p:spPr bwMode="auto">
          <a:xfrm>
            <a:off x="3886529" y="9494111"/>
            <a:ext cx="2976292" cy="500832"/>
          </a:xfrm>
          <a:prstGeom prst="rect">
            <a:avLst/>
          </a:prstGeom>
          <a:noFill/>
          <a:ln>
            <a:miter lim="800000"/>
            <a:headEnd/>
            <a:tailEnd/>
          </a:ln>
        </p:spPr>
        <p:txBody>
          <a:bodyPr lIns="92179" tIns="46091" rIns="92179" bIns="46091"/>
          <a:lstStyle/>
          <a:p>
            <a:pPr eaLnBrk="0" hangingPunct="0">
              <a:spcBef>
                <a:spcPct val="50000"/>
              </a:spcBef>
              <a:spcAft>
                <a:spcPct val="50000"/>
              </a:spcAft>
              <a:buSzPct val="100000"/>
              <a:buFontTx/>
              <a:buChar char="•"/>
            </a:pPr>
            <a:fld id="{B114674F-F951-4B4F-88E7-2BF29C48A39C}" type="slidenum">
              <a:rPr lang="en-US"/>
              <a:pPr eaLnBrk="0" hangingPunct="0">
                <a:spcBef>
                  <a:spcPct val="50000"/>
                </a:spcBef>
                <a:spcAft>
                  <a:spcPct val="50000"/>
                </a:spcAft>
                <a:buSzPct val="100000"/>
                <a:buFontTx/>
                <a:buChar char="•"/>
              </a:pPr>
              <a:t>47</a:t>
            </a:fld>
            <a:endParaRPr lang="en-US"/>
          </a:p>
        </p:txBody>
      </p:sp>
      <p:sp>
        <p:nvSpPr>
          <p:cNvPr id="134147" name="Rectangle 2"/>
          <p:cNvSpPr>
            <a:spLocks noGrp="1" noRot="1" noChangeAspect="1" noChangeArrowheads="1" noTextEdit="1"/>
          </p:cNvSpPr>
          <p:nvPr>
            <p:ph type="sldImg"/>
          </p:nvPr>
        </p:nvSpPr>
        <p:spPr/>
      </p:sp>
      <p:sp>
        <p:nvSpPr>
          <p:cNvPr id="134148" name="Rectangle 3"/>
          <p:cNvSpPr>
            <a:spLocks noGrp="1" noChangeArrowheads="1"/>
          </p:cNvSpPr>
          <p:nvPr>
            <p:ph type="body" idx="1"/>
          </p:nvPr>
        </p:nvSpPr>
        <p:spPr bwMode="auto">
          <a:xfrm>
            <a:off x="686138" y="4749380"/>
            <a:ext cx="5492094" cy="4498186"/>
          </a:xfrm>
          <a:prstGeom prst="rect">
            <a:avLst/>
          </a:prstGeom>
          <a:noFill/>
          <a:ln>
            <a:miter lim="800000"/>
            <a:headEnd/>
            <a:tailEnd/>
          </a:ln>
        </p:spPr>
        <p:txBody>
          <a:bodyPr lIns="92179" tIns="46091" rIns="92179" bIns="46091"/>
          <a:lstStyle/>
          <a:p>
            <a:pPr eaLnBrk="1" hangingPunct="1"/>
            <a:endParaRPr lang="fr-FR" smtClean="0"/>
          </a:p>
        </p:txBody>
      </p:sp>
    </p:spTree>
    <p:extLst>
      <p:ext uri="{BB962C8B-B14F-4D97-AF65-F5344CB8AC3E}">
        <p14:creationId xmlns:p14="http://schemas.microsoft.com/office/powerpoint/2010/main" val="1505699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4294967295"/>
          </p:nvPr>
        </p:nvSpPr>
        <p:spPr bwMode="auto">
          <a:xfrm>
            <a:off x="3886529" y="9494111"/>
            <a:ext cx="2976292" cy="500832"/>
          </a:xfrm>
          <a:prstGeom prst="rect">
            <a:avLst/>
          </a:prstGeom>
          <a:noFill/>
          <a:ln>
            <a:miter lim="800000"/>
            <a:headEnd/>
            <a:tailEnd/>
          </a:ln>
        </p:spPr>
        <p:txBody>
          <a:bodyPr lIns="92179" tIns="46091" rIns="92179" bIns="46091"/>
          <a:lstStyle/>
          <a:p>
            <a:pPr eaLnBrk="0" hangingPunct="0">
              <a:spcBef>
                <a:spcPct val="50000"/>
              </a:spcBef>
              <a:spcAft>
                <a:spcPct val="50000"/>
              </a:spcAft>
              <a:buSzPct val="100000"/>
              <a:buFontTx/>
              <a:buChar char="•"/>
            </a:pPr>
            <a:fld id="{F2C1BE00-9A36-4EC2-9652-6FE69F38A124}" type="slidenum">
              <a:rPr lang="en-US"/>
              <a:pPr eaLnBrk="0" hangingPunct="0">
                <a:spcBef>
                  <a:spcPct val="50000"/>
                </a:spcBef>
                <a:spcAft>
                  <a:spcPct val="50000"/>
                </a:spcAft>
                <a:buSzPct val="100000"/>
                <a:buFontTx/>
                <a:buChar char="•"/>
              </a:pPr>
              <a:t>48</a:t>
            </a:fld>
            <a:endParaRPr lang="en-US"/>
          </a:p>
        </p:txBody>
      </p:sp>
      <p:sp>
        <p:nvSpPr>
          <p:cNvPr id="135171" name="Rectangle 2"/>
          <p:cNvSpPr>
            <a:spLocks noGrp="1" noRot="1" noChangeAspect="1" noChangeArrowheads="1" noTextEdit="1"/>
          </p:cNvSpPr>
          <p:nvPr>
            <p:ph type="sldImg"/>
          </p:nvPr>
        </p:nvSpPr>
        <p:spPr/>
      </p:sp>
      <p:sp>
        <p:nvSpPr>
          <p:cNvPr id="135172" name="Rectangle 3"/>
          <p:cNvSpPr>
            <a:spLocks noGrp="1" noChangeArrowheads="1"/>
          </p:cNvSpPr>
          <p:nvPr>
            <p:ph type="body" idx="1"/>
          </p:nvPr>
        </p:nvSpPr>
        <p:spPr bwMode="auto">
          <a:xfrm>
            <a:off x="686138" y="4749380"/>
            <a:ext cx="5492094" cy="4498186"/>
          </a:xfrm>
          <a:prstGeom prst="rect">
            <a:avLst/>
          </a:prstGeom>
          <a:noFill/>
          <a:ln>
            <a:miter lim="800000"/>
            <a:headEnd/>
            <a:tailEnd/>
          </a:ln>
        </p:spPr>
        <p:txBody>
          <a:bodyPr lIns="92179" tIns="46091" rIns="92179" bIns="46091"/>
          <a:lstStyle/>
          <a:p>
            <a:pPr eaLnBrk="1" hangingPunct="1"/>
            <a:endParaRPr lang="fr-FR" smtClean="0"/>
          </a:p>
        </p:txBody>
      </p:sp>
    </p:spTree>
    <p:extLst>
      <p:ext uri="{BB962C8B-B14F-4D97-AF65-F5344CB8AC3E}">
        <p14:creationId xmlns:p14="http://schemas.microsoft.com/office/powerpoint/2010/main" val="3108862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p:sp>
      <p:sp>
        <p:nvSpPr>
          <p:cNvPr id="31747" name="2 Marcador de notas"/>
          <p:cNvSpPr>
            <a:spLocks noGrp="1"/>
          </p:cNvSpPr>
          <p:nvPr>
            <p:ph type="body" idx="1"/>
          </p:nvPr>
        </p:nvSpPr>
        <p:spPr bwMode="auto">
          <a:xfrm>
            <a:off x="685800" y="4749800"/>
            <a:ext cx="5494338" cy="4498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53" tIns="44476" rIns="88953" bIns="44476"/>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3387274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6293" y="4749090"/>
            <a:ext cx="5493365" cy="4499134"/>
          </a:xfrm>
          <a:prstGeom prst="rect">
            <a:avLst/>
          </a:prstGeom>
        </p:spPr>
        <p:txBody>
          <a:bodyPr lIns="88953" tIns="44476" rIns="88953" bIns="44476">
            <a:normAutofit/>
          </a:bodyPr>
          <a:lstStyle/>
          <a:p>
            <a:endParaRPr lang="es-ES" dirty="0"/>
          </a:p>
        </p:txBody>
      </p:sp>
    </p:spTree>
    <p:extLst>
      <p:ext uri="{BB962C8B-B14F-4D97-AF65-F5344CB8AC3E}">
        <p14:creationId xmlns:p14="http://schemas.microsoft.com/office/powerpoint/2010/main" val="323274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4294967295"/>
          </p:nvPr>
        </p:nvSpPr>
        <p:spPr bwMode="auto">
          <a:xfrm>
            <a:off x="3886200" y="9494838"/>
            <a:ext cx="2976563" cy="500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7" tIns="46099" rIns="92197" bIns="46099"/>
          <a:lstStyle>
            <a:lvl1pPr>
              <a:defRPr sz="1400">
                <a:solidFill>
                  <a:schemeClr val="tx1"/>
                </a:solidFill>
                <a:latin typeface="Bookman Old Style" panose="02050604050505020204" pitchFamily="18" charset="0"/>
                <a:cs typeface="Times New Roman" panose="02020603050405020304" pitchFamily="18" charset="0"/>
              </a:defRPr>
            </a:lvl1pPr>
            <a:lvl2pPr marL="742950" indent="-285750">
              <a:defRPr sz="1400">
                <a:solidFill>
                  <a:schemeClr val="tx1"/>
                </a:solidFill>
                <a:latin typeface="Bookman Old Style" panose="02050604050505020204" pitchFamily="18" charset="0"/>
                <a:cs typeface="Times New Roman" panose="02020603050405020304" pitchFamily="18" charset="0"/>
              </a:defRPr>
            </a:lvl2pPr>
            <a:lvl3pPr marL="1143000" indent="-228600">
              <a:defRPr sz="1400">
                <a:solidFill>
                  <a:schemeClr val="tx1"/>
                </a:solidFill>
                <a:latin typeface="Bookman Old Style" panose="02050604050505020204" pitchFamily="18" charset="0"/>
                <a:cs typeface="Times New Roman" panose="02020603050405020304" pitchFamily="18" charset="0"/>
              </a:defRPr>
            </a:lvl3pPr>
            <a:lvl4pPr marL="1600200" indent="-228600">
              <a:defRPr sz="1400">
                <a:solidFill>
                  <a:schemeClr val="tx1"/>
                </a:solidFill>
                <a:latin typeface="Bookman Old Style" panose="02050604050505020204" pitchFamily="18" charset="0"/>
                <a:cs typeface="Times New Roman" panose="02020603050405020304" pitchFamily="18" charset="0"/>
              </a:defRPr>
            </a:lvl4pPr>
            <a:lvl5pPr marL="2057400" indent="-228600">
              <a:defRPr sz="1400">
                <a:solidFill>
                  <a:schemeClr val="tx1"/>
                </a:solidFill>
                <a:latin typeface="Bookman Old Style" panose="020506040505050202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9pPr>
          </a:lstStyle>
          <a:p>
            <a:pPr>
              <a:spcBef>
                <a:spcPct val="50000"/>
              </a:spcBef>
              <a:spcAft>
                <a:spcPct val="50000"/>
              </a:spcAft>
              <a:buSzPct val="100000"/>
              <a:buFontTx/>
              <a:buChar char="•"/>
            </a:pPr>
            <a:fld id="{6BB21B0D-A740-4F66-9FF4-A6B751001FCD}" type="slidenum">
              <a:rPr lang="en-US" altLang="es-ES"/>
              <a:pPr>
                <a:spcBef>
                  <a:spcPct val="50000"/>
                </a:spcBef>
                <a:spcAft>
                  <a:spcPct val="50000"/>
                </a:spcAft>
                <a:buSzPct val="100000"/>
                <a:buFontTx/>
                <a:buChar char="•"/>
              </a:pPr>
              <a:t>3</a:t>
            </a:fld>
            <a:endParaRPr lang="en-US" altLang="es-ES"/>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bwMode="auto">
          <a:xfrm>
            <a:off x="685800" y="4749800"/>
            <a:ext cx="5492750" cy="4497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7" tIns="46099" rIns="92197" bIns="46099"/>
          <a:lstStyle/>
          <a:p>
            <a:pPr eaLnBrk="1" hangingPunct="1"/>
            <a:endParaRPr lang="fr-FR" altLang="es-ES" smtClean="0">
              <a:latin typeface="Arial" panose="020B0604020202020204" pitchFamily="34" charset="0"/>
            </a:endParaRPr>
          </a:p>
        </p:txBody>
      </p:sp>
    </p:spTree>
    <p:extLst>
      <p:ext uri="{BB962C8B-B14F-4D97-AF65-F5344CB8AC3E}">
        <p14:creationId xmlns:p14="http://schemas.microsoft.com/office/powerpoint/2010/main" val="254233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4294967295"/>
          </p:nvPr>
        </p:nvSpPr>
        <p:spPr bwMode="auto">
          <a:xfrm>
            <a:off x="3886200" y="9494838"/>
            <a:ext cx="2976563" cy="500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7" tIns="46099" rIns="92197" bIns="46099"/>
          <a:lstStyle>
            <a:lvl1pPr>
              <a:defRPr sz="1400">
                <a:solidFill>
                  <a:schemeClr val="tx1"/>
                </a:solidFill>
                <a:latin typeface="Bookman Old Style" panose="02050604050505020204" pitchFamily="18" charset="0"/>
                <a:cs typeface="Times New Roman" panose="02020603050405020304" pitchFamily="18" charset="0"/>
              </a:defRPr>
            </a:lvl1pPr>
            <a:lvl2pPr marL="742950" indent="-285750">
              <a:defRPr sz="1400">
                <a:solidFill>
                  <a:schemeClr val="tx1"/>
                </a:solidFill>
                <a:latin typeface="Bookman Old Style" panose="02050604050505020204" pitchFamily="18" charset="0"/>
                <a:cs typeface="Times New Roman" panose="02020603050405020304" pitchFamily="18" charset="0"/>
              </a:defRPr>
            </a:lvl2pPr>
            <a:lvl3pPr marL="1143000" indent="-228600">
              <a:defRPr sz="1400">
                <a:solidFill>
                  <a:schemeClr val="tx1"/>
                </a:solidFill>
                <a:latin typeface="Bookman Old Style" panose="02050604050505020204" pitchFamily="18" charset="0"/>
                <a:cs typeface="Times New Roman" panose="02020603050405020304" pitchFamily="18" charset="0"/>
              </a:defRPr>
            </a:lvl3pPr>
            <a:lvl4pPr marL="1600200" indent="-228600">
              <a:defRPr sz="1400">
                <a:solidFill>
                  <a:schemeClr val="tx1"/>
                </a:solidFill>
                <a:latin typeface="Bookman Old Style" panose="02050604050505020204" pitchFamily="18" charset="0"/>
                <a:cs typeface="Times New Roman" panose="02020603050405020304" pitchFamily="18" charset="0"/>
              </a:defRPr>
            </a:lvl4pPr>
            <a:lvl5pPr marL="2057400" indent="-228600">
              <a:defRPr sz="1400">
                <a:solidFill>
                  <a:schemeClr val="tx1"/>
                </a:solidFill>
                <a:latin typeface="Bookman Old Style" panose="020506040505050202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9pPr>
          </a:lstStyle>
          <a:p>
            <a:pPr>
              <a:spcBef>
                <a:spcPct val="50000"/>
              </a:spcBef>
              <a:spcAft>
                <a:spcPct val="50000"/>
              </a:spcAft>
              <a:buSzPct val="100000"/>
              <a:buFontTx/>
              <a:buChar char="•"/>
            </a:pPr>
            <a:fld id="{6BB21B0D-A740-4F66-9FF4-A6B751001FCD}" type="slidenum">
              <a:rPr lang="en-US" altLang="es-ES"/>
              <a:pPr>
                <a:spcBef>
                  <a:spcPct val="50000"/>
                </a:spcBef>
                <a:spcAft>
                  <a:spcPct val="50000"/>
                </a:spcAft>
                <a:buSzPct val="100000"/>
                <a:buFontTx/>
                <a:buChar char="•"/>
              </a:pPr>
              <a:t>4</a:t>
            </a:fld>
            <a:endParaRPr lang="en-US" altLang="es-ES"/>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bwMode="auto">
          <a:xfrm>
            <a:off x="685800" y="4749800"/>
            <a:ext cx="5492750" cy="4497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7" tIns="46099" rIns="92197" bIns="46099"/>
          <a:lstStyle/>
          <a:p>
            <a:pPr eaLnBrk="1" hangingPunct="1"/>
            <a:endParaRPr lang="fr-FR" altLang="es-ES" smtClean="0">
              <a:latin typeface="Arial" panose="020B0604020202020204" pitchFamily="34" charset="0"/>
            </a:endParaRPr>
          </a:p>
        </p:txBody>
      </p:sp>
    </p:spTree>
    <p:extLst>
      <p:ext uri="{BB962C8B-B14F-4D97-AF65-F5344CB8AC3E}">
        <p14:creationId xmlns:p14="http://schemas.microsoft.com/office/powerpoint/2010/main" val="344843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4294967295"/>
          </p:nvPr>
        </p:nvSpPr>
        <p:spPr bwMode="auto">
          <a:xfrm>
            <a:off x="3886200" y="9494838"/>
            <a:ext cx="2976563" cy="500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7" tIns="46099" rIns="92197" bIns="46099"/>
          <a:lstStyle>
            <a:lvl1pPr>
              <a:defRPr sz="1400">
                <a:solidFill>
                  <a:schemeClr val="tx1"/>
                </a:solidFill>
                <a:latin typeface="Bookman Old Style" panose="02050604050505020204" pitchFamily="18" charset="0"/>
                <a:cs typeface="Times New Roman" panose="02020603050405020304" pitchFamily="18" charset="0"/>
              </a:defRPr>
            </a:lvl1pPr>
            <a:lvl2pPr marL="742950" indent="-285750">
              <a:defRPr sz="1400">
                <a:solidFill>
                  <a:schemeClr val="tx1"/>
                </a:solidFill>
                <a:latin typeface="Bookman Old Style" panose="02050604050505020204" pitchFamily="18" charset="0"/>
                <a:cs typeface="Times New Roman" panose="02020603050405020304" pitchFamily="18" charset="0"/>
              </a:defRPr>
            </a:lvl2pPr>
            <a:lvl3pPr marL="1143000" indent="-228600">
              <a:defRPr sz="1400">
                <a:solidFill>
                  <a:schemeClr val="tx1"/>
                </a:solidFill>
                <a:latin typeface="Bookman Old Style" panose="02050604050505020204" pitchFamily="18" charset="0"/>
                <a:cs typeface="Times New Roman" panose="02020603050405020304" pitchFamily="18" charset="0"/>
              </a:defRPr>
            </a:lvl3pPr>
            <a:lvl4pPr marL="1600200" indent="-228600">
              <a:defRPr sz="1400">
                <a:solidFill>
                  <a:schemeClr val="tx1"/>
                </a:solidFill>
                <a:latin typeface="Bookman Old Style" panose="02050604050505020204" pitchFamily="18" charset="0"/>
                <a:cs typeface="Times New Roman" panose="02020603050405020304" pitchFamily="18" charset="0"/>
              </a:defRPr>
            </a:lvl4pPr>
            <a:lvl5pPr marL="2057400" indent="-228600">
              <a:defRPr sz="1400">
                <a:solidFill>
                  <a:schemeClr val="tx1"/>
                </a:solidFill>
                <a:latin typeface="Bookman Old Style" panose="020506040505050202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9pPr>
          </a:lstStyle>
          <a:p>
            <a:pPr>
              <a:spcBef>
                <a:spcPct val="50000"/>
              </a:spcBef>
              <a:spcAft>
                <a:spcPct val="50000"/>
              </a:spcAft>
              <a:buSzPct val="100000"/>
              <a:buFontTx/>
              <a:buChar char="•"/>
            </a:pPr>
            <a:fld id="{6BB21B0D-A740-4F66-9FF4-A6B751001FCD}" type="slidenum">
              <a:rPr lang="en-US" altLang="es-ES"/>
              <a:pPr>
                <a:spcBef>
                  <a:spcPct val="50000"/>
                </a:spcBef>
                <a:spcAft>
                  <a:spcPct val="50000"/>
                </a:spcAft>
                <a:buSzPct val="100000"/>
                <a:buFontTx/>
                <a:buChar char="•"/>
              </a:pPr>
              <a:t>6</a:t>
            </a:fld>
            <a:endParaRPr lang="en-US" altLang="es-ES"/>
          </a:p>
        </p:txBody>
      </p:sp>
      <p:sp>
        <p:nvSpPr>
          <p:cNvPr id="22531" name="Rectangle 2"/>
          <p:cNvSpPr>
            <a:spLocks noGrp="1" noRot="1" noChangeAspect="1" noChangeArrowheads="1" noTextEdit="1"/>
          </p:cNvSpPr>
          <p:nvPr>
            <p:ph type="sldImg"/>
          </p:nvPr>
        </p:nvSpPr>
        <p:spPr/>
      </p:sp>
      <p:sp>
        <p:nvSpPr>
          <p:cNvPr id="22532" name="Rectangle 3"/>
          <p:cNvSpPr>
            <a:spLocks noGrp="1" noChangeArrowheads="1"/>
          </p:cNvSpPr>
          <p:nvPr>
            <p:ph type="body" idx="1"/>
          </p:nvPr>
        </p:nvSpPr>
        <p:spPr bwMode="auto">
          <a:xfrm>
            <a:off x="685800" y="4749800"/>
            <a:ext cx="5492750" cy="4497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7" tIns="46099" rIns="92197" bIns="46099"/>
          <a:lstStyle/>
          <a:p>
            <a:pPr eaLnBrk="1" hangingPunct="1"/>
            <a:endParaRPr lang="fr-FR" altLang="es-ES" smtClean="0">
              <a:latin typeface="Arial" panose="020B0604020202020204" pitchFamily="34" charset="0"/>
            </a:endParaRPr>
          </a:p>
        </p:txBody>
      </p:sp>
    </p:spTree>
    <p:extLst>
      <p:ext uri="{BB962C8B-B14F-4D97-AF65-F5344CB8AC3E}">
        <p14:creationId xmlns:p14="http://schemas.microsoft.com/office/powerpoint/2010/main" val="412871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p:sp>
      <p:sp>
        <p:nvSpPr>
          <p:cNvPr id="97283" name="2 Marcador de notas"/>
          <p:cNvSpPr>
            <a:spLocks noGrp="1"/>
          </p:cNvSpPr>
          <p:nvPr>
            <p:ph type="body" idx="1"/>
          </p:nvPr>
        </p:nvSpPr>
        <p:spPr bwMode="auto">
          <a:xfrm>
            <a:off x="686131" y="4747828"/>
            <a:ext cx="5492094" cy="4499738"/>
          </a:xfrm>
          <a:prstGeom prst="rect">
            <a:avLst/>
          </a:prstGeom>
          <a:noFill/>
          <a:ln>
            <a:miter lim="800000"/>
            <a:headEnd/>
            <a:tailEnd/>
          </a:ln>
        </p:spPr>
        <p:txBody>
          <a:bodyPr lIns="91159" tIns="45579" rIns="91159" bIns="45579"/>
          <a:lstStyle/>
          <a:p>
            <a:endParaRPr lang="es-ES" smtClean="0"/>
          </a:p>
        </p:txBody>
      </p:sp>
    </p:spTree>
    <p:extLst>
      <p:ext uri="{BB962C8B-B14F-4D97-AF65-F5344CB8AC3E}">
        <p14:creationId xmlns:p14="http://schemas.microsoft.com/office/powerpoint/2010/main" val="70625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4294967295"/>
          </p:nvPr>
        </p:nvSpPr>
        <p:spPr bwMode="auto">
          <a:xfrm>
            <a:off x="3886527" y="9494110"/>
            <a:ext cx="2976292" cy="500832"/>
          </a:xfrm>
          <a:prstGeom prst="rect">
            <a:avLst/>
          </a:prstGeom>
          <a:noFill/>
          <a:ln>
            <a:miter lim="800000"/>
            <a:headEnd/>
            <a:tailEnd/>
          </a:ln>
        </p:spPr>
        <p:txBody>
          <a:bodyPr lIns="92179" tIns="46091" rIns="92179" bIns="46091"/>
          <a:lstStyle/>
          <a:p>
            <a:pPr eaLnBrk="0" hangingPunct="0">
              <a:spcBef>
                <a:spcPct val="50000"/>
              </a:spcBef>
              <a:spcAft>
                <a:spcPct val="50000"/>
              </a:spcAft>
              <a:buSzPct val="100000"/>
              <a:buFontTx/>
              <a:buChar char="•"/>
            </a:pPr>
            <a:fld id="{C133BDA6-24CE-4D5B-A2A1-2257BED44613}" type="slidenum">
              <a:rPr lang="en-US"/>
              <a:pPr eaLnBrk="0" hangingPunct="0">
                <a:spcBef>
                  <a:spcPct val="50000"/>
                </a:spcBef>
                <a:spcAft>
                  <a:spcPct val="50000"/>
                </a:spcAft>
                <a:buSzPct val="100000"/>
                <a:buFontTx/>
                <a:buChar char="•"/>
              </a:pPr>
              <a:t>11</a:t>
            </a:fld>
            <a:endParaRPr lang="en-US"/>
          </a:p>
        </p:txBody>
      </p:sp>
      <p:sp>
        <p:nvSpPr>
          <p:cNvPr id="92163" name="Rectangle 2"/>
          <p:cNvSpPr>
            <a:spLocks noGrp="1" noRot="1" noChangeAspect="1" noChangeArrowheads="1" noTextEdit="1"/>
          </p:cNvSpPr>
          <p:nvPr>
            <p:ph type="sldImg"/>
          </p:nvPr>
        </p:nvSpPr>
        <p:spPr/>
      </p:sp>
      <p:sp>
        <p:nvSpPr>
          <p:cNvPr id="92164" name="Rectangle 3"/>
          <p:cNvSpPr>
            <a:spLocks noGrp="1" noChangeArrowheads="1"/>
          </p:cNvSpPr>
          <p:nvPr>
            <p:ph type="body" idx="1"/>
          </p:nvPr>
        </p:nvSpPr>
        <p:spPr bwMode="auto">
          <a:xfrm>
            <a:off x="686136" y="4749379"/>
            <a:ext cx="5492094" cy="4498186"/>
          </a:xfrm>
          <a:prstGeom prst="rect">
            <a:avLst/>
          </a:prstGeom>
          <a:noFill/>
          <a:ln>
            <a:miter lim="800000"/>
            <a:headEnd/>
            <a:tailEnd/>
          </a:ln>
        </p:spPr>
        <p:txBody>
          <a:bodyPr lIns="92179" tIns="46091" rIns="92179" bIns="46091"/>
          <a:lstStyle/>
          <a:p>
            <a:pPr eaLnBrk="1" hangingPunct="1"/>
            <a:endParaRPr lang="fr-FR" smtClean="0"/>
          </a:p>
        </p:txBody>
      </p:sp>
    </p:spTree>
    <p:extLst>
      <p:ext uri="{BB962C8B-B14F-4D97-AF65-F5344CB8AC3E}">
        <p14:creationId xmlns:p14="http://schemas.microsoft.com/office/powerpoint/2010/main" val="123914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p:sp>
      <p:sp>
        <p:nvSpPr>
          <p:cNvPr id="24579" name="2 Marcador de notas"/>
          <p:cNvSpPr>
            <a:spLocks noGrp="1"/>
          </p:cNvSpPr>
          <p:nvPr>
            <p:ph type="body" idx="1"/>
          </p:nvPr>
        </p:nvSpPr>
        <p:spPr bwMode="auto">
          <a:xfrm>
            <a:off x="685800" y="4748213"/>
            <a:ext cx="5492750" cy="4498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53" tIns="44477" rIns="88953" bIns="44477"/>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47866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p:sp>
      <p:sp>
        <p:nvSpPr>
          <p:cNvPr id="24579" name="2 Marcador de notas"/>
          <p:cNvSpPr>
            <a:spLocks noGrp="1"/>
          </p:cNvSpPr>
          <p:nvPr>
            <p:ph type="body" idx="1"/>
          </p:nvPr>
        </p:nvSpPr>
        <p:spPr bwMode="auto">
          <a:xfrm>
            <a:off x="685800" y="4748213"/>
            <a:ext cx="5492750" cy="4498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53" tIns="44477" rIns="88953" bIns="44477"/>
          <a:lstStyle/>
          <a:p>
            <a:endParaRPr lang="es-ES" altLang="es-ES" smtClean="0">
              <a:latin typeface="Arial" panose="020B0604020202020204" pitchFamily="34" charset="0"/>
            </a:endParaRPr>
          </a:p>
        </p:txBody>
      </p:sp>
    </p:spTree>
    <p:extLst>
      <p:ext uri="{BB962C8B-B14F-4D97-AF65-F5344CB8AC3E}">
        <p14:creationId xmlns:p14="http://schemas.microsoft.com/office/powerpoint/2010/main" val="318516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Rectangle 4"/>
          <p:cNvSpPr>
            <a:spLocks noChangeArrowheads="1"/>
          </p:cNvSpPr>
          <p:nvPr/>
        </p:nvSpPr>
        <p:spPr bwMode="auto">
          <a:xfrm>
            <a:off x="8215313" y="6648450"/>
            <a:ext cx="720725" cy="200025"/>
          </a:xfrm>
          <a:prstGeom prst="rect">
            <a:avLst/>
          </a:prstGeom>
          <a:noFill/>
          <a:ln w="12700">
            <a:noFill/>
            <a:miter lim="800000"/>
            <a:headEnd/>
            <a:tailEnd/>
          </a:ln>
          <a:effectLst/>
        </p:spPr>
        <p:txBody>
          <a:bodyPr lIns="0" tIns="0" rIns="0" bIns="0" anchor="ctr"/>
          <a:lstStyle>
            <a:lvl1pPr eaLnBrk="0" hangingPunct="0">
              <a:defRPr sz="1400">
                <a:solidFill>
                  <a:schemeClr val="tx1"/>
                </a:solidFill>
                <a:latin typeface="Bookman Old Style" panose="02050604050505020204" pitchFamily="18" charset="0"/>
                <a:cs typeface="Times New Roman" panose="02020603050405020304" pitchFamily="18" charset="0"/>
              </a:defRPr>
            </a:lvl1pPr>
            <a:lvl2pPr marL="742950" indent="-285750" eaLnBrk="0" hangingPunct="0">
              <a:defRPr sz="1400">
                <a:solidFill>
                  <a:schemeClr val="tx1"/>
                </a:solidFill>
                <a:latin typeface="Bookman Old Style" panose="02050604050505020204" pitchFamily="18" charset="0"/>
                <a:cs typeface="Times New Roman" panose="02020603050405020304" pitchFamily="18" charset="0"/>
              </a:defRPr>
            </a:lvl2pPr>
            <a:lvl3pPr marL="1143000" indent="-228600" eaLnBrk="0" hangingPunct="0">
              <a:defRPr sz="1400">
                <a:solidFill>
                  <a:schemeClr val="tx1"/>
                </a:solidFill>
                <a:latin typeface="Bookman Old Style" panose="02050604050505020204" pitchFamily="18" charset="0"/>
                <a:cs typeface="Times New Roman" panose="02020603050405020304" pitchFamily="18" charset="0"/>
              </a:defRPr>
            </a:lvl3pPr>
            <a:lvl4pPr marL="1600200" indent="-228600" eaLnBrk="0" hangingPunct="0">
              <a:defRPr sz="1400">
                <a:solidFill>
                  <a:schemeClr val="tx1"/>
                </a:solidFill>
                <a:latin typeface="Bookman Old Style" panose="02050604050505020204" pitchFamily="18" charset="0"/>
                <a:cs typeface="Times New Roman" panose="02020603050405020304" pitchFamily="18" charset="0"/>
              </a:defRPr>
            </a:lvl4pPr>
            <a:lvl5pPr marL="2057400" indent="-228600" eaLnBrk="0" hangingPunct="0">
              <a:defRPr sz="1400">
                <a:solidFill>
                  <a:schemeClr val="tx1"/>
                </a:solidFill>
                <a:latin typeface="Bookman Old Style" panose="020506040505050202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9pPr>
          </a:lstStyle>
          <a:p>
            <a:pPr algn="r">
              <a:spcBef>
                <a:spcPct val="50000"/>
              </a:spcBef>
              <a:defRPr/>
            </a:pPr>
            <a:fld id="{21D37A41-3C9F-43E1-996C-93BDC62909FF}" type="slidenum">
              <a:rPr lang="es-ES" altLang="es-ES" sz="900" smtClean="0"/>
              <a:pPr algn="r">
                <a:spcBef>
                  <a:spcPct val="50000"/>
                </a:spcBef>
                <a:defRPr/>
              </a:pPr>
              <a:t>‹Nº›</a:t>
            </a:fld>
            <a:r>
              <a:rPr lang="es-ES" altLang="es-ES" sz="900" smtClean="0"/>
              <a:t> </a:t>
            </a:r>
          </a:p>
        </p:txBody>
      </p:sp>
    </p:spTree>
    <p:extLst>
      <p:ext uri="{BB962C8B-B14F-4D97-AF65-F5344CB8AC3E}">
        <p14:creationId xmlns:p14="http://schemas.microsoft.com/office/powerpoint/2010/main" val="157748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3"/>
          <p:cNvSpPr>
            <a:spLocks noGrp="1" noChangeArrowheads="1"/>
          </p:cNvSpPr>
          <p:nvPr>
            <p:ph type="ftr" sz="quarter" idx="10"/>
          </p:nvPr>
        </p:nvSpPr>
        <p:spPr>
          <a:xfrm>
            <a:off x="152400" y="6635750"/>
            <a:ext cx="8091488" cy="152400"/>
          </a:xfrm>
        </p:spPr>
        <p:txBody>
          <a:bodyPr/>
          <a:lstStyle>
            <a:lvl1pPr>
              <a:defRPr/>
            </a:lvl1pPr>
          </a:lstStyle>
          <a:p>
            <a:pPr>
              <a:defRPr/>
            </a:pPr>
            <a:endParaRPr lang="es-ES"/>
          </a:p>
        </p:txBody>
      </p:sp>
      <p:sp>
        <p:nvSpPr>
          <p:cNvPr id="6" name="Rectangle 24"/>
          <p:cNvSpPr>
            <a:spLocks noGrp="1" noChangeArrowheads="1"/>
          </p:cNvSpPr>
          <p:nvPr>
            <p:ph type="sldNum" sz="quarter" idx="11"/>
          </p:nvPr>
        </p:nvSpPr>
        <p:spPr/>
        <p:txBody>
          <a:bodyPr/>
          <a:lstStyle>
            <a:lvl1pPr>
              <a:defRPr/>
            </a:lvl1pPr>
          </a:lstStyle>
          <a:p>
            <a:pPr>
              <a:defRPr/>
            </a:pPr>
            <a:fld id="{4EDFFB83-3189-4A54-AFE9-4934A72DE95A}" type="slidenum">
              <a:rPr lang="es-ES" altLang="es-ES"/>
              <a:pPr>
                <a:defRPr/>
              </a:pPr>
              <a:t>‹Nº›</a:t>
            </a:fld>
            <a:endParaRPr lang="es-ES" altLang="es-ES"/>
          </a:p>
        </p:txBody>
      </p:sp>
    </p:spTree>
    <p:extLst>
      <p:ext uri="{BB962C8B-B14F-4D97-AF65-F5344CB8AC3E}">
        <p14:creationId xmlns:p14="http://schemas.microsoft.com/office/powerpoint/2010/main" val="331989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3"/>
          <p:cNvSpPr>
            <a:spLocks noGrp="1" noChangeArrowheads="1"/>
          </p:cNvSpPr>
          <p:nvPr>
            <p:ph type="ftr" sz="quarter" idx="10"/>
          </p:nvPr>
        </p:nvSpPr>
        <p:spPr>
          <a:xfrm>
            <a:off x="152400" y="6635750"/>
            <a:ext cx="8091488" cy="152400"/>
          </a:xfrm>
        </p:spPr>
        <p:txBody>
          <a:bodyPr/>
          <a:lstStyle>
            <a:lvl1pPr>
              <a:defRPr/>
            </a:lvl1pPr>
          </a:lstStyle>
          <a:p>
            <a:pPr>
              <a:defRPr/>
            </a:pPr>
            <a:endParaRPr lang="es-ES"/>
          </a:p>
        </p:txBody>
      </p:sp>
      <p:sp>
        <p:nvSpPr>
          <p:cNvPr id="6" name="Rectangle 24"/>
          <p:cNvSpPr>
            <a:spLocks noGrp="1" noChangeArrowheads="1"/>
          </p:cNvSpPr>
          <p:nvPr>
            <p:ph type="sldNum" sz="quarter" idx="11"/>
          </p:nvPr>
        </p:nvSpPr>
        <p:spPr/>
        <p:txBody>
          <a:bodyPr/>
          <a:lstStyle>
            <a:lvl1pPr>
              <a:defRPr/>
            </a:lvl1pPr>
          </a:lstStyle>
          <a:p>
            <a:pPr>
              <a:defRPr/>
            </a:pPr>
            <a:fld id="{62A79672-7319-4855-B8CC-FAA5BAF9F8CA}" type="slidenum">
              <a:rPr lang="es-ES" altLang="es-ES"/>
              <a:pPr>
                <a:defRPr/>
              </a:pPr>
              <a:t>‹Nº›</a:t>
            </a:fld>
            <a:endParaRPr lang="es-ES" altLang="es-ES"/>
          </a:p>
        </p:txBody>
      </p:sp>
    </p:spTree>
    <p:extLst>
      <p:ext uri="{BB962C8B-B14F-4D97-AF65-F5344CB8AC3E}">
        <p14:creationId xmlns:p14="http://schemas.microsoft.com/office/powerpoint/2010/main" val="4161552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3"/>
          <p:cNvSpPr>
            <a:spLocks noGrp="1" noChangeArrowheads="1"/>
          </p:cNvSpPr>
          <p:nvPr>
            <p:ph type="ftr" sz="quarter" idx="10"/>
          </p:nvPr>
        </p:nvSpPr>
        <p:spPr>
          <a:xfrm>
            <a:off x="152400" y="6635750"/>
            <a:ext cx="8091488" cy="152400"/>
          </a:xfrm>
        </p:spPr>
        <p:txBody>
          <a:bodyPr/>
          <a:lstStyle>
            <a:lvl1pPr>
              <a:defRPr/>
            </a:lvl1pPr>
          </a:lstStyle>
          <a:p>
            <a:pPr>
              <a:defRPr/>
            </a:pPr>
            <a:endParaRPr lang="es-ES"/>
          </a:p>
        </p:txBody>
      </p:sp>
      <p:sp>
        <p:nvSpPr>
          <p:cNvPr id="5" name="Rectangle 24"/>
          <p:cNvSpPr>
            <a:spLocks noGrp="1" noChangeArrowheads="1"/>
          </p:cNvSpPr>
          <p:nvPr>
            <p:ph type="sldNum" sz="quarter" idx="11"/>
          </p:nvPr>
        </p:nvSpPr>
        <p:spPr/>
        <p:txBody>
          <a:bodyPr/>
          <a:lstStyle>
            <a:lvl1pPr>
              <a:defRPr/>
            </a:lvl1pPr>
          </a:lstStyle>
          <a:p>
            <a:pPr>
              <a:defRPr/>
            </a:pPr>
            <a:fld id="{0E1EEF5A-D4BD-42B4-A49B-FEAB4095870B}" type="slidenum">
              <a:rPr lang="es-ES" altLang="es-ES"/>
              <a:pPr>
                <a:defRPr/>
              </a:pPr>
              <a:t>‹Nº›</a:t>
            </a:fld>
            <a:endParaRPr lang="es-ES" altLang="es-ES"/>
          </a:p>
        </p:txBody>
      </p:sp>
    </p:spTree>
    <p:extLst>
      <p:ext uri="{BB962C8B-B14F-4D97-AF65-F5344CB8AC3E}">
        <p14:creationId xmlns:p14="http://schemas.microsoft.com/office/powerpoint/2010/main" val="3341846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67513" y="354013"/>
            <a:ext cx="2205037" cy="56657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52400" y="354013"/>
            <a:ext cx="6462713" cy="56657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3"/>
          <p:cNvSpPr>
            <a:spLocks noGrp="1" noChangeArrowheads="1"/>
          </p:cNvSpPr>
          <p:nvPr>
            <p:ph type="ftr" sz="quarter" idx="10"/>
          </p:nvPr>
        </p:nvSpPr>
        <p:spPr>
          <a:xfrm>
            <a:off x="152400" y="6635750"/>
            <a:ext cx="8091488" cy="152400"/>
          </a:xfrm>
        </p:spPr>
        <p:txBody>
          <a:bodyPr/>
          <a:lstStyle>
            <a:lvl1pPr>
              <a:defRPr/>
            </a:lvl1pPr>
          </a:lstStyle>
          <a:p>
            <a:pPr>
              <a:defRPr/>
            </a:pPr>
            <a:endParaRPr lang="es-ES"/>
          </a:p>
        </p:txBody>
      </p:sp>
      <p:sp>
        <p:nvSpPr>
          <p:cNvPr id="5" name="Rectangle 24"/>
          <p:cNvSpPr>
            <a:spLocks noGrp="1" noChangeArrowheads="1"/>
          </p:cNvSpPr>
          <p:nvPr>
            <p:ph type="sldNum" sz="quarter" idx="11"/>
          </p:nvPr>
        </p:nvSpPr>
        <p:spPr/>
        <p:txBody>
          <a:bodyPr/>
          <a:lstStyle>
            <a:lvl1pPr>
              <a:defRPr/>
            </a:lvl1pPr>
          </a:lstStyle>
          <a:p>
            <a:pPr>
              <a:defRPr/>
            </a:pPr>
            <a:fld id="{2DF97137-8647-4A95-9F6A-D86FBB0E520C}" type="slidenum">
              <a:rPr lang="es-ES" altLang="es-ES"/>
              <a:pPr>
                <a:defRPr/>
              </a:pPr>
              <a:t>‹Nº›</a:t>
            </a:fld>
            <a:endParaRPr lang="es-ES" altLang="es-ES"/>
          </a:p>
        </p:txBody>
      </p:sp>
    </p:spTree>
    <p:extLst>
      <p:ext uri="{BB962C8B-B14F-4D97-AF65-F5344CB8AC3E}">
        <p14:creationId xmlns:p14="http://schemas.microsoft.com/office/powerpoint/2010/main" val="171850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A959043-F7CC-4A65-ABD8-A7C2B8236523}" type="slidenum">
              <a:rPr lang="es-ES" altLang="es-ES"/>
              <a:pPr>
                <a:defRPr/>
              </a:pPr>
              <a:t>‹Nº›</a:t>
            </a:fld>
            <a:endParaRPr lang="es-ES" altLang="es-ES"/>
          </a:p>
        </p:txBody>
      </p:sp>
    </p:spTree>
    <p:extLst>
      <p:ext uri="{BB962C8B-B14F-4D97-AF65-F5344CB8AC3E}">
        <p14:creationId xmlns:p14="http://schemas.microsoft.com/office/powerpoint/2010/main" val="1340352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34BC21F-1160-4D4A-874D-3D7BDD35CC54}" type="slidenum">
              <a:rPr lang="es-ES" altLang="es-ES"/>
              <a:pPr>
                <a:defRPr/>
              </a:pPr>
              <a:t>‹Nº›</a:t>
            </a:fld>
            <a:endParaRPr lang="es-ES" altLang="es-ES"/>
          </a:p>
        </p:txBody>
      </p:sp>
    </p:spTree>
    <p:extLst>
      <p:ext uri="{BB962C8B-B14F-4D97-AF65-F5344CB8AC3E}">
        <p14:creationId xmlns:p14="http://schemas.microsoft.com/office/powerpoint/2010/main" val="3379736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4A52356-F9EF-4C73-A4CC-1207DFCA0440}" type="slidenum">
              <a:rPr lang="es-ES" altLang="es-ES"/>
              <a:pPr>
                <a:defRPr/>
              </a:pPr>
              <a:t>‹Nº›</a:t>
            </a:fld>
            <a:endParaRPr lang="es-ES" altLang="es-ES"/>
          </a:p>
        </p:txBody>
      </p:sp>
    </p:spTree>
    <p:extLst>
      <p:ext uri="{BB962C8B-B14F-4D97-AF65-F5344CB8AC3E}">
        <p14:creationId xmlns:p14="http://schemas.microsoft.com/office/powerpoint/2010/main" val="3867096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A650203-C75A-4B91-B9F8-5B7A79EDA2EC}" type="slidenum">
              <a:rPr lang="es-ES" altLang="es-ES"/>
              <a:pPr>
                <a:defRPr/>
              </a:pPr>
              <a:t>‹Nº›</a:t>
            </a:fld>
            <a:endParaRPr lang="es-ES" altLang="es-ES"/>
          </a:p>
        </p:txBody>
      </p:sp>
    </p:spTree>
    <p:extLst>
      <p:ext uri="{BB962C8B-B14F-4D97-AF65-F5344CB8AC3E}">
        <p14:creationId xmlns:p14="http://schemas.microsoft.com/office/powerpoint/2010/main" val="3538933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26724FD-016E-48A9-A054-B9004A4A7A8A}" type="slidenum">
              <a:rPr lang="es-ES" altLang="es-ES"/>
              <a:pPr>
                <a:defRPr/>
              </a:pPr>
              <a:t>‹Nº›</a:t>
            </a:fld>
            <a:endParaRPr lang="es-ES" altLang="es-ES"/>
          </a:p>
        </p:txBody>
      </p:sp>
    </p:spTree>
    <p:extLst>
      <p:ext uri="{BB962C8B-B14F-4D97-AF65-F5344CB8AC3E}">
        <p14:creationId xmlns:p14="http://schemas.microsoft.com/office/powerpoint/2010/main" val="1410125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997130BA-CB92-4308-A86C-84820DD827FB}" type="slidenum">
              <a:rPr lang="es-ES" altLang="es-ES"/>
              <a:pPr>
                <a:defRPr/>
              </a:pPr>
              <a:t>‹Nº›</a:t>
            </a:fld>
            <a:endParaRPr lang="es-ES" altLang="es-ES"/>
          </a:p>
        </p:txBody>
      </p:sp>
    </p:spTree>
    <p:extLst>
      <p:ext uri="{BB962C8B-B14F-4D97-AF65-F5344CB8AC3E}">
        <p14:creationId xmlns:p14="http://schemas.microsoft.com/office/powerpoint/2010/main" val="194872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2400" y="354013"/>
            <a:ext cx="8820150" cy="800100"/>
          </a:xfr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4"/>
          <p:cNvSpPr>
            <a:spLocks noGrp="1" noChangeArrowheads="1"/>
          </p:cNvSpPr>
          <p:nvPr>
            <p:ph type="sldNum" sz="quarter" idx="10"/>
          </p:nvPr>
        </p:nvSpPr>
        <p:spPr>
          <a:xfrm>
            <a:off x="8458200" y="6642100"/>
            <a:ext cx="514350" cy="152400"/>
          </a:xfrm>
        </p:spPr>
        <p:txBody>
          <a:bodyPr/>
          <a:lstStyle>
            <a:lvl1pPr>
              <a:defRPr/>
            </a:lvl1pPr>
          </a:lstStyle>
          <a:p>
            <a:pPr>
              <a:defRPr/>
            </a:pPr>
            <a:fld id="{D1B53F91-F729-4EC0-9D3B-E936AFAF0353}" type="slidenum">
              <a:rPr lang="es-ES" altLang="es-ES"/>
              <a:pPr>
                <a:defRPr/>
              </a:pPr>
              <a:t>‹Nº›</a:t>
            </a:fld>
            <a:endParaRPr lang="es-ES" altLang="es-ES"/>
          </a:p>
        </p:txBody>
      </p:sp>
    </p:spTree>
    <p:extLst>
      <p:ext uri="{BB962C8B-B14F-4D97-AF65-F5344CB8AC3E}">
        <p14:creationId xmlns:p14="http://schemas.microsoft.com/office/powerpoint/2010/main" val="678586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0D640541-B7F0-4553-84DD-DA798DF98EDE}" type="slidenum">
              <a:rPr lang="es-ES" altLang="es-ES"/>
              <a:pPr>
                <a:defRPr/>
              </a:pPr>
              <a:t>‹Nº›</a:t>
            </a:fld>
            <a:endParaRPr lang="es-ES" altLang="es-ES"/>
          </a:p>
        </p:txBody>
      </p:sp>
    </p:spTree>
    <p:extLst>
      <p:ext uri="{BB962C8B-B14F-4D97-AF65-F5344CB8AC3E}">
        <p14:creationId xmlns:p14="http://schemas.microsoft.com/office/powerpoint/2010/main" val="2772842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6969982-E96E-45CC-A2B4-AAB8D35CE9EC}" type="slidenum">
              <a:rPr lang="es-ES" altLang="es-ES"/>
              <a:pPr>
                <a:defRPr/>
              </a:pPr>
              <a:t>‹Nº›</a:t>
            </a:fld>
            <a:endParaRPr lang="es-ES" altLang="es-ES"/>
          </a:p>
        </p:txBody>
      </p:sp>
    </p:spTree>
    <p:extLst>
      <p:ext uri="{BB962C8B-B14F-4D97-AF65-F5344CB8AC3E}">
        <p14:creationId xmlns:p14="http://schemas.microsoft.com/office/powerpoint/2010/main" val="2034724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3AB7056-909F-4886-A654-0DE812A23ACC}" type="slidenum">
              <a:rPr lang="es-ES" altLang="es-ES"/>
              <a:pPr>
                <a:defRPr/>
              </a:pPr>
              <a:t>‹Nº›</a:t>
            </a:fld>
            <a:endParaRPr lang="es-ES" altLang="es-ES"/>
          </a:p>
        </p:txBody>
      </p:sp>
    </p:spTree>
    <p:extLst>
      <p:ext uri="{BB962C8B-B14F-4D97-AF65-F5344CB8AC3E}">
        <p14:creationId xmlns:p14="http://schemas.microsoft.com/office/powerpoint/2010/main" val="2916228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C753D6D-593F-4934-80AB-05C0CB94C248}" type="slidenum">
              <a:rPr lang="es-ES" altLang="es-ES"/>
              <a:pPr>
                <a:defRPr/>
              </a:pPr>
              <a:t>‹Nº›</a:t>
            </a:fld>
            <a:endParaRPr lang="es-ES" altLang="es-ES"/>
          </a:p>
        </p:txBody>
      </p:sp>
    </p:spTree>
    <p:extLst>
      <p:ext uri="{BB962C8B-B14F-4D97-AF65-F5344CB8AC3E}">
        <p14:creationId xmlns:p14="http://schemas.microsoft.com/office/powerpoint/2010/main" val="3351940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E40FD3D-326D-4FC9-8813-0DD6F6EAD2CD}" type="slidenum">
              <a:rPr lang="es-ES" altLang="es-ES"/>
              <a:pPr>
                <a:defRPr/>
              </a:pPr>
              <a:t>‹Nº›</a:t>
            </a:fld>
            <a:endParaRPr lang="es-ES" altLang="es-ES"/>
          </a:p>
        </p:txBody>
      </p:sp>
    </p:spTree>
    <p:extLst>
      <p:ext uri="{BB962C8B-B14F-4D97-AF65-F5344CB8AC3E}">
        <p14:creationId xmlns:p14="http://schemas.microsoft.com/office/powerpoint/2010/main" val="307191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pie de página"/>
          <p:cNvSpPr>
            <a:spLocks noGrp="1"/>
          </p:cNvSpPr>
          <p:nvPr>
            <p:ph type="ftr" sz="quarter" idx="10"/>
          </p:nvPr>
        </p:nvSpPr>
        <p:spPr>
          <a:xfrm>
            <a:off x="152400" y="6635750"/>
            <a:ext cx="8091488" cy="152400"/>
          </a:xfrm>
        </p:spPr>
        <p:txBody>
          <a:bodyPr/>
          <a:lstStyle>
            <a:lvl1pPr>
              <a:defRPr/>
            </a:lvl1pPr>
          </a:lstStyle>
          <a:p>
            <a:pPr>
              <a:defRPr/>
            </a:pPr>
            <a:endParaRPr lang="es-ES"/>
          </a:p>
        </p:txBody>
      </p:sp>
      <p:sp>
        <p:nvSpPr>
          <p:cNvPr id="4" name="3 Marcador de número de diapositiva"/>
          <p:cNvSpPr>
            <a:spLocks noGrp="1"/>
          </p:cNvSpPr>
          <p:nvPr>
            <p:ph type="sldNum" sz="quarter" idx="11"/>
          </p:nvPr>
        </p:nvSpPr>
        <p:spPr/>
        <p:txBody>
          <a:bodyPr/>
          <a:lstStyle>
            <a:lvl1pPr>
              <a:defRPr/>
            </a:lvl1pPr>
          </a:lstStyle>
          <a:p>
            <a:pPr>
              <a:defRPr/>
            </a:pPr>
            <a:fld id="{25315220-4FC2-41FA-BE6A-DC2BFCC8A8A2}" type="slidenum">
              <a:rPr lang="es-ES" altLang="es-ES"/>
              <a:pPr>
                <a:defRPr/>
              </a:pPr>
              <a:t>‹Nº›</a:t>
            </a:fld>
            <a:endParaRPr lang="es-ES" altLang="es-ES"/>
          </a:p>
        </p:txBody>
      </p:sp>
    </p:spTree>
    <p:extLst>
      <p:ext uri="{BB962C8B-B14F-4D97-AF65-F5344CB8AC3E}">
        <p14:creationId xmlns:p14="http://schemas.microsoft.com/office/powerpoint/2010/main" val="4683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pie de página"/>
          <p:cNvSpPr>
            <a:spLocks noGrp="1"/>
          </p:cNvSpPr>
          <p:nvPr>
            <p:ph type="ftr" sz="quarter" idx="10"/>
          </p:nvPr>
        </p:nvSpPr>
        <p:spPr>
          <a:xfrm>
            <a:off x="152400" y="6635750"/>
            <a:ext cx="8091488" cy="152400"/>
          </a:xfrm>
        </p:spPr>
        <p:txBody>
          <a:bodyPr/>
          <a:lstStyle>
            <a:lvl1pPr>
              <a:defRPr/>
            </a:lvl1pPr>
          </a:lstStyle>
          <a:p>
            <a:pPr>
              <a:defRPr/>
            </a:pPr>
            <a:endParaRPr lang="es-ES"/>
          </a:p>
        </p:txBody>
      </p:sp>
      <p:sp>
        <p:nvSpPr>
          <p:cNvPr id="4" name="3 Marcador de número de diapositiva"/>
          <p:cNvSpPr>
            <a:spLocks noGrp="1"/>
          </p:cNvSpPr>
          <p:nvPr>
            <p:ph type="sldNum" sz="quarter" idx="11"/>
          </p:nvPr>
        </p:nvSpPr>
        <p:spPr/>
        <p:txBody>
          <a:bodyPr/>
          <a:lstStyle>
            <a:lvl1pPr>
              <a:defRPr/>
            </a:lvl1pPr>
          </a:lstStyle>
          <a:p>
            <a:pPr>
              <a:defRPr/>
            </a:pPr>
            <a:fld id="{2B9716D8-2DFF-4313-9FBD-D67E42293628}" type="slidenum">
              <a:rPr lang="es-ES" altLang="es-ES"/>
              <a:pPr>
                <a:defRPr/>
              </a:pPr>
              <a:t>‹Nº›</a:t>
            </a:fld>
            <a:endParaRPr lang="es-ES" altLang="es-ES"/>
          </a:p>
        </p:txBody>
      </p:sp>
    </p:spTree>
    <p:extLst>
      <p:ext uri="{BB962C8B-B14F-4D97-AF65-F5344CB8AC3E}">
        <p14:creationId xmlns:p14="http://schemas.microsoft.com/office/powerpoint/2010/main" val="297033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3"/>
          <p:cNvSpPr>
            <a:spLocks noGrp="1" noChangeArrowheads="1"/>
          </p:cNvSpPr>
          <p:nvPr>
            <p:ph type="ftr" sz="quarter" idx="10"/>
          </p:nvPr>
        </p:nvSpPr>
        <p:spPr>
          <a:xfrm>
            <a:off x="152400" y="6635750"/>
            <a:ext cx="8091488" cy="152400"/>
          </a:xfrm>
        </p:spPr>
        <p:txBody>
          <a:bodyPr/>
          <a:lstStyle>
            <a:lvl1pPr>
              <a:defRPr/>
            </a:lvl1pPr>
          </a:lstStyle>
          <a:p>
            <a:pPr>
              <a:defRPr/>
            </a:pPr>
            <a:endParaRPr lang="es-ES"/>
          </a:p>
        </p:txBody>
      </p:sp>
      <p:sp>
        <p:nvSpPr>
          <p:cNvPr id="5" name="Rectangle 24"/>
          <p:cNvSpPr>
            <a:spLocks noGrp="1" noChangeArrowheads="1"/>
          </p:cNvSpPr>
          <p:nvPr>
            <p:ph type="sldNum" sz="quarter" idx="11"/>
          </p:nvPr>
        </p:nvSpPr>
        <p:spPr/>
        <p:txBody>
          <a:bodyPr/>
          <a:lstStyle>
            <a:lvl1pPr>
              <a:defRPr/>
            </a:lvl1pPr>
          </a:lstStyle>
          <a:p>
            <a:pPr>
              <a:defRPr/>
            </a:pPr>
            <a:fld id="{AA18A208-2A1D-4B28-A4CC-791CE7CDF0E2}" type="slidenum">
              <a:rPr lang="es-ES" altLang="es-ES"/>
              <a:pPr>
                <a:defRPr/>
              </a:pPr>
              <a:t>‹Nº›</a:t>
            </a:fld>
            <a:endParaRPr lang="es-ES" altLang="es-ES"/>
          </a:p>
        </p:txBody>
      </p:sp>
    </p:spTree>
    <p:extLst>
      <p:ext uri="{BB962C8B-B14F-4D97-AF65-F5344CB8AC3E}">
        <p14:creationId xmlns:p14="http://schemas.microsoft.com/office/powerpoint/2010/main" val="275193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52400" y="1447800"/>
            <a:ext cx="43338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38675" y="1447800"/>
            <a:ext cx="43338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3"/>
          <p:cNvSpPr>
            <a:spLocks noGrp="1" noChangeArrowheads="1"/>
          </p:cNvSpPr>
          <p:nvPr>
            <p:ph type="ftr" sz="quarter" idx="10"/>
          </p:nvPr>
        </p:nvSpPr>
        <p:spPr>
          <a:xfrm>
            <a:off x="152400" y="6635750"/>
            <a:ext cx="8091488" cy="152400"/>
          </a:xfrm>
        </p:spPr>
        <p:txBody>
          <a:bodyPr/>
          <a:lstStyle>
            <a:lvl1pPr>
              <a:defRPr/>
            </a:lvl1pPr>
          </a:lstStyle>
          <a:p>
            <a:pPr>
              <a:defRPr/>
            </a:pPr>
            <a:endParaRPr lang="es-ES"/>
          </a:p>
        </p:txBody>
      </p:sp>
      <p:sp>
        <p:nvSpPr>
          <p:cNvPr id="6" name="Rectangle 24"/>
          <p:cNvSpPr>
            <a:spLocks noGrp="1" noChangeArrowheads="1"/>
          </p:cNvSpPr>
          <p:nvPr>
            <p:ph type="sldNum" sz="quarter" idx="11"/>
          </p:nvPr>
        </p:nvSpPr>
        <p:spPr/>
        <p:txBody>
          <a:bodyPr/>
          <a:lstStyle>
            <a:lvl1pPr>
              <a:defRPr/>
            </a:lvl1pPr>
          </a:lstStyle>
          <a:p>
            <a:pPr>
              <a:defRPr/>
            </a:pPr>
            <a:fld id="{F4DE38F0-1B3A-4FDE-B48E-1E4799056251}" type="slidenum">
              <a:rPr lang="es-ES" altLang="es-ES"/>
              <a:pPr>
                <a:defRPr/>
              </a:pPr>
              <a:t>‹Nº›</a:t>
            </a:fld>
            <a:endParaRPr lang="es-ES" altLang="es-ES"/>
          </a:p>
        </p:txBody>
      </p:sp>
    </p:spTree>
    <p:extLst>
      <p:ext uri="{BB962C8B-B14F-4D97-AF65-F5344CB8AC3E}">
        <p14:creationId xmlns:p14="http://schemas.microsoft.com/office/powerpoint/2010/main" val="286768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3"/>
          <p:cNvSpPr>
            <a:spLocks noGrp="1" noChangeArrowheads="1"/>
          </p:cNvSpPr>
          <p:nvPr>
            <p:ph type="ftr" sz="quarter" idx="10"/>
          </p:nvPr>
        </p:nvSpPr>
        <p:spPr>
          <a:xfrm>
            <a:off x="152400" y="6635750"/>
            <a:ext cx="8091488" cy="152400"/>
          </a:xfrm>
        </p:spPr>
        <p:txBody>
          <a:bodyPr/>
          <a:lstStyle>
            <a:lvl1pPr>
              <a:defRPr/>
            </a:lvl1pPr>
          </a:lstStyle>
          <a:p>
            <a:pPr>
              <a:defRPr/>
            </a:pPr>
            <a:endParaRPr lang="es-ES"/>
          </a:p>
        </p:txBody>
      </p:sp>
      <p:sp>
        <p:nvSpPr>
          <p:cNvPr id="8" name="Rectangle 24"/>
          <p:cNvSpPr>
            <a:spLocks noGrp="1" noChangeArrowheads="1"/>
          </p:cNvSpPr>
          <p:nvPr>
            <p:ph type="sldNum" sz="quarter" idx="11"/>
          </p:nvPr>
        </p:nvSpPr>
        <p:spPr/>
        <p:txBody>
          <a:bodyPr/>
          <a:lstStyle>
            <a:lvl1pPr>
              <a:defRPr/>
            </a:lvl1pPr>
          </a:lstStyle>
          <a:p>
            <a:pPr>
              <a:defRPr/>
            </a:pPr>
            <a:fld id="{5F0497E9-8CC9-4B50-AF79-17F226CC3685}" type="slidenum">
              <a:rPr lang="es-ES" altLang="es-ES"/>
              <a:pPr>
                <a:defRPr/>
              </a:pPr>
              <a:t>‹Nº›</a:t>
            </a:fld>
            <a:endParaRPr lang="es-ES" altLang="es-ES"/>
          </a:p>
        </p:txBody>
      </p:sp>
    </p:spTree>
    <p:extLst>
      <p:ext uri="{BB962C8B-B14F-4D97-AF65-F5344CB8AC3E}">
        <p14:creationId xmlns:p14="http://schemas.microsoft.com/office/powerpoint/2010/main" val="259910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3"/>
          <p:cNvSpPr>
            <a:spLocks noGrp="1" noChangeArrowheads="1"/>
          </p:cNvSpPr>
          <p:nvPr>
            <p:ph type="ftr" sz="quarter" idx="10"/>
          </p:nvPr>
        </p:nvSpPr>
        <p:spPr>
          <a:xfrm>
            <a:off x="152400" y="6635750"/>
            <a:ext cx="8091488" cy="152400"/>
          </a:xfrm>
        </p:spPr>
        <p:txBody>
          <a:bodyPr/>
          <a:lstStyle>
            <a:lvl1pPr>
              <a:defRPr/>
            </a:lvl1pPr>
          </a:lstStyle>
          <a:p>
            <a:pPr>
              <a:defRPr/>
            </a:pPr>
            <a:endParaRPr lang="es-ES"/>
          </a:p>
        </p:txBody>
      </p:sp>
      <p:sp>
        <p:nvSpPr>
          <p:cNvPr id="4" name="Rectangle 24"/>
          <p:cNvSpPr>
            <a:spLocks noGrp="1" noChangeArrowheads="1"/>
          </p:cNvSpPr>
          <p:nvPr>
            <p:ph type="sldNum" sz="quarter" idx="11"/>
          </p:nvPr>
        </p:nvSpPr>
        <p:spPr/>
        <p:txBody>
          <a:bodyPr/>
          <a:lstStyle>
            <a:lvl1pPr>
              <a:defRPr/>
            </a:lvl1pPr>
          </a:lstStyle>
          <a:p>
            <a:pPr>
              <a:defRPr/>
            </a:pPr>
            <a:fld id="{66C8DE5F-6288-4909-BC88-E8FA0227A8E0}" type="slidenum">
              <a:rPr lang="es-ES" altLang="es-ES"/>
              <a:pPr>
                <a:defRPr/>
              </a:pPr>
              <a:t>‹Nº›</a:t>
            </a:fld>
            <a:endParaRPr lang="es-ES" altLang="es-ES"/>
          </a:p>
        </p:txBody>
      </p:sp>
    </p:spTree>
    <p:extLst>
      <p:ext uri="{BB962C8B-B14F-4D97-AF65-F5344CB8AC3E}">
        <p14:creationId xmlns:p14="http://schemas.microsoft.com/office/powerpoint/2010/main" val="63367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xfrm>
            <a:off x="152400" y="6635750"/>
            <a:ext cx="8091488" cy="152400"/>
          </a:xfrm>
        </p:spPr>
        <p:txBody>
          <a:bodyPr/>
          <a:lstStyle>
            <a:lvl1pPr>
              <a:defRPr/>
            </a:lvl1pPr>
          </a:lstStyle>
          <a:p>
            <a:pPr>
              <a:defRPr/>
            </a:pPr>
            <a:endParaRPr lang="es-ES"/>
          </a:p>
        </p:txBody>
      </p:sp>
      <p:sp>
        <p:nvSpPr>
          <p:cNvPr id="3" name="Rectangle 24"/>
          <p:cNvSpPr>
            <a:spLocks noGrp="1" noChangeArrowheads="1"/>
          </p:cNvSpPr>
          <p:nvPr>
            <p:ph type="sldNum" sz="quarter" idx="11"/>
          </p:nvPr>
        </p:nvSpPr>
        <p:spPr/>
        <p:txBody>
          <a:bodyPr/>
          <a:lstStyle>
            <a:lvl1pPr>
              <a:defRPr/>
            </a:lvl1pPr>
          </a:lstStyle>
          <a:p>
            <a:pPr>
              <a:defRPr/>
            </a:pPr>
            <a:fld id="{EA7C4AE7-6C73-4AF1-8796-5F78F7FCDC58}" type="slidenum">
              <a:rPr lang="es-ES" altLang="es-ES"/>
              <a:pPr>
                <a:defRPr/>
              </a:pPr>
              <a:t>‹Nº›</a:t>
            </a:fld>
            <a:endParaRPr lang="es-ES" altLang="es-ES"/>
          </a:p>
        </p:txBody>
      </p:sp>
    </p:spTree>
    <p:extLst>
      <p:ext uri="{BB962C8B-B14F-4D97-AF65-F5344CB8AC3E}">
        <p14:creationId xmlns:p14="http://schemas.microsoft.com/office/powerpoint/2010/main" val="299740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5"/>
          <p:cNvSpPr>
            <a:spLocks noChangeShapeType="1"/>
          </p:cNvSpPr>
          <p:nvPr/>
        </p:nvSpPr>
        <p:spPr bwMode="auto">
          <a:xfrm>
            <a:off x="152400" y="1016000"/>
            <a:ext cx="8820150" cy="0"/>
          </a:xfrm>
          <a:prstGeom prst="line">
            <a:avLst/>
          </a:prstGeom>
          <a:noFill/>
          <a:ln w="38100">
            <a:solidFill>
              <a:srgbClr val="001E9C"/>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027" name="Rectangle 20"/>
          <p:cNvSpPr>
            <a:spLocks noGrp="1" noChangeArrowheads="1"/>
          </p:cNvSpPr>
          <p:nvPr>
            <p:ph type="title"/>
          </p:nvPr>
        </p:nvSpPr>
        <p:spPr bwMode="auto">
          <a:xfrm>
            <a:off x="152400" y="354013"/>
            <a:ext cx="7467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8" name="Rectangle 21"/>
          <p:cNvSpPr>
            <a:spLocks noGrp="1" noChangeArrowheads="1"/>
          </p:cNvSpPr>
          <p:nvPr>
            <p:ph type="body" idx="1"/>
          </p:nvPr>
        </p:nvSpPr>
        <p:spPr bwMode="auto">
          <a:xfrm>
            <a:off x="152400" y="1447800"/>
            <a:ext cx="8820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48" name="Rectangle 24"/>
          <p:cNvSpPr>
            <a:spLocks noGrp="1" noChangeArrowheads="1"/>
          </p:cNvSpPr>
          <p:nvPr>
            <p:ph type="sldNum" sz="quarter" idx="4"/>
          </p:nvPr>
        </p:nvSpPr>
        <p:spPr bwMode="auto">
          <a:xfrm>
            <a:off x="8458200" y="6597650"/>
            <a:ext cx="51435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90000"/>
              </a:lnSpc>
              <a:defRPr sz="800"/>
            </a:lvl1pPr>
          </a:lstStyle>
          <a:p>
            <a:pPr>
              <a:defRPr/>
            </a:pPr>
            <a:fld id="{CE02D31D-C654-42C8-8859-7D7DF1FB93DA}" type="slidenum">
              <a:rPr lang="es-ES" altLang="es-ES"/>
              <a:pPr>
                <a:defRPr/>
              </a:pPr>
              <a:t>‹Nº›</a:t>
            </a:fld>
            <a:endParaRPr lang="es-ES" altLang="es-ES"/>
          </a:p>
        </p:txBody>
      </p:sp>
      <p:sp>
        <p:nvSpPr>
          <p:cNvPr id="1030" name="Line 25"/>
          <p:cNvSpPr>
            <a:spLocks noChangeShapeType="1"/>
          </p:cNvSpPr>
          <p:nvPr userDrawn="1"/>
        </p:nvSpPr>
        <p:spPr bwMode="auto">
          <a:xfrm>
            <a:off x="152400" y="6605588"/>
            <a:ext cx="8820150" cy="0"/>
          </a:xfrm>
          <a:prstGeom prst="line">
            <a:avLst/>
          </a:prstGeom>
          <a:noFill/>
          <a:ln w="38100">
            <a:solidFill>
              <a:srgbClr val="001E9C"/>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 name="3 Marcador de pie de página"/>
          <p:cNvSpPr>
            <a:spLocks noGrp="1"/>
          </p:cNvSpPr>
          <p:nvPr userDrawn="1">
            <p:ph type="ftr" sz="quarter" idx="3"/>
          </p:nvPr>
        </p:nvSpPr>
        <p:spPr>
          <a:xfrm>
            <a:off x="152400" y="6672263"/>
            <a:ext cx="8091488" cy="152400"/>
          </a:xfrm>
          <a:prstGeom prst="rect">
            <a:avLst/>
          </a:prstGeom>
          <a:noFill/>
        </p:spPr>
        <p:txBody>
          <a:bodyPr/>
          <a:lstStyle>
            <a:lvl1pPr eaLnBrk="0" hangingPunct="0">
              <a:spcBef>
                <a:spcPct val="50000"/>
              </a:spcBef>
              <a:spcAft>
                <a:spcPct val="50000"/>
              </a:spcAft>
              <a:buSzPct val="100000"/>
              <a:buFontTx/>
              <a:buChar char="•"/>
              <a:defRPr sz="1000" baseline="0"/>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91390" r:id="rId1"/>
    <p:sldLayoutId id="2147491391" r:id="rId2"/>
    <p:sldLayoutId id="2147491392" r:id="rId3"/>
    <p:sldLayoutId id="2147491393" r:id="rId4"/>
    <p:sldLayoutId id="2147491394" r:id="rId5"/>
    <p:sldLayoutId id="2147491395" r:id="rId6"/>
    <p:sldLayoutId id="2147491396" r:id="rId7"/>
    <p:sldLayoutId id="2147491397" r:id="rId8"/>
    <p:sldLayoutId id="2147491398" r:id="rId9"/>
    <p:sldLayoutId id="2147491399" r:id="rId10"/>
    <p:sldLayoutId id="2147491400" r:id="rId11"/>
    <p:sldLayoutId id="2147491401" r:id="rId12"/>
    <p:sldLayoutId id="2147491402" r:id="rId13"/>
  </p:sldLayoutIdLst>
  <p:hf hdr="0" ftr="0" dt="0"/>
  <p:txStyles>
    <p:titleStyle>
      <a:lvl1pPr algn="l" rtl="0" eaLnBrk="0" fontAlgn="base" hangingPunct="0">
        <a:spcBef>
          <a:spcPct val="50000"/>
        </a:spcBef>
        <a:spcAft>
          <a:spcPct val="0"/>
        </a:spcAft>
        <a:defRPr sz="4400" b="1">
          <a:solidFill>
            <a:schemeClr val="tx1"/>
          </a:solidFill>
          <a:latin typeface="+mj-lt"/>
          <a:ea typeface="+mj-ea"/>
          <a:cs typeface="+mj-cs"/>
        </a:defRPr>
      </a:lvl1pPr>
      <a:lvl2pPr algn="l" rtl="0" eaLnBrk="0" fontAlgn="base" hangingPunct="0">
        <a:spcBef>
          <a:spcPct val="50000"/>
        </a:spcBef>
        <a:spcAft>
          <a:spcPct val="0"/>
        </a:spcAft>
        <a:defRPr sz="4400" b="1">
          <a:solidFill>
            <a:schemeClr val="tx1"/>
          </a:solidFill>
          <a:latin typeface="Bookman Old Style" pitchFamily="18" charset="0"/>
        </a:defRPr>
      </a:lvl2pPr>
      <a:lvl3pPr algn="l" rtl="0" eaLnBrk="0" fontAlgn="base" hangingPunct="0">
        <a:spcBef>
          <a:spcPct val="50000"/>
        </a:spcBef>
        <a:spcAft>
          <a:spcPct val="0"/>
        </a:spcAft>
        <a:defRPr sz="4400" b="1">
          <a:solidFill>
            <a:schemeClr val="tx1"/>
          </a:solidFill>
          <a:latin typeface="Bookman Old Style" pitchFamily="18" charset="0"/>
        </a:defRPr>
      </a:lvl3pPr>
      <a:lvl4pPr algn="l" rtl="0" eaLnBrk="0" fontAlgn="base" hangingPunct="0">
        <a:spcBef>
          <a:spcPct val="50000"/>
        </a:spcBef>
        <a:spcAft>
          <a:spcPct val="0"/>
        </a:spcAft>
        <a:defRPr sz="4400" b="1">
          <a:solidFill>
            <a:schemeClr val="tx1"/>
          </a:solidFill>
          <a:latin typeface="Bookman Old Style" pitchFamily="18" charset="0"/>
        </a:defRPr>
      </a:lvl4pPr>
      <a:lvl5pPr algn="l" rtl="0" eaLnBrk="0" fontAlgn="base" hangingPunct="0">
        <a:spcBef>
          <a:spcPct val="50000"/>
        </a:spcBef>
        <a:spcAft>
          <a:spcPct val="0"/>
        </a:spcAft>
        <a:defRPr sz="4400" b="1">
          <a:solidFill>
            <a:schemeClr val="tx1"/>
          </a:solidFill>
          <a:latin typeface="Bookman Old Style" pitchFamily="18" charset="0"/>
        </a:defRPr>
      </a:lvl5pPr>
      <a:lvl6pPr marL="457200" algn="l" rtl="0" eaLnBrk="0" fontAlgn="base" hangingPunct="0">
        <a:spcBef>
          <a:spcPct val="50000"/>
        </a:spcBef>
        <a:spcAft>
          <a:spcPct val="0"/>
        </a:spcAft>
        <a:defRPr b="1">
          <a:solidFill>
            <a:schemeClr val="tx1"/>
          </a:solidFill>
          <a:latin typeface="Bookman Old Style" pitchFamily="18" charset="0"/>
        </a:defRPr>
      </a:lvl6pPr>
      <a:lvl7pPr marL="914400" algn="l" rtl="0" eaLnBrk="0" fontAlgn="base" hangingPunct="0">
        <a:spcBef>
          <a:spcPct val="50000"/>
        </a:spcBef>
        <a:spcAft>
          <a:spcPct val="0"/>
        </a:spcAft>
        <a:defRPr b="1">
          <a:solidFill>
            <a:schemeClr val="tx1"/>
          </a:solidFill>
          <a:latin typeface="Bookman Old Style" pitchFamily="18" charset="0"/>
        </a:defRPr>
      </a:lvl7pPr>
      <a:lvl8pPr marL="1371600" algn="l" rtl="0" eaLnBrk="0" fontAlgn="base" hangingPunct="0">
        <a:spcBef>
          <a:spcPct val="50000"/>
        </a:spcBef>
        <a:spcAft>
          <a:spcPct val="0"/>
        </a:spcAft>
        <a:defRPr b="1">
          <a:solidFill>
            <a:schemeClr val="tx1"/>
          </a:solidFill>
          <a:latin typeface="Bookman Old Style" pitchFamily="18" charset="0"/>
        </a:defRPr>
      </a:lvl8pPr>
      <a:lvl9pPr marL="1828800" algn="l" rtl="0" eaLnBrk="0" fontAlgn="base" hangingPunct="0">
        <a:spcBef>
          <a:spcPct val="50000"/>
        </a:spcBef>
        <a:spcAft>
          <a:spcPct val="0"/>
        </a:spcAft>
        <a:defRPr b="1">
          <a:solidFill>
            <a:schemeClr val="tx1"/>
          </a:solidFill>
          <a:latin typeface="Bookman Old Style" pitchFamily="18" charset="0"/>
        </a:defRPr>
      </a:lvl9pPr>
    </p:titleStyle>
    <p:bodyStyle>
      <a:lvl1pPr marL="284163" indent="-284163" algn="l" rtl="0" eaLnBrk="0" fontAlgn="base" hangingPunct="0">
        <a:spcBef>
          <a:spcPct val="50000"/>
        </a:spcBef>
        <a:spcAft>
          <a:spcPct val="0"/>
        </a:spcAft>
        <a:buSzPct val="100000"/>
        <a:buChar char="•"/>
        <a:defRPr sz="1600">
          <a:solidFill>
            <a:schemeClr val="tx1"/>
          </a:solidFill>
          <a:latin typeface="+mn-lt"/>
          <a:ea typeface="+mn-ea"/>
          <a:cs typeface="+mn-cs"/>
        </a:defRPr>
      </a:lvl1pPr>
      <a:lvl2pPr marL="576263" indent="-290513" algn="l" rtl="0" eaLnBrk="0" fontAlgn="base" hangingPunct="0">
        <a:spcBef>
          <a:spcPct val="30000"/>
        </a:spcBef>
        <a:spcAft>
          <a:spcPct val="0"/>
        </a:spcAft>
        <a:buChar char="-"/>
        <a:defRPr sz="1600">
          <a:solidFill>
            <a:schemeClr val="tx1"/>
          </a:solidFill>
          <a:latin typeface="+mn-lt"/>
        </a:defRPr>
      </a:lvl2pPr>
      <a:lvl3pPr marL="858838" indent="-280988" algn="l" rtl="0" eaLnBrk="0" fontAlgn="base" hangingPunct="0">
        <a:spcBef>
          <a:spcPct val="10000"/>
        </a:spcBef>
        <a:spcAft>
          <a:spcPct val="0"/>
        </a:spcAft>
        <a:buChar char="•"/>
        <a:defRPr sz="1600">
          <a:solidFill>
            <a:schemeClr val="tx1"/>
          </a:solidFill>
          <a:latin typeface="+mn-lt"/>
        </a:defRPr>
      </a:lvl3pPr>
      <a:lvl4pPr marL="1622425" indent="-195263" algn="l" rtl="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mn-lt"/>
        </a:defRPr>
      </a:lvl4pPr>
      <a:lvl5pPr marL="1992313" indent="-179388" algn="l" rtl="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mn-lt"/>
        </a:defRPr>
      </a:lvl5pPr>
      <a:lvl6pPr marL="2449513" indent="-179388" algn="l" rtl="0" eaLnBrk="0" fontAlgn="base" hangingPunct="0">
        <a:spcBef>
          <a:spcPct val="30000"/>
        </a:spcBef>
        <a:spcAft>
          <a:spcPct val="30000"/>
        </a:spcAft>
        <a:buSzPct val="70000"/>
        <a:buFont typeface="Wingdings" pitchFamily="2" charset="2"/>
        <a:buChar char="n"/>
        <a:defRPr sz="1600">
          <a:solidFill>
            <a:srgbClr val="172450"/>
          </a:solidFill>
          <a:latin typeface="+mn-lt"/>
        </a:defRPr>
      </a:lvl6pPr>
      <a:lvl7pPr marL="2906713" indent="-179388" algn="l" rtl="0" eaLnBrk="0" fontAlgn="base" hangingPunct="0">
        <a:spcBef>
          <a:spcPct val="30000"/>
        </a:spcBef>
        <a:spcAft>
          <a:spcPct val="30000"/>
        </a:spcAft>
        <a:buSzPct val="70000"/>
        <a:buFont typeface="Wingdings" pitchFamily="2" charset="2"/>
        <a:buChar char="n"/>
        <a:defRPr sz="1600">
          <a:solidFill>
            <a:srgbClr val="172450"/>
          </a:solidFill>
          <a:latin typeface="+mn-lt"/>
        </a:defRPr>
      </a:lvl7pPr>
      <a:lvl8pPr marL="3363913" indent="-179388" algn="l" rtl="0" eaLnBrk="0" fontAlgn="base" hangingPunct="0">
        <a:spcBef>
          <a:spcPct val="30000"/>
        </a:spcBef>
        <a:spcAft>
          <a:spcPct val="30000"/>
        </a:spcAft>
        <a:buSzPct val="70000"/>
        <a:buFont typeface="Wingdings" pitchFamily="2" charset="2"/>
        <a:buChar char="n"/>
        <a:defRPr sz="1600">
          <a:solidFill>
            <a:srgbClr val="172450"/>
          </a:solidFill>
          <a:latin typeface="+mn-lt"/>
        </a:defRPr>
      </a:lvl8pPr>
      <a:lvl9pPr marL="3821113" indent="-179388" algn="l" rtl="0" eaLnBrk="0" fontAlgn="base" hangingPunct="0">
        <a:spcBef>
          <a:spcPct val="30000"/>
        </a:spcBef>
        <a:spcAft>
          <a:spcPct val="30000"/>
        </a:spcAft>
        <a:buSzPct val="70000"/>
        <a:buFont typeface="Wingdings" pitchFamily="2" charset="2"/>
        <a:buChar char="n"/>
        <a:defRPr sz="1600">
          <a:solidFill>
            <a:srgbClr val="172450"/>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spcAft>
                <a:spcPct val="50000"/>
              </a:spcAft>
              <a:buSzPct val="100000"/>
              <a:buFontTx/>
              <a:buChar char="•"/>
              <a:defRPr sz="1200">
                <a:solidFill>
                  <a:schemeClr val="tx1">
                    <a:tint val="75000"/>
                  </a:schemeClr>
                </a:solidFill>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spcAft>
                <a:spcPct val="50000"/>
              </a:spcAft>
              <a:buSzPct val="100000"/>
              <a:buFontTx/>
              <a:buChar cha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spcBef>
                <a:spcPct val="50000"/>
              </a:spcBef>
              <a:spcAft>
                <a:spcPct val="50000"/>
              </a:spcAft>
              <a:buSzPct val="100000"/>
              <a:buFontTx/>
              <a:buChar char="•"/>
              <a:defRPr sz="1200">
                <a:solidFill>
                  <a:srgbClr val="898989"/>
                </a:solidFill>
              </a:defRPr>
            </a:lvl1pPr>
          </a:lstStyle>
          <a:p>
            <a:pPr>
              <a:defRPr/>
            </a:pPr>
            <a:fld id="{AD46C3F0-DC7F-4309-8F64-8DDBDD9ED356}"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91379" r:id="rId1"/>
    <p:sldLayoutId id="2147491380" r:id="rId2"/>
    <p:sldLayoutId id="2147491381" r:id="rId3"/>
    <p:sldLayoutId id="2147491382" r:id="rId4"/>
    <p:sldLayoutId id="2147491383" r:id="rId5"/>
    <p:sldLayoutId id="2147491384" r:id="rId6"/>
    <p:sldLayoutId id="2147491385" r:id="rId7"/>
    <p:sldLayoutId id="2147491386" r:id="rId8"/>
    <p:sldLayoutId id="2147491387" r:id="rId9"/>
    <p:sldLayoutId id="2147491388" r:id="rId10"/>
    <p:sldLayoutId id="214749138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5229225" y="5949950"/>
            <a:ext cx="34448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0" tIns="36000" rIns="36000" bIns="36000"/>
          <a:lstStyle>
            <a:lvl1pPr>
              <a:spcBef>
                <a:spcPct val="50000"/>
              </a:spcBef>
              <a:buSzPct val="100000"/>
              <a:buChar char="•"/>
              <a:tabLst>
                <a:tab pos="6464300" algn="r"/>
              </a:tabLst>
              <a:defRPr sz="1600">
                <a:solidFill>
                  <a:schemeClr val="tx1"/>
                </a:solidFill>
                <a:latin typeface="Bookman Old Style" panose="02050604050505020204" pitchFamily="18" charset="0"/>
              </a:defRPr>
            </a:lvl1pPr>
            <a:lvl2pPr marL="742950" indent="-285750">
              <a:spcBef>
                <a:spcPct val="30000"/>
              </a:spcBef>
              <a:buChar char="-"/>
              <a:tabLst>
                <a:tab pos="6464300" algn="r"/>
              </a:tabLst>
              <a:defRPr sz="1600">
                <a:solidFill>
                  <a:schemeClr val="tx1"/>
                </a:solidFill>
                <a:latin typeface="Bookman Old Style" panose="02050604050505020204" pitchFamily="18" charset="0"/>
              </a:defRPr>
            </a:lvl2pPr>
            <a:lvl3pPr marL="1143000" indent="-228600">
              <a:spcBef>
                <a:spcPct val="10000"/>
              </a:spcBef>
              <a:buChar char="•"/>
              <a:tabLst>
                <a:tab pos="6464300" algn="r"/>
              </a:tabLst>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tabLst>
                <a:tab pos="6464300" algn="r"/>
              </a:tabLst>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tabLst>
                <a:tab pos="6464300" algn="r"/>
              </a:tabLst>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tabLst>
                <a:tab pos="6464300" algn="r"/>
              </a:tabLst>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tabLst>
                <a:tab pos="6464300" algn="r"/>
              </a:tabLst>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tabLst>
                <a:tab pos="6464300" algn="r"/>
              </a:tabLst>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tabLst>
                <a:tab pos="6464300" algn="r"/>
              </a:tabLst>
              <a:defRPr sz="1600">
                <a:solidFill>
                  <a:srgbClr val="172450"/>
                </a:solidFill>
                <a:latin typeface="Bookman Old Style" panose="02050604050505020204" pitchFamily="18" charset="0"/>
              </a:defRPr>
            </a:lvl9pPr>
          </a:lstStyle>
          <a:p>
            <a:pPr algn="r">
              <a:lnSpc>
                <a:spcPct val="90000"/>
              </a:lnSpc>
              <a:spcBef>
                <a:spcPct val="0"/>
              </a:spcBef>
              <a:buSzTx/>
              <a:buFontTx/>
              <a:buNone/>
            </a:pPr>
            <a:endParaRPr lang="es-ES" altLang="es-ES" sz="1800"/>
          </a:p>
        </p:txBody>
      </p:sp>
      <p:sp>
        <p:nvSpPr>
          <p:cNvPr id="16387" name="Rectangle 5"/>
          <p:cNvSpPr>
            <a:spLocks noChangeArrowheads="1"/>
          </p:cNvSpPr>
          <p:nvPr/>
        </p:nvSpPr>
        <p:spPr bwMode="auto">
          <a:xfrm>
            <a:off x="770498" y="2445221"/>
            <a:ext cx="7597775" cy="2276994"/>
          </a:xfrm>
          <a:prstGeom prst="rect">
            <a:avLst/>
          </a:prstGeom>
          <a:solidFill>
            <a:srgbClr val="CCECFF"/>
          </a:solidFill>
          <a:ln w="38100">
            <a:solidFill>
              <a:schemeClr val="accent2">
                <a:lumMod val="75000"/>
              </a:schemeClr>
            </a:solidFill>
            <a:miter lim="800000"/>
            <a:headEnd/>
            <a:tailEnd/>
          </a:ln>
        </p:spPr>
        <p:txBody>
          <a:bodyPr lIns="108000" tIns="252000" rIns="108000" bIns="0"/>
          <a:lstStyle/>
          <a:p>
            <a:pPr algn="ctr">
              <a:lnSpc>
                <a:spcPct val="90000"/>
              </a:lnSpc>
              <a:spcAft>
                <a:spcPts val="600"/>
              </a:spcAft>
              <a:tabLst>
                <a:tab pos="6464300" algn="r"/>
              </a:tabLst>
              <a:defRPr/>
            </a:pPr>
            <a:r>
              <a:rPr lang="es-ES" sz="4400" b="1" dirty="0" smtClean="0"/>
              <a:t>El suicidio demográfico  </a:t>
            </a:r>
            <a:r>
              <a:rPr lang="es-ES" sz="4400" b="1" dirty="0" smtClean="0"/>
              <a:t>de España </a:t>
            </a:r>
            <a:r>
              <a:rPr lang="es-ES" sz="4400" b="1" dirty="0" smtClean="0"/>
              <a:t>(y </a:t>
            </a:r>
            <a:r>
              <a:rPr lang="es-ES" sz="4400" b="1" dirty="0" smtClean="0"/>
              <a:t>de</a:t>
            </a:r>
            <a:r>
              <a:rPr lang="es-ES" sz="4400" b="1" dirty="0" smtClean="0"/>
              <a:t> </a:t>
            </a:r>
            <a:r>
              <a:rPr lang="es-ES" sz="4400" b="1" dirty="0" smtClean="0"/>
              <a:t>La Rioja, y </a:t>
            </a:r>
            <a:r>
              <a:rPr lang="es-ES" sz="4400" b="1" dirty="0" smtClean="0"/>
              <a:t>de</a:t>
            </a:r>
            <a:r>
              <a:rPr lang="es-ES" sz="4400" b="1" dirty="0" smtClean="0"/>
              <a:t> </a:t>
            </a:r>
            <a:r>
              <a:rPr lang="es-ES" sz="4400" b="1" dirty="0" smtClean="0"/>
              <a:t>Europa, y…)</a:t>
            </a:r>
            <a:endParaRPr lang="es-ES" sz="4400" b="1" dirty="0"/>
          </a:p>
        </p:txBody>
      </p:sp>
      <p:pic>
        <p:nvPicPr>
          <p:cNvPr id="1741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48" y="408801"/>
            <a:ext cx="259238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7413" name="Rectángulo 2"/>
          <p:cNvSpPr>
            <a:spLocks noChangeArrowheads="1"/>
          </p:cNvSpPr>
          <p:nvPr/>
        </p:nvSpPr>
        <p:spPr bwMode="auto">
          <a:xfrm>
            <a:off x="4319973" y="5940569"/>
            <a:ext cx="42484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dirty="0" smtClean="0"/>
              <a:t>Logroño,  18 de enero de 2018</a:t>
            </a:r>
            <a:endParaRPr lang="es-ES" altLang="es-ES" dirty="0"/>
          </a:p>
        </p:txBody>
      </p:sp>
      <p:sp>
        <p:nvSpPr>
          <p:cNvPr id="17414" name="CuadroTexto 5"/>
          <p:cNvSpPr txBox="1">
            <a:spLocks noChangeArrowheads="1"/>
          </p:cNvSpPr>
          <p:nvPr/>
        </p:nvSpPr>
        <p:spPr bwMode="auto">
          <a:xfrm>
            <a:off x="755650" y="4189413"/>
            <a:ext cx="71643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endParaRPr lang="es-ES" altLang="es-ES" sz="1400" dirty="0"/>
          </a:p>
          <a:p>
            <a:pPr algn="ctr">
              <a:lnSpc>
                <a:spcPct val="90000"/>
              </a:lnSpc>
              <a:spcBef>
                <a:spcPct val="0"/>
              </a:spcBef>
              <a:spcAft>
                <a:spcPts val="600"/>
              </a:spcAft>
              <a:buSzTx/>
              <a:buFontTx/>
              <a:buNone/>
            </a:pPr>
            <a:r>
              <a:rPr lang="es-ES" altLang="es-ES" sz="3200" b="1" dirty="0"/>
              <a:t> </a:t>
            </a:r>
            <a:endParaRPr lang="en-US" altLang="es-ES" sz="3200" b="1" dirty="0"/>
          </a:p>
        </p:txBody>
      </p:sp>
      <p:sp>
        <p:nvSpPr>
          <p:cNvPr id="3" name="CuadroTexto 2"/>
          <p:cNvSpPr txBox="1"/>
          <p:nvPr/>
        </p:nvSpPr>
        <p:spPr>
          <a:xfrm>
            <a:off x="2663788" y="5010271"/>
            <a:ext cx="5796644" cy="830997"/>
          </a:xfrm>
          <a:prstGeom prst="rect">
            <a:avLst/>
          </a:prstGeom>
          <a:noFill/>
        </p:spPr>
        <p:txBody>
          <a:bodyPr wrap="square" rtlCol="0">
            <a:spAutoFit/>
          </a:bodyPr>
          <a:lstStyle/>
          <a:p>
            <a:r>
              <a:rPr lang="es-ES" sz="1600" dirty="0" smtClean="0"/>
              <a:t>Alejandro Macarrón Larumbe</a:t>
            </a:r>
          </a:p>
          <a:p>
            <a:r>
              <a:rPr lang="es-ES" sz="1600" dirty="0" smtClean="0"/>
              <a:t>Director de la Fundación Renacimiento Demográfico</a:t>
            </a:r>
          </a:p>
          <a:p>
            <a:r>
              <a:rPr lang="es-ES" sz="1600" dirty="0" smtClean="0"/>
              <a:t>Ingeniero y consultor empresarial</a:t>
            </a:r>
          </a:p>
        </p:txBody>
      </p:sp>
      <p:pic>
        <p:nvPicPr>
          <p:cNvPr id="4" name="Imagen 3"/>
          <p:cNvPicPr>
            <a:picLocks noChangeAspect="1"/>
          </p:cNvPicPr>
          <p:nvPr/>
        </p:nvPicPr>
        <p:blipFill>
          <a:blip r:embed="rId4"/>
          <a:stretch>
            <a:fillRect/>
          </a:stretch>
        </p:blipFill>
        <p:spPr>
          <a:xfrm>
            <a:off x="4185856" y="574009"/>
            <a:ext cx="4498144" cy="91227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a:xfrm>
            <a:off x="152400" y="80628"/>
            <a:ext cx="8820150" cy="800100"/>
          </a:xfrm>
        </p:spPr>
        <p:txBody>
          <a:bodyPr/>
          <a:lstStyle/>
          <a:p>
            <a:r>
              <a:rPr lang="es-ES" sz="2000" dirty="0" smtClean="0"/>
              <a:t>Como no hay monedas sin dos caras</a:t>
            </a:r>
            <a:r>
              <a:rPr lang="es-ES" sz="2000" dirty="0"/>
              <a:t>, </a:t>
            </a:r>
            <a:r>
              <a:rPr lang="es-ES" sz="2000" dirty="0" smtClean="0"/>
              <a:t>en una sociedad en declive demográfico también habría ciertos efectos positivos (aunque globalmente no compensen)</a:t>
            </a:r>
          </a:p>
        </p:txBody>
      </p:sp>
      <p:sp>
        <p:nvSpPr>
          <p:cNvPr id="59395" name="3 Marcador de número de diapositiva"/>
          <p:cNvSpPr>
            <a:spLocks noGrp="1"/>
          </p:cNvSpPr>
          <p:nvPr>
            <p:ph type="sldNum" sz="quarter" idx="10"/>
          </p:nvPr>
        </p:nvSpPr>
        <p:spPr>
          <a:noFill/>
        </p:spPr>
        <p:txBody>
          <a:bodyPr/>
          <a:lstStyle/>
          <a:p>
            <a:fld id="{E96272D3-75BE-4812-A6FC-ABDA161E298B}" type="slidenum">
              <a:rPr lang="es-ES" smtClean="0"/>
              <a:pPr/>
              <a:t>10</a:t>
            </a:fld>
            <a:endParaRPr lang="es-ES" smtClean="0"/>
          </a:p>
        </p:txBody>
      </p:sp>
      <p:sp>
        <p:nvSpPr>
          <p:cNvPr id="59397" name="4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Ponencia de Alejandro Macarrón Larumbe</a:t>
            </a:r>
            <a:endParaRPr lang="es-ES" sz="900" dirty="0"/>
          </a:p>
        </p:txBody>
      </p:sp>
      <p:sp>
        <p:nvSpPr>
          <p:cNvPr id="10" name="5 CuadroTexto"/>
          <p:cNvSpPr txBox="1">
            <a:spLocks noChangeArrowheads="1"/>
          </p:cNvSpPr>
          <p:nvPr/>
        </p:nvSpPr>
        <p:spPr bwMode="auto">
          <a:xfrm>
            <a:off x="405507" y="1160748"/>
            <a:ext cx="8378961" cy="4124206"/>
          </a:xfrm>
          <a:prstGeom prst="rect">
            <a:avLst/>
          </a:prstGeom>
          <a:noFill/>
          <a:ln w="28575">
            <a:solidFill>
              <a:schemeClr val="accent1"/>
            </a:solidFill>
            <a:miter lim="800000"/>
            <a:headEnd/>
            <a:tailEnd/>
          </a:ln>
        </p:spPr>
        <p:txBody>
          <a:bodyPr wrap="square">
            <a:spAutoFit/>
          </a:bodyPr>
          <a:lstStyle/>
          <a:p>
            <a:pPr>
              <a:spcBef>
                <a:spcPts val="1800"/>
              </a:spcBef>
              <a:spcAft>
                <a:spcPts val="600"/>
              </a:spcAft>
              <a:buFont typeface="Wingdings" pitchFamily="2" charset="2"/>
              <a:buChar char="ü"/>
            </a:pPr>
            <a:r>
              <a:rPr lang="es-ES" dirty="0" smtClean="0"/>
              <a:t> </a:t>
            </a:r>
            <a:r>
              <a:rPr lang="es-ES" b="1" dirty="0" smtClean="0"/>
              <a:t>Menor gasto en educación y crianza de niños y jóvenes </a:t>
            </a:r>
            <a:r>
              <a:rPr lang="es-ES" dirty="0" smtClean="0"/>
              <a:t>(aunque cuestan bastante más las prestaciones sociales a los mayores, y en realidad lo gastado en educación sea </a:t>
            </a:r>
            <a:r>
              <a:rPr lang="es-ES" b="1" dirty="0" smtClean="0"/>
              <a:t>inversión</a:t>
            </a:r>
            <a:r>
              <a:rPr lang="es-ES" dirty="0" smtClean="0"/>
              <a:t>).</a:t>
            </a:r>
          </a:p>
          <a:p>
            <a:pPr>
              <a:spcBef>
                <a:spcPts val="1800"/>
              </a:spcBef>
              <a:spcAft>
                <a:spcPts val="600"/>
              </a:spcAft>
              <a:buFont typeface="Wingdings" pitchFamily="2" charset="2"/>
              <a:buChar char="ü"/>
            </a:pPr>
            <a:r>
              <a:rPr lang="es-ES" dirty="0"/>
              <a:t> </a:t>
            </a:r>
            <a:r>
              <a:rPr lang="es-ES" b="1" dirty="0" smtClean="0"/>
              <a:t>Menos paro, con tendencia a su desaparición, al reducirse la mano de obra disponible</a:t>
            </a:r>
            <a:r>
              <a:rPr lang="es-ES" dirty="0" smtClean="0"/>
              <a:t>. Asimismo, los </a:t>
            </a:r>
            <a:r>
              <a:rPr lang="es-ES" b="1" dirty="0" smtClean="0"/>
              <a:t>salarios tenderían a aumentar </a:t>
            </a:r>
            <a:r>
              <a:rPr lang="es-ES" dirty="0" smtClean="0"/>
              <a:t>por esa razón, si bien estarían sometidos a </a:t>
            </a:r>
            <a:r>
              <a:rPr lang="es-ES" b="1" dirty="0" smtClean="0"/>
              <a:t>mayores impuestos</a:t>
            </a:r>
            <a:r>
              <a:rPr lang="es-ES" dirty="0" smtClean="0"/>
              <a:t>. Y para la </a:t>
            </a:r>
            <a:r>
              <a:rPr lang="es-ES" b="1" dirty="0" smtClean="0"/>
              <a:t>competitividad</a:t>
            </a:r>
            <a:r>
              <a:rPr lang="es-ES" dirty="0" smtClean="0"/>
              <a:t> empresarial sería dañino subir salarios por escasez de mano de obra y </a:t>
            </a:r>
            <a:r>
              <a:rPr lang="es-ES" b="1" dirty="0" smtClean="0"/>
              <a:t>no porque fuera más productiva</a:t>
            </a:r>
            <a:r>
              <a:rPr lang="es-ES" dirty="0" smtClean="0"/>
              <a:t>, algo a la larga malo para todos.</a:t>
            </a:r>
          </a:p>
          <a:p>
            <a:pPr>
              <a:spcBef>
                <a:spcPts val="1800"/>
              </a:spcBef>
              <a:spcAft>
                <a:spcPts val="600"/>
              </a:spcAft>
              <a:buFont typeface="Wingdings" pitchFamily="2" charset="2"/>
              <a:buChar char="ü"/>
            </a:pPr>
            <a:r>
              <a:rPr lang="es-ES" dirty="0" smtClean="0"/>
              <a:t> </a:t>
            </a:r>
            <a:r>
              <a:rPr lang="es-ES" b="1" dirty="0" smtClean="0"/>
              <a:t>Menos delincuencia y convulsiones sociales violentas</a:t>
            </a:r>
            <a:r>
              <a:rPr lang="es-ES" dirty="0" smtClean="0"/>
              <a:t>, típicas de sociedades con muchos jóvenes (aunque esto haría aún más peligroso que hubiera regímenes tiránicos, por la escasez de jóvenes para rebelarse contra ellos). Y por tanto, </a:t>
            </a:r>
            <a:r>
              <a:rPr lang="es-ES" b="1" dirty="0" smtClean="0"/>
              <a:t>menos gasto en seguridad</a:t>
            </a:r>
            <a:r>
              <a:rPr lang="es-ES" dirty="0" smtClean="0"/>
              <a:t>.</a:t>
            </a:r>
          </a:p>
          <a:p>
            <a:pPr>
              <a:spcBef>
                <a:spcPts val="1800"/>
              </a:spcBef>
              <a:spcAft>
                <a:spcPts val="600"/>
              </a:spcAft>
              <a:buFont typeface="Wingdings" pitchFamily="2" charset="2"/>
              <a:buChar char="ü"/>
            </a:pPr>
            <a:r>
              <a:rPr lang="es-ES" dirty="0"/>
              <a:t> </a:t>
            </a:r>
            <a:r>
              <a:rPr lang="es-ES" dirty="0" smtClean="0"/>
              <a:t>Para quienes necesiten </a:t>
            </a:r>
            <a:r>
              <a:rPr lang="es-ES" b="1" dirty="0" smtClean="0"/>
              <a:t>comprar o alquilar casa, abaratamiento de su precio / coste </a:t>
            </a:r>
            <a:r>
              <a:rPr lang="es-ES" dirty="0" smtClean="0"/>
              <a:t>(si bien, en lugares en despoblación y muy envejecidos, será poco apetecible vivir).</a:t>
            </a:r>
          </a:p>
          <a:p>
            <a:pPr>
              <a:spcBef>
                <a:spcPts val="1800"/>
              </a:spcBef>
              <a:spcAft>
                <a:spcPts val="600"/>
              </a:spcAft>
              <a:buFont typeface="Wingdings" pitchFamily="2" charset="2"/>
              <a:buChar char="ü"/>
            </a:pPr>
            <a:r>
              <a:rPr lang="es-ES" b="1" dirty="0" smtClean="0"/>
              <a:t>Oportunidades empresariales </a:t>
            </a:r>
            <a:r>
              <a:rPr lang="es-ES" dirty="0" smtClean="0"/>
              <a:t>crecientes en la provisión de infraestructuras, productos y servicios para la </a:t>
            </a:r>
            <a:r>
              <a:rPr lang="es-ES" b="1" dirty="0" smtClean="0"/>
              <a:t>población jubilada y anciana</a:t>
            </a:r>
            <a:r>
              <a:rPr lang="es-ES" dirty="0" smtClean="0"/>
              <a:t>.</a:t>
            </a:r>
          </a:p>
        </p:txBody>
      </p:sp>
      <p:sp>
        <p:nvSpPr>
          <p:cNvPr id="2" name="CuadroTexto 1"/>
          <p:cNvSpPr txBox="1"/>
          <p:nvPr/>
        </p:nvSpPr>
        <p:spPr>
          <a:xfrm>
            <a:off x="405508" y="5445224"/>
            <a:ext cx="8378960" cy="954107"/>
          </a:xfrm>
          <a:prstGeom prst="rect">
            <a:avLst/>
          </a:prstGeom>
          <a:noFill/>
          <a:ln w="28575">
            <a:solidFill>
              <a:srgbClr val="FF0000"/>
            </a:solidFill>
          </a:ln>
        </p:spPr>
        <p:txBody>
          <a:bodyPr wrap="square" rtlCol="0">
            <a:spAutoFit/>
          </a:bodyPr>
          <a:lstStyle/>
          <a:p>
            <a:r>
              <a:rPr lang="es-ES" dirty="0" smtClean="0"/>
              <a:t>Buena parte de los efectos positivos del declive demográfico son parecidos a lo que </a:t>
            </a:r>
            <a:r>
              <a:rPr lang="es-ES" b="1" dirty="0" smtClean="0"/>
              <a:t>la muerte tiene de eliminación de todos los problemas</a:t>
            </a:r>
            <a:r>
              <a:rPr lang="es-ES" dirty="0" smtClean="0"/>
              <a:t> que padecemos los vivos. ¡</a:t>
            </a:r>
            <a:r>
              <a:rPr lang="es-ES" b="1" dirty="0" smtClean="0"/>
              <a:t>En los cementerios no hay </a:t>
            </a:r>
            <a:r>
              <a:rPr lang="es-ES" dirty="0" smtClean="0"/>
              <a:t>paro, delincuencia, enfermedades, déficit público</a:t>
            </a:r>
            <a:r>
              <a:rPr lang="es-ES" dirty="0"/>
              <a:t>, crisis económicas, rupturas traumáticas de países</a:t>
            </a:r>
            <a:r>
              <a:rPr lang="es-ES" dirty="0" smtClean="0"/>
              <a:t>, guerras o cualquier otro tipo de mal humano!</a:t>
            </a:r>
            <a:endParaRPr lang="es-ES" dirty="0"/>
          </a:p>
        </p:txBody>
      </p:sp>
    </p:spTree>
    <p:extLst>
      <p:ext uri="{BB962C8B-B14F-4D97-AF65-F5344CB8AC3E}">
        <p14:creationId xmlns:p14="http://schemas.microsoft.com/office/powerpoint/2010/main" val="27726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119063" y="398463"/>
            <a:ext cx="8953500" cy="528637"/>
          </a:xfrm>
          <a:prstGeom prst="rect">
            <a:avLst/>
          </a:prstGeom>
          <a:noFill/>
          <a:ln w="9525">
            <a:noFill/>
            <a:miter lim="800000"/>
            <a:headEnd/>
            <a:tailEnd/>
          </a:ln>
        </p:spPr>
        <p:txBody>
          <a:bodyPr anchor="ctr"/>
          <a:lstStyle/>
          <a:p>
            <a:pPr>
              <a:spcBef>
                <a:spcPct val="50000"/>
              </a:spcBef>
              <a:spcAft>
                <a:spcPct val="50000"/>
              </a:spcAft>
              <a:buSzPct val="100000"/>
            </a:pPr>
            <a:r>
              <a:rPr lang="es-ES" sz="2000" b="1" dirty="0">
                <a:solidFill>
                  <a:schemeClr val="tx2"/>
                </a:solidFill>
              </a:rPr>
              <a:t>Evolución del número de nacimientos en España. Estamos peor en natalidad incluso que en la guerra civil y la posguerra.</a:t>
            </a:r>
          </a:p>
        </p:txBody>
      </p:sp>
      <p:sp>
        <p:nvSpPr>
          <p:cNvPr id="20484" name="6 CuadroTexto"/>
          <p:cNvSpPr txBox="1">
            <a:spLocks noChangeArrowheads="1"/>
          </p:cNvSpPr>
          <p:nvPr/>
        </p:nvSpPr>
        <p:spPr bwMode="auto">
          <a:xfrm>
            <a:off x="153988" y="5499229"/>
            <a:ext cx="8824912" cy="954107"/>
          </a:xfrm>
          <a:prstGeom prst="rect">
            <a:avLst/>
          </a:prstGeom>
          <a:noFill/>
          <a:ln w="28575">
            <a:solidFill>
              <a:srgbClr val="FF3300"/>
            </a:solidFill>
            <a:miter lim="800000"/>
            <a:headEnd/>
            <a:tailEnd/>
          </a:ln>
        </p:spPr>
        <p:txBody>
          <a:bodyPr>
            <a:spAutoFit/>
          </a:bodyPr>
          <a:lstStyle/>
          <a:p>
            <a:pPr>
              <a:buFont typeface="Arial" charset="0"/>
              <a:buChar char="•"/>
            </a:pPr>
            <a:r>
              <a:rPr lang="es-ES" dirty="0" smtClean="0"/>
              <a:t>Tras repuntar la natalidad en la pasada década, sobre todo por los inmigrantes, entre la crisis económica, y que cada año hay menos mujeres en edades fértiles, en 2009 se inició un nuevo ciclo de descenso del número de nacimientos. ¡</a:t>
            </a:r>
            <a:r>
              <a:rPr lang="es-ES" b="1" dirty="0" smtClean="0"/>
              <a:t>Los españoles tienen ahora menos hijos que a finales del siglo XVIII</a:t>
            </a:r>
            <a:r>
              <a:rPr lang="es-ES" dirty="0" smtClean="0"/>
              <a:t>, cuando España tenía la cuarta parte de la población actual!</a:t>
            </a:r>
            <a:endParaRPr lang="es-ES" dirty="0"/>
          </a:p>
        </p:txBody>
      </p:sp>
      <p:sp>
        <p:nvSpPr>
          <p:cNvPr id="20485" name="8 Marcador de número de diapositiva"/>
          <p:cNvSpPr>
            <a:spLocks noGrp="1"/>
          </p:cNvSpPr>
          <p:nvPr>
            <p:ph type="sldNum" sz="quarter" idx="10"/>
          </p:nvPr>
        </p:nvSpPr>
        <p:spPr>
          <a:xfrm>
            <a:off x="8386763" y="6635750"/>
            <a:ext cx="585787" cy="152400"/>
          </a:xfrm>
          <a:noFill/>
        </p:spPr>
        <p:txBody>
          <a:bodyPr/>
          <a:lstStyle/>
          <a:p>
            <a:fld id="{E3484CBB-8AA0-4EAD-AFCC-EBDEB716CFE1}" type="slidenum">
              <a:rPr lang="es-ES" smtClean="0"/>
              <a:pPr/>
              <a:t>11</a:t>
            </a:fld>
            <a:endParaRPr lang="es-ES" smtClean="0"/>
          </a:p>
        </p:txBody>
      </p:sp>
      <p:sp>
        <p:nvSpPr>
          <p:cNvPr id="20486"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8" name="8 CuadroTexto"/>
          <p:cNvSpPr txBox="1">
            <a:spLocks noChangeArrowheads="1"/>
          </p:cNvSpPr>
          <p:nvPr/>
        </p:nvSpPr>
        <p:spPr bwMode="auto">
          <a:xfrm>
            <a:off x="359532" y="1182234"/>
            <a:ext cx="8226468" cy="338554"/>
          </a:xfrm>
          <a:prstGeom prst="rect">
            <a:avLst/>
          </a:prstGeom>
          <a:solidFill>
            <a:srgbClr val="66CCFF"/>
          </a:solidFill>
          <a:ln w="28575">
            <a:solidFill>
              <a:schemeClr val="tx1"/>
            </a:solidFill>
            <a:miter lim="800000"/>
            <a:headEnd/>
            <a:tailEnd/>
          </a:ln>
        </p:spPr>
        <p:txBody>
          <a:bodyPr wrap="square">
            <a:spAutoFit/>
          </a:bodyPr>
          <a:lstStyle/>
          <a:p>
            <a:r>
              <a:rPr lang="es-ES" sz="1600" b="1" dirty="0" smtClean="0"/>
              <a:t>NACIMIENTOS </a:t>
            </a:r>
            <a:r>
              <a:rPr lang="es-ES" sz="1600" b="1" dirty="0"/>
              <a:t>EN ESPAÑA DESDE 1858</a:t>
            </a:r>
            <a:r>
              <a:rPr lang="es-ES" dirty="0"/>
              <a:t>. </a:t>
            </a:r>
            <a:r>
              <a:rPr lang="es-ES" sz="1300" dirty="0"/>
              <a:t>Fuente: INE, elaboración propia</a:t>
            </a:r>
          </a:p>
        </p:txBody>
      </p:sp>
      <p:pic>
        <p:nvPicPr>
          <p:cNvPr id="9" name="Picture 3"/>
          <p:cNvPicPr>
            <a:picLocks noChangeAspect="1" noChangeArrowheads="1"/>
          </p:cNvPicPr>
          <p:nvPr/>
        </p:nvPicPr>
        <p:blipFill>
          <a:blip r:embed="rId3" cstate="print"/>
          <a:srcRect/>
          <a:stretch>
            <a:fillRect/>
          </a:stretch>
        </p:blipFill>
        <p:spPr bwMode="auto">
          <a:xfrm>
            <a:off x="377088" y="1547043"/>
            <a:ext cx="8208912" cy="3898181"/>
          </a:xfrm>
          <a:prstGeom prst="rect">
            <a:avLst/>
          </a:prstGeom>
          <a:noFill/>
          <a:ln w="9525">
            <a:noFill/>
            <a:miter lim="800000"/>
            <a:headEnd/>
            <a:tailEnd/>
          </a:ln>
          <a:effectLst/>
        </p:spPr>
      </p:pic>
    </p:spTree>
    <p:extLst>
      <p:ext uri="{BB962C8B-B14F-4D97-AF65-F5344CB8AC3E}">
        <p14:creationId xmlns:p14="http://schemas.microsoft.com/office/powerpoint/2010/main" val="399556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Bookman Old Style" panose="02050604050505020204" pitchFamily="18" charset="0"/>
                <a:cs typeface="Times New Roman" panose="02020603050405020304" pitchFamily="18" charset="0"/>
              </a:defRPr>
            </a:lvl1pPr>
            <a:lvl2pPr marL="742950" indent="-285750">
              <a:defRPr sz="1400">
                <a:solidFill>
                  <a:schemeClr val="tx1"/>
                </a:solidFill>
                <a:latin typeface="Bookman Old Style" panose="02050604050505020204" pitchFamily="18" charset="0"/>
                <a:cs typeface="Times New Roman" panose="02020603050405020304" pitchFamily="18" charset="0"/>
              </a:defRPr>
            </a:lvl2pPr>
            <a:lvl3pPr marL="1143000" indent="-228600">
              <a:defRPr sz="1400">
                <a:solidFill>
                  <a:schemeClr val="tx1"/>
                </a:solidFill>
                <a:latin typeface="Bookman Old Style" panose="02050604050505020204" pitchFamily="18" charset="0"/>
                <a:cs typeface="Times New Roman" panose="02020603050405020304" pitchFamily="18" charset="0"/>
              </a:defRPr>
            </a:lvl3pPr>
            <a:lvl4pPr marL="1600200" indent="-228600">
              <a:defRPr sz="1400">
                <a:solidFill>
                  <a:schemeClr val="tx1"/>
                </a:solidFill>
                <a:latin typeface="Bookman Old Style" panose="02050604050505020204" pitchFamily="18" charset="0"/>
                <a:cs typeface="Times New Roman" panose="02020603050405020304" pitchFamily="18" charset="0"/>
              </a:defRPr>
            </a:lvl4pPr>
            <a:lvl5pPr marL="2057400" indent="-228600">
              <a:defRPr sz="1400">
                <a:solidFill>
                  <a:schemeClr val="tx1"/>
                </a:solidFill>
                <a:latin typeface="Bookman Old Style" panose="020506040505050202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9pPr>
          </a:lstStyle>
          <a:p>
            <a:fld id="{BA0BEF18-1D44-411B-9556-A4D4E27AAD2B}" type="slidenum">
              <a:rPr lang="es-ES" altLang="es-ES" sz="800" smtClean="0"/>
              <a:pPr/>
              <a:t>12</a:t>
            </a:fld>
            <a:endParaRPr lang="es-ES" altLang="es-ES" sz="800" smtClean="0"/>
          </a:p>
        </p:txBody>
      </p:sp>
      <p:sp>
        <p:nvSpPr>
          <p:cNvPr id="23555" name="5 Título"/>
          <p:cNvSpPr>
            <a:spLocks noGrp="1"/>
          </p:cNvSpPr>
          <p:nvPr>
            <p:ph type="title"/>
          </p:nvPr>
        </p:nvSpPr>
        <p:spPr>
          <a:xfrm>
            <a:off x="142875" y="116632"/>
            <a:ext cx="8820150" cy="800100"/>
          </a:xfrm>
        </p:spPr>
        <p:txBody>
          <a:bodyPr/>
          <a:lstStyle/>
          <a:p>
            <a:r>
              <a:rPr lang="es-ES" altLang="es-ES" sz="2000" dirty="0" smtClean="0"/>
              <a:t>La Rioja está más envejecida que la media nacional, y en particular sus habitantes españoles. Y desde hace años, en ella hay más muertes que nacimientos, en especial de españoles</a:t>
            </a:r>
          </a:p>
        </p:txBody>
      </p:sp>
      <p:sp>
        <p:nvSpPr>
          <p:cNvPr id="7"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pic>
        <p:nvPicPr>
          <p:cNvPr id="2" name="Imagen 1"/>
          <p:cNvPicPr>
            <a:picLocks noChangeAspect="1"/>
          </p:cNvPicPr>
          <p:nvPr/>
        </p:nvPicPr>
        <p:blipFill>
          <a:blip r:embed="rId3"/>
          <a:stretch>
            <a:fillRect/>
          </a:stretch>
        </p:blipFill>
        <p:spPr>
          <a:xfrm>
            <a:off x="647564" y="1268412"/>
            <a:ext cx="7902635" cy="5071487"/>
          </a:xfrm>
          <a:prstGeom prst="rect">
            <a:avLst/>
          </a:prstGeom>
        </p:spPr>
      </p:pic>
    </p:spTree>
    <p:extLst>
      <p:ext uri="{BB962C8B-B14F-4D97-AF65-F5344CB8AC3E}">
        <p14:creationId xmlns:p14="http://schemas.microsoft.com/office/powerpoint/2010/main" val="411602435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Bookman Old Style" panose="02050604050505020204" pitchFamily="18" charset="0"/>
                <a:cs typeface="Times New Roman" panose="02020603050405020304" pitchFamily="18" charset="0"/>
              </a:defRPr>
            </a:lvl1pPr>
            <a:lvl2pPr marL="742950" indent="-285750">
              <a:defRPr sz="1400">
                <a:solidFill>
                  <a:schemeClr val="tx1"/>
                </a:solidFill>
                <a:latin typeface="Bookman Old Style" panose="02050604050505020204" pitchFamily="18" charset="0"/>
                <a:cs typeface="Times New Roman" panose="02020603050405020304" pitchFamily="18" charset="0"/>
              </a:defRPr>
            </a:lvl2pPr>
            <a:lvl3pPr marL="1143000" indent="-228600">
              <a:defRPr sz="1400">
                <a:solidFill>
                  <a:schemeClr val="tx1"/>
                </a:solidFill>
                <a:latin typeface="Bookman Old Style" panose="02050604050505020204" pitchFamily="18" charset="0"/>
                <a:cs typeface="Times New Roman" panose="02020603050405020304" pitchFamily="18" charset="0"/>
              </a:defRPr>
            </a:lvl3pPr>
            <a:lvl4pPr marL="1600200" indent="-228600">
              <a:defRPr sz="1400">
                <a:solidFill>
                  <a:schemeClr val="tx1"/>
                </a:solidFill>
                <a:latin typeface="Bookman Old Style" panose="02050604050505020204" pitchFamily="18" charset="0"/>
                <a:cs typeface="Times New Roman" panose="02020603050405020304" pitchFamily="18" charset="0"/>
              </a:defRPr>
            </a:lvl4pPr>
            <a:lvl5pPr marL="2057400" indent="-228600">
              <a:defRPr sz="1400">
                <a:solidFill>
                  <a:schemeClr val="tx1"/>
                </a:solidFill>
                <a:latin typeface="Bookman Old Style" panose="020506040505050202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9pPr>
          </a:lstStyle>
          <a:p>
            <a:fld id="{BA0BEF18-1D44-411B-9556-A4D4E27AAD2B}" type="slidenum">
              <a:rPr lang="es-ES" altLang="es-ES" sz="800" smtClean="0"/>
              <a:pPr/>
              <a:t>13</a:t>
            </a:fld>
            <a:endParaRPr lang="es-ES" altLang="es-ES" sz="800" smtClean="0"/>
          </a:p>
        </p:txBody>
      </p:sp>
      <p:sp>
        <p:nvSpPr>
          <p:cNvPr id="23555" name="5 Título"/>
          <p:cNvSpPr>
            <a:spLocks noGrp="1"/>
          </p:cNvSpPr>
          <p:nvPr>
            <p:ph type="title"/>
          </p:nvPr>
        </p:nvSpPr>
        <p:spPr>
          <a:xfrm>
            <a:off x="142875" y="260648"/>
            <a:ext cx="8820150" cy="800100"/>
          </a:xfrm>
        </p:spPr>
        <p:txBody>
          <a:bodyPr/>
          <a:lstStyle/>
          <a:p>
            <a:r>
              <a:rPr lang="es-ES" altLang="es-ES" sz="2000" dirty="0" smtClean="0"/>
              <a:t>La caída del saldo vegetativo (nacimientos menos </a:t>
            </a:r>
            <a:r>
              <a:rPr lang="es-ES" altLang="es-ES" sz="2000" dirty="0" smtClean="0"/>
              <a:t>muertes) ha </a:t>
            </a:r>
            <a:r>
              <a:rPr lang="es-ES" altLang="es-ES" sz="2000" dirty="0" smtClean="0"/>
              <a:t>sido </a:t>
            </a:r>
            <a:r>
              <a:rPr lang="es-ES" altLang="es-ES" sz="2000" dirty="0" smtClean="0"/>
              <a:t>tremenda </a:t>
            </a:r>
            <a:r>
              <a:rPr lang="es-ES" altLang="es-ES" sz="2000" dirty="0" smtClean="0"/>
              <a:t>en los últimos 40 </a:t>
            </a:r>
            <a:r>
              <a:rPr lang="es-ES" altLang="es-ES" sz="2000" dirty="0"/>
              <a:t>años en La Rioja </a:t>
            </a:r>
            <a:endParaRPr lang="es-ES" altLang="es-ES" sz="2000" dirty="0" smtClean="0"/>
          </a:p>
        </p:txBody>
      </p:sp>
      <p:sp>
        <p:nvSpPr>
          <p:cNvPr id="7"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4" name="CuadroTexto 3"/>
          <p:cNvSpPr txBox="1"/>
          <p:nvPr/>
        </p:nvSpPr>
        <p:spPr>
          <a:xfrm>
            <a:off x="759271" y="5877272"/>
            <a:ext cx="7557146" cy="523220"/>
          </a:xfrm>
          <a:prstGeom prst="rect">
            <a:avLst/>
          </a:prstGeom>
          <a:noFill/>
          <a:ln w="28575">
            <a:solidFill>
              <a:srgbClr val="3399FF"/>
            </a:solidFill>
          </a:ln>
        </p:spPr>
        <p:txBody>
          <a:bodyPr wrap="square" rtlCol="0">
            <a:spAutoFit/>
          </a:bodyPr>
          <a:lstStyle/>
          <a:p>
            <a:r>
              <a:rPr lang="es-ES" dirty="0" smtClean="0"/>
              <a:t>En La Rioja, </a:t>
            </a:r>
            <a:r>
              <a:rPr lang="es-ES" b="1" dirty="0" smtClean="0"/>
              <a:t>desde 1990, mueren más españoles </a:t>
            </a:r>
            <a:r>
              <a:rPr lang="es-ES" dirty="0" smtClean="0"/>
              <a:t>–</a:t>
            </a:r>
            <a:r>
              <a:rPr lang="es-ES" dirty="0" smtClean="0"/>
              <a:t>incluidos </a:t>
            </a:r>
            <a:r>
              <a:rPr lang="es-ES" dirty="0" smtClean="0"/>
              <a:t>inmigrantes con doble nacionalidad- </a:t>
            </a:r>
            <a:r>
              <a:rPr lang="es-ES" b="1" dirty="0" smtClean="0"/>
              <a:t>de los que nacen</a:t>
            </a:r>
            <a:r>
              <a:rPr lang="es-ES" dirty="0" smtClean="0"/>
              <a:t>. Desde 2014, también el saldo total es negativo.</a:t>
            </a:r>
            <a:endParaRPr lang="es-ES" dirty="0"/>
          </a:p>
        </p:txBody>
      </p:sp>
      <p:pic>
        <p:nvPicPr>
          <p:cNvPr id="6" name="Imagen 5"/>
          <p:cNvPicPr>
            <a:picLocks noChangeAspect="1"/>
          </p:cNvPicPr>
          <p:nvPr/>
        </p:nvPicPr>
        <p:blipFill>
          <a:blip r:embed="rId3"/>
          <a:stretch>
            <a:fillRect/>
          </a:stretch>
        </p:blipFill>
        <p:spPr>
          <a:xfrm>
            <a:off x="759271" y="1196752"/>
            <a:ext cx="7557145" cy="4580697"/>
          </a:xfrm>
          <a:prstGeom prst="rect">
            <a:avLst/>
          </a:prstGeom>
        </p:spPr>
      </p:pic>
    </p:spTree>
    <p:extLst>
      <p:ext uri="{BB962C8B-B14F-4D97-AF65-F5344CB8AC3E}">
        <p14:creationId xmlns:p14="http://schemas.microsoft.com/office/powerpoint/2010/main" val="22617946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Bookman Old Style" panose="02050604050505020204" pitchFamily="18" charset="0"/>
                <a:cs typeface="Times New Roman" panose="02020603050405020304" pitchFamily="18" charset="0"/>
              </a:defRPr>
            </a:lvl1pPr>
            <a:lvl2pPr marL="742950" indent="-285750">
              <a:defRPr sz="1400">
                <a:solidFill>
                  <a:schemeClr val="tx1"/>
                </a:solidFill>
                <a:latin typeface="Bookman Old Style" panose="02050604050505020204" pitchFamily="18" charset="0"/>
                <a:cs typeface="Times New Roman" panose="02020603050405020304" pitchFamily="18" charset="0"/>
              </a:defRPr>
            </a:lvl2pPr>
            <a:lvl3pPr marL="1143000" indent="-228600">
              <a:defRPr sz="1400">
                <a:solidFill>
                  <a:schemeClr val="tx1"/>
                </a:solidFill>
                <a:latin typeface="Bookman Old Style" panose="02050604050505020204" pitchFamily="18" charset="0"/>
                <a:cs typeface="Times New Roman" panose="02020603050405020304" pitchFamily="18" charset="0"/>
              </a:defRPr>
            </a:lvl3pPr>
            <a:lvl4pPr marL="1600200" indent="-228600">
              <a:defRPr sz="1400">
                <a:solidFill>
                  <a:schemeClr val="tx1"/>
                </a:solidFill>
                <a:latin typeface="Bookman Old Style" panose="02050604050505020204" pitchFamily="18" charset="0"/>
                <a:cs typeface="Times New Roman" panose="02020603050405020304" pitchFamily="18" charset="0"/>
              </a:defRPr>
            </a:lvl4pPr>
            <a:lvl5pPr marL="2057400" indent="-228600">
              <a:defRPr sz="1400">
                <a:solidFill>
                  <a:schemeClr val="tx1"/>
                </a:solidFill>
                <a:latin typeface="Bookman Old Style" panose="020506040505050202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Bookman Old Style" panose="02050604050505020204" pitchFamily="18" charset="0"/>
                <a:cs typeface="Times New Roman" panose="02020603050405020304" pitchFamily="18" charset="0"/>
              </a:defRPr>
            </a:lvl9pPr>
          </a:lstStyle>
          <a:p>
            <a:fld id="{BA0BEF18-1D44-411B-9556-A4D4E27AAD2B}" type="slidenum">
              <a:rPr lang="es-ES" altLang="es-ES" sz="800" smtClean="0"/>
              <a:pPr/>
              <a:t>14</a:t>
            </a:fld>
            <a:endParaRPr lang="es-ES" altLang="es-ES" sz="800" smtClean="0"/>
          </a:p>
        </p:txBody>
      </p:sp>
      <p:sp>
        <p:nvSpPr>
          <p:cNvPr id="23555" name="5 Título"/>
          <p:cNvSpPr>
            <a:spLocks noGrp="1"/>
          </p:cNvSpPr>
          <p:nvPr>
            <p:ph type="title"/>
          </p:nvPr>
        </p:nvSpPr>
        <p:spPr>
          <a:xfrm>
            <a:off x="142875" y="260648"/>
            <a:ext cx="8820150" cy="800100"/>
          </a:xfrm>
        </p:spPr>
        <p:txBody>
          <a:bodyPr/>
          <a:lstStyle/>
          <a:p>
            <a:r>
              <a:rPr lang="es-ES" altLang="es-ES" sz="2000" dirty="0" smtClean="0"/>
              <a:t>La Rioja es una de las provincias que pierden población por flujos migratorios interprovinciales, aunque no de las que más</a:t>
            </a:r>
          </a:p>
        </p:txBody>
      </p:sp>
      <p:sp>
        <p:nvSpPr>
          <p:cNvPr id="7"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4" name="Triángulo isósceles 3"/>
          <p:cNvSpPr/>
          <p:nvPr/>
        </p:nvSpPr>
        <p:spPr bwMode="auto">
          <a:xfrm rot="5400000">
            <a:off x="3145199" y="3910411"/>
            <a:ext cx="3420380" cy="297318"/>
          </a:xfrm>
          <a:prstGeom prst="triangle">
            <a:avLst/>
          </a:prstGeom>
          <a:solidFill>
            <a:srgbClr val="33CC33"/>
          </a:solidFill>
          <a:ln w="190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vert="horz" wrap="square" lIns="90000" tIns="46800" rIns="90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smtClean="0">
              <a:ln>
                <a:noFill/>
              </a:ln>
              <a:solidFill>
                <a:schemeClr val="tx1"/>
              </a:solidFill>
              <a:effectLst/>
              <a:latin typeface="Bookman Old Style" pitchFamily="18" charset="0"/>
              <a:cs typeface="Times New Roman" pitchFamily="18" charset="0"/>
            </a:endParaRPr>
          </a:p>
        </p:txBody>
      </p:sp>
      <p:sp>
        <p:nvSpPr>
          <p:cNvPr id="5" name="CuadroTexto 4"/>
          <p:cNvSpPr txBox="1"/>
          <p:nvPr/>
        </p:nvSpPr>
        <p:spPr>
          <a:xfrm>
            <a:off x="5148064" y="2348880"/>
            <a:ext cx="3788483" cy="3323987"/>
          </a:xfrm>
          <a:prstGeom prst="rect">
            <a:avLst/>
          </a:prstGeom>
          <a:noFill/>
          <a:ln w="19050">
            <a:solidFill>
              <a:srgbClr val="FF0000"/>
            </a:solidFill>
          </a:ln>
        </p:spPr>
        <p:txBody>
          <a:bodyPr wrap="square" rtlCol="0">
            <a:spAutoFit/>
          </a:bodyPr>
          <a:lstStyle/>
          <a:p>
            <a:pPr marL="285750" indent="-285750">
              <a:buFont typeface="Arial" panose="020B0604020202020204" pitchFamily="34" charset="0"/>
              <a:buChar char="•"/>
            </a:pPr>
            <a:r>
              <a:rPr lang="es-ES" b="1" dirty="0" smtClean="0"/>
              <a:t>Para Madrid y algunas provincias más son números muy buenos</a:t>
            </a:r>
            <a:r>
              <a:rPr lang="es-ES" dirty="0" smtClean="0"/>
              <a:t>. Madrid acumula el 46% de todas las ganancias de población por migraciones entre provincias. En un 90% es población en edad laboral y que rejuvenece la provincia.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1" dirty="0" smtClean="0"/>
              <a:t>Para España, el balance global de estos datos es el contrario</a:t>
            </a:r>
            <a:r>
              <a:rPr lang="es-ES" dirty="0" smtClean="0"/>
              <a:t>. Implican una tendencia a la concentración de población en unos pocos lugares pujantes, y a la </a:t>
            </a:r>
            <a:r>
              <a:rPr lang="es-ES" b="1" dirty="0" smtClean="0"/>
              <a:t>sangría demográfica </a:t>
            </a:r>
            <a:r>
              <a:rPr lang="es-ES" dirty="0" smtClean="0"/>
              <a:t>para el resto, en especial en un tercio de las provincias.</a:t>
            </a:r>
          </a:p>
        </p:txBody>
      </p:sp>
      <p:pic>
        <p:nvPicPr>
          <p:cNvPr id="2" name="Imagen 1"/>
          <p:cNvPicPr>
            <a:picLocks noChangeAspect="1"/>
          </p:cNvPicPr>
          <p:nvPr/>
        </p:nvPicPr>
        <p:blipFill>
          <a:blip r:embed="rId3"/>
          <a:stretch>
            <a:fillRect/>
          </a:stretch>
        </p:blipFill>
        <p:spPr>
          <a:xfrm>
            <a:off x="257343" y="1312029"/>
            <a:ext cx="4314657" cy="4985801"/>
          </a:xfrm>
          <a:prstGeom prst="rect">
            <a:avLst/>
          </a:prstGeom>
        </p:spPr>
      </p:pic>
      <p:sp>
        <p:nvSpPr>
          <p:cNvPr id="3" name="Elipse 2"/>
          <p:cNvSpPr/>
          <p:nvPr/>
        </p:nvSpPr>
        <p:spPr bwMode="auto">
          <a:xfrm>
            <a:off x="142875" y="5344873"/>
            <a:ext cx="2304889" cy="180020"/>
          </a:xfrm>
          <a:prstGeom prst="ellipse">
            <a:avLst/>
          </a:prstGeom>
          <a:noFill/>
          <a:ln w="190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vert="horz" wrap="square" lIns="90000" tIns="46800" rIns="90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smtClean="0">
              <a:ln>
                <a:noFill/>
              </a:ln>
              <a:solidFill>
                <a:schemeClr val="tx1"/>
              </a:solidFill>
              <a:effectLst/>
              <a:latin typeface="Bookman Old Style" pitchFamily="18" charset="0"/>
              <a:cs typeface="Times New Roman" pitchFamily="18" charset="0"/>
            </a:endParaRPr>
          </a:p>
        </p:txBody>
      </p:sp>
    </p:spTree>
    <p:extLst>
      <p:ext uri="{BB962C8B-B14F-4D97-AF65-F5344CB8AC3E}">
        <p14:creationId xmlns:p14="http://schemas.microsoft.com/office/powerpoint/2010/main" val="35926754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152400" y="219683"/>
            <a:ext cx="8820150" cy="581025"/>
          </a:xfrm>
        </p:spPr>
        <p:txBody>
          <a:bodyPr/>
          <a:lstStyle/>
          <a:p>
            <a:r>
              <a:rPr lang="es-ES" sz="2000" dirty="0" smtClean="0"/>
              <a:t>La fecundidad en España ya caía a partir de 1900 (en realidad, desde algo antes). Está en niveles muy inferiores a los precisos para el relevo generacional desde hace un tercio de siglo, aprox.</a:t>
            </a:r>
          </a:p>
        </p:txBody>
      </p:sp>
      <p:sp>
        <p:nvSpPr>
          <p:cNvPr id="16387" name="8 Marcador de número de diapositiva"/>
          <p:cNvSpPr>
            <a:spLocks noGrp="1"/>
          </p:cNvSpPr>
          <p:nvPr>
            <p:ph type="sldNum" sz="quarter" idx="10"/>
          </p:nvPr>
        </p:nvSpPr>
        <p:spPr>
          <a:xfrm>
            <a:off x="8386763" y="6635750"/>
            <a:ext cx="585787" cy="152400"/>
          </a:xfrm>
          <a:noFill/>
        </p:spPr>
        <p:txBody>
          <a:bodyPr/>
          <a:lstStyle/>
          <a:p>
            <a:fld id="{62840E95-B56F-42D5-82D1-590791C223DA}" type="slidenum">
              <a:rPr lang="es-ES" smtClean="0"/>
              <a:pPr/>
              <a:t>15</a:t>
            </a:fld>
            <a:endParaRPr lang="es-ES" smtClean="0"/>
          </a:p>
        </p:txBody>
      </p:sp>
      <p:sp>
        <p:nvSpPr>
          <p:cNvPr id="7" name="5 CuadroTexto"/>
          <p:cNvSpPr txBox="1">
            <a:spLocks noChangeArrowheads="1"/>
          </p:cNvSpPr>
          <p:nvPr/>
        </p:nvSpPr>
        <p:spPr bwMode="auto">
          <a:xfrm>
            <a:off x="80963" y="6630988"/>
            <a:ext cx="8159750" cy="369332"/>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p>
          <a:p>
            <a:endParaRPr lang="es-ES" sz="900" dirty="0"/>
          </a:p>
        </p:txBody>
      </p:sp>
      <p:sp>
        <p:nvSpPr>
          <p:cNvPr id="10" name="9 CuadroTexto"/>
          <p:cNvSpPr txBox="1"/>
          <p:nvPr/>
        </p:nvSpPr>
        <p:spPr>
          <a:xfrm>
            <a:off x="1154343" y="1101924"/>
            <a:ext cx="6369985" cy="584775"/>
          </a:xfrm>
          <a:prstGeom prst="rect">
            <a:avLst/>
          </a:prstGeom>
          <a:solidFill>
            <a:srgbClr val="66CCFF"/>
          </a:solidFill>
          <a:ln w="28575">
            <a:solidFill>
              <a:schemeClr val="tx1"/>
            </a:solidFill>
          </a:ln>
        </p:spPr>
        <p:txBody>
          <a:bodyPr wrap="square" rtlCol="0">
            <a:spAutoFit/>
          </a:bodyPr>
          <a:lstStyle/>
          <a:p>
            <a:r>
              <a:rPr lang="es-ES" sz="1800" b="1" dirty="0" smtClean="0"/>
              <a:t>Promedio de hijos por mujer en España desde 1900</a:t>
            </a:r>
          </a:p>
          <a:p>
            <a:r>
              <a:rPr lang="es-ES" dirty="0" smtClean="0"/>
              <a:t>Fuente: INE, Fundación BBVA</a:t>
            </a:r>
            <a:endParaRPr lang="es-ES" dirty="0"/>
          </a:p>
        </p:txBody>
      </p:sp>
      <p:pic>
        <p:nvPicPr>
          <p:cNvPr id="2" name="Imagen 1"/>
          <p:cNvPicPr>
            <a:picLocks noChangeAspect="1"/>
          </p:cNvPicPr>
          <p:nvPr/>
        </p:nvPicPr>
        <p:blipFill>
          <a:blip r:embed="rId2"/>
          <a:stretch>
            <a:fillRect/>
          </a:stretch>
        </p:blipFill>
        <p:spPr>
          <a:xfrm>
            <a:off x="1152605" y="1700808"/>
            <a:ext cx="6371723" cy="4008967"/>
          </a:xfrm>
          <a:prstGeom prst="rect">
            <a:avLst/>
          </a:prstGeom>
        </p:spPr>
      </p:pic>
      <p:sp>
        <p:nvSpPr>
          <p:cNvPr id="4" name="CuadroTexto 3"/>
          <p:cNvSpPr txBox="1"/>
          <p:nvPr/>
        </p:nvSpPr>
        <p:spPr>
          <a:xfrm>
            <a:off x="264068" y="5805264"/>
            <a:ext cx="8577014" cy="738664"/>
          </a:xfrm>
          <a:prstGeom prst="rect">
            <a:avLst/>
          </a:prstGeom>
          <a:noFill/>
          <a:ln w="28575">
            <a:solidFill>
              <a:srgbClr val="FF3300"/>
            </a:solidFill>
          </a:ln>
        </p:spPr>
        <p:txBody>
          <a:bodyPr wrap="square" rtlCol="0">
            <a:spAutoFit/>
          </a:bodyPr>
          <a:lstStyle/>
          <a:p>
            <a:r>
              <a:rPr lang="es-ES" dirty="0" smtClean="0"/>
              <a:t>Hasta 1980, aproximadamente, </a:t>
            </a:r>
            <a:r>
              <a:rPr lang="es-ES" dirty="0"/>
              <a:t>el descenso de la mortalidad infantil y juvenil </a:t>
            </a:r>
            <a:r>
              <a:rPr lang="es-ES" dirty="0" smtClean="0"/>
              <a:t>fue capaz de compensar –inicialmente, con creces- la menor natalidad. Desde comienzos de los 80, la fecundidad </a:t>
            </a:r>
            <a:r>
              <a:rPr lang="es-ES" dirty="0"/>
              <a:t>en España </a:t>
            </a:r>
            <a:r>
              <a:rPr lang="es-ES" dirty="0" smtClean="0"/>
              <a:t>es demasiado baja para ser compensada con la menor mortalidad. </a:t>
            </a:r>
            <a:endParaRPr lang="es-ES" dirty="0"/>
          </a:p>
        </p:txBody>
      </p:sp>
    </p:spTree>
    <p:extLst>
      <p:ext uri="{BB962C8B-B14F-4D97-AF65-F5344CB8AC3E}">
        <p14:creationId xmlns:p14="http://schemas.microsoft.com/office/powerpoint/2010/main" val="30438980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CuadroTexto"/>
          <p:cNvSpPr txBox="1">
            <a:spLocks noChangeArrowheads="1"/>
          </p:cNvSpPr>
          <p:nvPr/>
        </p:nvSpPr>
        <p:spPr bwMode="auto">
          <a:xfrm>
            <a:off x="153927" y="8620"/>
            <a:ext cx="8820150" cy="1015663"/>
          </a:xfrm>
          <a:prstGeom prst="rect">
            <a:avLst/>
          </a:prstGeom>
          <a:noFill/>
          <a:ln w="9525">
            <a:noFill/>
            <a:miter lim="800000"/>
            <a:headEnd/>
            <a:tailEnd/>
          </a:ln>
        </p:spPr>
        <p:txBody>
          <a:bodyPr wrap="square">
            <a:spAutoFit/>
          </a:bodyPr>
          <a:lstStyle/>
          <a:p>
            <a:pPr eaLnBrk="0" hangingPunct="0">
              <a:spcBef>
                <a:spcPct val="50000"/>
              </a:spcBef>
              <a:spcAft>
                <a:spcPct val="50000"/>
              </a:spcAft>
              <a:buSzPct val="100000"/>
            </a:pPr>
            <a:r>
              <a:rPr lang="es-ES" sz="2000" b="1" dirty="0" smtClean="0"/>
              <a:t>La baja natalidad no es, en absoluto, un problema solo de España. Así, en Alemania, el país más envejecido de Europa, desde 1972 muere más gente de la que nace.</a:t>
            </a:r>
            <a:endParaRPr lang="es-ES" sz="2000" b="1" dirty="0"/>
          </a:p>
        </p:txBody>
      </p:sp>
      <p:sp>
        <p:nvSpPr>
          <p:cNvPr id="32771" name="3 Marcador de número de diapositiva"/>
          <p:cNvSpPr>
            <a:spLocks noGrp="1"/>
          </p:cNvSpPr>
          <p:nvPr>
            <p:ph type="sldNum" sz="quarter" idx="10"/>
          </p:nvPr>
        </p:nvSpPr>
        <p:spPr>
          <a:noFill/>
        </p:spPr>
        <p:txBody>
          <a:bodyPr/>
          <a:lstStyle/>
          <a:p>
            <a:fld id="{4A11891B-725A-49CE-BEB5-0161A803917C}" type="slidenum">
              <a:rPr lang="es-ES" smtClean="0"/>
              <a:pPr/>
              <a:t>16</a:t>
            </a:fld>
            <a:endParaRPr lang="es-ES" smtClean="0"/>
          </a:p>
        </p:txBody>
      </p:sp>
      <p:sp>
        <p:nvSpPr>
          <p:cNvPr id="10" name="5 CuadroTexto"/>
          <p:cNvSpPr txBox="1">
            <a:spLocks noChangeArrowheads="1"/>
          </p:cNvSpPr>
          <p:nvPr/>
        </p:nvSpPr>
        <p:spPr bwMode="auto">
          <a:xfrm>
            <a:off x="503548" y="5733256"/>
            <a:ext cx="7737165" cy="738664"/>
          </a:xfrm>
          <a:prstGeom prst="rect">
            <a:avLst/>
          </a:prstGeom>
          <a:noFill/>
          <a:ln w="28575">
            <a:solidFill>
              <a:srgbClr val="FF0000"/>
            </a:solidFill>
            <a:miter lim="800000"/>
            <a:headEnd/>
            <a:tailEnd/>
          </a:ln>
        </p:spPr>
        <p:txBody>
          <a:bodyPr wrap="square">
            <a:spAutoFit/>
          </a:bodyPr>
          <a:lstStyle/>
          <a:p>
            <a:pPr eaLnBrk="0" hangingPunct="0">
              <a:spcBef>
                <a:spcPct val="50000"/>
              </a:spcBef>
              <a:spcAft>
                <a:spcPct val="50000"/>
              </a:spcAft>
              <a:buSzPct val="100000"/>
              <a:buFontTx/>
              <a:buChar char="•"/>
            </a:pPr>
            <a:r>
              <a:rPr lang="es-ES" dirty="0" smtClean="0"/>
              <a:t> Desde 1972 hasta la actualidad, en Alemania </a:t>
            </a:r>
            <a:r>
              <a:rPr lang="es-ES" b="1" dirty="0" smtClean="0"/>
              <a:t>murieron unas 5 millones de personas más de las que nacieron</a:t>
            </a:r>
            <a:r>
              <a:rPr lang="es-ES" dirty="0" smtClean="0"/>
              <a:t>. Peor es lo de </a:t>
            </a:r>
            <a:r>
              <a:rPr lang="es-ES" b="1" dirty="0" smtClean="0"/>
              <a:t>Rusia, con 13 millones de muertes </a:t>
            </a:r>
            <a:r>
              <a:rPr lang="es-ES" dirty="0" smtClean="0"/>
              <a:t>más que nacimientos entre 1991 y 2011.</a:t>
            </a:r>
            <a:endParaRPr lang="es-ES" b="1" dirty="0"/>
          </a:p>
        </p:txBody>
      </p:sp>
      <p:sp>
        <p:nvSpPr>
          <p:cNvPr id="9"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8" name="7 CuadroTexto"/>
          <p:cNvSpPr txBox="1"/>
          <p:nvPr/>
        </p:nvSpPr>
        <p:spPr>
          <a:xfrm>
            <a:off x="503548" y="1233831"/>
            <a:ext cx="7668852" cy="584775"/>
          </a:xfrm>
          <a:prstGeom prst="rect">
            <a:avLst/>
          </a:prstGeom>
          <a:solidFill>
            <a:srgbClr val="66CCFF"/>
          </a:solidFill>
          <a:ln w="28575">
            <a:solidFill>
              <a:schemeClr val="tx1"/>
            </a:solidFill>
          </a:ln>
        </p:spPr>
        <p:txBody>
          <a:bodyPr wrap="square" rtlCol="0">
            <a:spAutoFit/>
          </a:bodyPr>
          <a:lstStyle/>
          <a:p>
            <a:r>
              <a:rPr lang="es-ES" sz="1800" b="1" dirty="0" smtClean="0"/>
              <a:t>Nacimientos menos muertes en Alemania 1990-2015</a:t>
            </a:r>
          </a:p>
          <a:p>
            <a:r>
              <a:rPr lang="es-ES" dirty="0" smtClean="0"/>
              <a:t>Fuente: </a:t>
            </a:r>
            <a:r>
              <a:rPr lang="es-ES" dirty="0" err="1" smtClean="0"/>
              <a:t>Destatis</a:t>
            </a:r>
            <a:endParaRPr lang="es-ES" dirty="0"/>
          </a:p>
        </p:txBody>
      </p:sp>
      <p:pic>
        <p:nvPicPr>
          <p:cNvPr id="3" name="Imagen 2"/>
          <p:cNvPicPr>
            <a:picLocks noChangeAspect="1"/>
          </p:cNvPicPr>
          <p:nvPr/>
        </p:nvPicPr>
        <p:blipFill>
          <a:blip r:embed="rId3"/>
          <a:stretch>
            <a:fillRect/>
          </a:stretch>
        </p:blipFill>
        <p:spPr>
          <a:xfrm>
            <a:off x="503549" y="1818606"/>
            <a:ext cx="7668852" cy="3770634"/>
          </a:xfrm>
          <a:prstGeom prst="rect">
            <a:avLst/>
          </a:prstGeom>
        </p:spPr>
      </p:pic>
    </p:spTree>
    <p:extLst>
      <p:ext uri="{BB962C8B-B14F-4D97-AF65-F5344CB8AC3E}">
        <p14:creationId xmlns:p14="http://schemas.microsoft.com/office/powerpoint/2010/main" val="14812986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CuadroTexto"/>
          <p:cNvSpPr txBox="1">
            <a:spLocks noChangeArrowheads="1"/>
          </p:cNvSpPr>
          <p:nvPr/>
        </p:nvSpPr>
        <p:spPr bwMode="auto">
          <a:xfrm>
            <a:off x="143508" y="-34935"/>
            <a:ext cx="8658225" cy="1015663"/>
          </a:xfrm>
          <a:prstGeom prst="rect">
            <a:avLst/>
          </a:prstGeom>
          <a:noFill/>
          <a:ln w="9525">
            <a:noFill/>
            <a:miter lim="800000"/>
            <a:headEnd/>
            <a:tailEnd/>
          </a:ln>
        </p:spPr>
        <p:txBody>
          <a:bodyPr>
            <a:spAutoFit/>
          </a:bodyPr>
          <a:lstStyle/>
          <a:p>
            <a:pPr eaLnBrk="0" hangingPunct="0">
              <a:spcBef>
                <a:spcPct val="50000"/>
              </a:spcBef>
              <a:spcAft>
                <a:spcPct val="50000"/>
              </a:spcAft>
              <a:buSzPct val="100000"/>
            </a:pPr>
            <a:r>
              <a:rPr lang="es-ES" sz="2000" b="1" dirty="0" smtClean="0"/>
              <a:t>La fecundidad mundial se ha desplomado en los países más desarrollados y los de nivel intermedio. </a:t>
            </a:r>
            <a:r>
              <a:rPr lang="es-ES" sz="2000" b="1" dirty="0"/>
              <a:t>T</a:t>
            </a:r>
            <a:r>
              <a:rPr lang="es-ES" sz="2000" b="1" dirty="0" smtClean="0"/>
              <a:t>ambién está cayendo con fuerza en los países más pobres, en su mayoría africanos.</a:t>
            </a:r>
            <a:endParaRPr lang="es-ES" sz="2000" b="1" dirty="0"/>
          </a:p>
        </p:txBody>
      </p:sp>
      <p:sp>
        <p:nvSpPr>
          <p:cNvPr id="25603" name="3 Marcador de número de diapositiva"/>
          <p:cNvSpPr txBox="1">
            <a:spLocks noGrp="1"/>
          </p:cNvSpPr>
          <p:nvPr/>
        </p:nvSpPr>
        <p:spPr bwMode="auto">
          <a:xfrm>
            <a:off x="8458200" y="6642100"/>
            <a:ext cx="514350" cy="152400"/>
          </a:xfrm>
          <a:prstGeom prst="rect">
            <a:avLst/>
          </a:prstGeom>
          <a:noFill/>
          <a:ln w="9525">
            <a:noFill/>
            <a:miter lim="800000"/>
            <a:headEnd/>
            <a:tailEnd/>
          </a:ln>
        </p:spPr>
        <p:txBody>
          <a:bodyPr/>
          <a:lstStyle/>
          <a:p>
            <a:pPr algn="r" eaLnBrk="0" hangingPunct="0">
              <a:lnSpc>
                <a:spcPct val="90000"/>
              </a:lnSpc>
            </a:pPr>
            <a:fld id="{7AD0123E-FA22-49D7-8D20-306FF21980E4}" type="slidenum">
              <a:rPr lang="es-ES" sz="800"/>
              <a:pPr algn="r" eaLnBrk="0" hangingPunct="0">
                <a:lnSpc>
                  <a:spcPct val="90000"/>
                </a:lnSpc>
              </a:pPr>
              <a:t>17</a:t>
            </a:fld>
            <a:endParaRPr lang="es-ES" sz="800"/>
          </a:p>
        </p:txBody>
      </p:sp>
      <p:pic>
        <p:nvPicPr>
          <p:cNvPr id="3" name="Imagen 2"/>
          <p:cNvPicPr>
            <a:picLocks noChangeAspect="1"/>
          </p:cNvPicPr>
          <p:nvPr/>
        </p:nvPicPr>
        <p:blipFill>
          <a:blip r:embed="rId3"/>
          <a:stretch>
            <a:fillRect/>
          </a:stretch>
        </p:blipFill>
        <p:spPr>
          <a:xfrm>
            <a:off x="755576" y="1268413"/>
            <a:ext cx="7203032" cy="4573034"/>
          </a:xfrm>
          <a:prstGeom prst="rect">
            <a:avLst/>
          </a:prstGeom>
        </p:spPr>
      </p:pic>
      <p:sp>
        <p:nvSpPr>
          <p:cNvPr id="4" name="CuadroTexto 3"/>
          <p:cNvSpPr txBox="1"/>
          <p:nvPr/>
        </p:nvSpPr>
        <p:spPr>
          <a:xfrm>
            <a:off x="755576" y="5949280"/>
            <a:ext cx="7308812" cy="523220"/>
          </a:xfrm>
          <a:prstGeom prst="rect">
            <a:avLst/>
          </a:prstGeom>
          <a:noFill/>
          <a:ln w="28575">
            <a:solidFill>
              <a:srgbClr val="FF0000"/>
            </a:solidFill>
          </a:ln>
        </p:spPr>
        <p:txBody>
          <a:bodyPr wrap="square" rtlCol="0">
            <a:spAutoFit/>
          </a:bodyPr>
          <a:lstStyle/>
          <a:p>
            <a:r>
              <a:rPr lang="es-ES" dirty="0" smtClean="0"/>
              <a:t>La tasa de fecundidad mundial pasó de 5,0 hijos por mujer en 1960-1965 a 2,5 en 2010-2015, según la ONU</a:t>
            </a:r>
            <a:r>
              <a:rPr lang="es-ES" dirty="0"/>
              <a:t>.</a:t>
            </a:r>
          </a:p>
        </p:txBody>
      </p:sp>
      <p:sp>
        <p:nvSpPr>
          <p:cNvPr id="7"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Tree>
    <p:extLst>
      <p:ext uri="{BB962C8B-B14F-4D97-AF65-F5344CB8AC3E}">
        <p14:creationId xmlns:p14="http://schemas.microsoft.com/office/powerpoint/2010/main" val="14167965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a:xfrm>
            <a:off x="152400" y="116632"/>
            <a:ext cx="8820150" cy="800100"/>
          </a:xfrm>
        </p:spPr>
        <p:txBody>
          <a:bodyPr/>
          <a:lstStyle/>
          <a:p>
            <a:r>
              <a:rPr lang="es-ES" sz="2000" dirty="0" smtClean="0"/>
              <a:t>Una de los hombres más brillantes y polifacéticos todos los tiempos, Benjamín Franklin, ya predijo </a:t>
            </a:r>
            <a:r>
              <a:rPr lang="es-ES" sz="2000" dirty="0"/>
              <a:t>a mediados del siglo </a:t>
            </a:r>
            <a:r>
              <a:rPr lang="es-ES" sz="2000" dirty="0" smtClean="0"/>
              <a:t>XVIII que la natalidad caería cuando el país prosperase </a:t>
            </a:r>
          </a:p>
        </p:txBody>
      </p:sp>
      <p:sp>
        <p:nvSpPr>
          <p:cNvPr id="10" name="3 Marcador de número de diapositiva"/>
          <p:cNvSpPr txBox="1">
            <a:spLocks noGrp="1"/>
          </p:cNvSpPr>
          <p:nvPr/>
        </p:nvSpPr>
        <p:spPr bwMode="auto">
          <a:xfrm>
            <a:off x="8458200" y="6642100"/>
            <a:ext cx="514350" cy="152400"/>
          </a:xfrm>
          <a:prstGeom prst="rect">
            <a:avLst/>
          </a:prstGeom>
          <a:noFill/>
          <a:ln w="9525">
            <a:noFill/>
            <a:miter lim="800000"/>
            <a:headEnd/>
            <a:tailEnd/>
          </a:ln>
        </p:spPr>
        <p:txBody>
          <a:bodyPr/>
          <a:lstStyle/>
          <a:p>
            <a:pPr algn="r" eaLnBrk="0" hangingPunct="0">
              <a:lnSpc>
                <a:spcPct val="90000"/>
              </a:lnSpc>
            </a:pPr>
            <a:fld id="{C9A7F709-018A-43EA-A09B-8394380B1DCB}" type="slidenum">
              <a:rPr lang="es-ES" sz="800"/>
              <a:pPr algn="r" eaLnBrk="0" hangingPunct="0">
                <a:lnSpc>
                  <a:spcPct val="90000"/>
                </a:lnSpc>
              </a:pPr>
              <a:t>18</a:t>
            </a:fld>
            <a:endParaRPr lang="es-ES" sz="800" dirty="0"/>
          </a:p>
        </p:txBody>
      </p:sp>
      <p:sp>
        <p:nvSpPr>
          <p:cNvPr id="6" name="CuadroTexto 5"/>
          <p:cNvSpPr txBox="1"/>
          <p:nvPr/>
        </p:nvSpPr>
        <p:spPr>
          <a:xfrm>
            <a:off x="3167844" y="1583528"/>
            <a:ext cx="5804706" cy="954107"/>
          </a:xfrm>
          <a:prstGeom prst="rect">
            <a:avLst/>
          </a:prstGeom>
          <a:noFill/>
          <a:ln w="28575">
            <a:solidFill>
              <a:srgbClr val="FF0000"/>
            </a:solidFill>
          </a:ln>
        </p:spPr>
        <p:txBody>
          <a:bodyPr wrap="square" rtlCol="0">
            <a:spAutoFit/>
          </a:bodyPr>
          <a:lstStyle/>
          <a:p>
            <a:r>
              <a:rPr lang="es-ES" dirty="0" smtClean="0"/>
              <a:t>En las colonias británicas de Norteamérica de mediados del siglo XVIII, pobladas por pioneros y gente muy religiosa, la </a:t>
            </a:r>
            <a:r>
              <a:rPr lang="es-ES" b="1" dirty="0" smtClean="0"/>
              <a:t>natalidad era desbordante </a:t>
            </a:r>
            <a:r>
              <a:rPr lang="es-ES" dirty="0" smtClean="0"/>
              <a:t>(unos 8 hijos por mujer), muy superior a la de la metrópoli británica (4 a 5 por mujer)</a:t>
            </a:r>
            <a:endParaRPr lang="es-ES" dirty="0"/>
          </a:p>
        </p:txBody>
      </p:sp>
      <p:sp>
        <p:nvSpPr>
          <p:cNvPr id="12" name="CuadroTexto 11"/>
          <p:cNvSpPr txBox="1"/>
          <p:nvPr/>
        </p:nvSpPr>
        <p:spPr>
          <a:xfrm>
            <a:off x="3167844" y="3269302"/>
            <a:ext cx="5804706" cy="1815882"/>
          </a:xfrm>
          <a:prstGeom prst="rect">
            <a:avLst/>
          </a:prstGeom>
          <a:noFill/>
          <a:ln w="28575">
            <a:solidFill>
              <a:srgbClr val="FF0000"/>
            </a:solidFill>
          </a:ln>
        </p:spPr>
        <p:txBody>
          <a:bodyPr wrap="square" rtlCol="0">
            <a:spAutoFit/>
          </a:bodyPr>
          <a:lstStyle/>
          <a:p>
            <a:r>
              <a:rPr lang="es-ES" dirty="0" smtClean="0"/>
              <a:t>“Con tantos hijos como tenemos, y la inmigración que sigue llegando de Europa, aunque ahora viva aquí mucha menos gente que en Gran Bretaña, les </a:t>
            </a:r>
            <a:r>
              <a:rPr lang="es-ES" b="1" dirty="0" smtClean="0"/>
              <a:t>acabaremos pasando </a:t>
            </a:r>
            <a:r>
              <a:rPr lang="es-ES" dirty="0" smtClean="0"/>
              <a:t>en población” (y esto sucedió hacia mediados del siglo XIX)</a:t>
            </a:r>
          </a:p>
          <a:p>
            <a:endParaRPr lang="es-ES" dirty="0"/>
          </a:p>
          <a:p>
            <a:r>
              <a:rPr lang="es-ES" dirty="0" smtClean="0"/>
              <a:t>“Creo que en el futuro la gente </a:t>
            </a:r>
            <a:r>
              <a:rPr lang="es-ES" b="1" dirty="0" smtClean="0"/>
              <a:t>tendrá menos hijos </a:t>
            </a:r>
            <a:r>
              <a:rPr lang="es-ES" dirty="0" smtClean="0"/>
              <a:t>que ahora, </a:t>
            </a:r>
            <a:r>
              <a:rPr lang="es-ES" b="1" dirty="0" smtClean="0"/>
              <a:t>según vayamos prosperando</a:t>
            </a:r>
            <a:r>
              <a:rPr lang="es-ES" dirty="0" smtClean="0"/>
              <a:t>. He observado que las personas con dinero se lo piensan más a la hora de tener (muchos) hijos”</a:t>
            </a:r>
            <a:endParaRPr lang="es-ES" dirty="0"/>
          </a:p>
        </p:txBody>
      </p:sp>
      <p:sp>
        <p:nvSpPr>
          <p:cNvPr id="11" name="CuadroTexto 10"/>
          <p:cNvSpPr txBox="1"/>
          <p:nvPr/>
        </p:nvSpPr>
        <p:spPr>
          <a:xfrm>
            <a:off x="3167844" y="2915628"/>
            <a:ext cx="5804706" cy="338554"/>
          </a:xfrm>
          <a:prstGeom prst="rect">
            <a:avLst/>
          </a:prstGeom>
          <a:solidFill>
            <a:srgbClr val="CCECFF"/>
          </a:solidFill>
          <a:ln w="19050">
            <a:solidFill>
              <a:schemeClr val="tx1"/>
            </a:solidFill>
          </a:ln>
        </p:spPr>
        <p:txBody>
          <a:bodyPr wrap="square" rtlCol="0">
            <a:spAutoFit/>
          </a:bodyPr>
          <a:lstStyle/>
          <a:p>
            <a:r>
              <a:rPr lang="es-ES" sz="1600" b="1" dirty="0" smtClean="0"/>
              <a:t>Sus predicciones demográficas (se cumplieron)</a:t>
            </a:r>
            <a:endParaRPr lang="es-ES" sz="1600" b="1" dirty="0"/>
          </a:p>
        </p:txBody>
      </p:sp>
      <p:sp>
        <p:nvSpPr>
          <p:cNvPr id="15" name="CuadroTexto 14"/>
          <p:cNvSpPr txBox="1"/>
          <p:nvPr/>
        </p:nvSpPr>
        <p:spPr>
          <a:xfrm>
            <a:off x="3167844" y="5858108"/>
            <a:ext cx="5804706" cy="523220"/>
          </a:xfrm>
          <a:prstGeom prst="rect">
            <a:avLst/>
          </a:prstGeom>
          <a:noFill/>
          <a:ln w="28575">
            <a:solidFill>
              <a:srgbClr val="FF0000"/>
            </a:solidFill>
          </a:ln>
        </p:spPr>
        <p:txBody>
          <a:bodyPr wrap="square" rtlCol="0">
            <a:spAutoFit/>
          </a:bodyPr>
          <a:lstStyle/>
          <a:p>
            <a:r>
              <a:rPr lang="es-ES" dirty="0" smtClean="0"/>
              <a:t>Benjamín Franklin tuvo </a:t>
            </a:r>
            <a:r>
              <a:rPr lang="es-ES" b="1" dirty="0" smtClean="0"/>
              <a:t>dieciséis hermanos</a:t>
            </a:r>
            <a:r>
              <a:rPr lang="es-ES" dirty="0" smtClean="0"/>
              <a:t>. Ganó mucho dinero, y fue padre de </a:t>
            </a:r>
            <a:r>
              <a:rPr lang="es-ES" b="1" dirty="0" smtClean="0"/>
              <a:t>dos hijos </a:t>
            </a:r>
            <a:r>
              <a:rPr lang="es-ES" dirty="0" smtClean="0"/>
              <a:t>(más uno extramatrimonial)</a:t>
            </a:r>
            <a:endParaRPr lang="es-ES" dirty="0"/>
          </a:p>
        </p:txBody>
      </p:sp>
      <p:sp>
        <p:nvSpPr>
          <p:cNvPr id="16" name="CuadroTexto 15"/>
          <p:cNvSpPr txBox="1"/>
          <p:nvPr/>
        </p:nvSpPr>
        <p:spPr>
          <a:xfrm>
            <a:off x="3167844" y="5504434"/>
            <a:ext cx="5804706" cy="338554"/>
          </a:xfrm>
          <a:prstGeom prst="rect">
            <a:avLst/>
          </a:prstGeom>
          <a:solidFill>
            <a:srgbClr val="CCECFF"/>
          </a:solidFill>
          <a:ln w="19050">
            <a:solidFill>
              <a:schemeClr val="tx1"/>
            </a:solidFill>
          </a:ln>
        </p:spPr>
        <p:txBody>
          <a:bodyPr wrap="square" rtlCol="0">
            <a:spAutoFit/>
          </a:bodyPr>
          <a:lstStyle/>
          <a:p>
            <a:r>
              <a:rPr lang="es-ES" sz="1600" b="1" dirty="0" smtClean="0"/>
              <a:t>Él mismo hizo lo propio</a:t>
            </a:r>
            <a:endParaRPr lang="es-ES" sz="1600" b="1" dirty="0"/>
          </a:p>
        </p:txBody>
      </p:sp>
      <p:sp>
        <p:nvSpPr>
          <p:cNvPr id="19" name="CuadroTexto 18"/>
          <p:cNvSpPr txBox="1"/>
          <p:nvPr/>
        </p:nvSpPr>
        <p:spPr>
          <a:xfrm>
            <a:off x="3167844" y="1232756"/>
            <a:ext cx="5804706" cy="338554"/>
          </a:xfrm>
          <a:prstGeom prst="rect">
            <a:avLst/>
          </a:prstGeom>
          <a:solidFill>
            <a:srgbClr val="CCECFF"/>
          </a:solidFill>
          <a:ln w="19050">
            <a:solidFill>
              <a:schemeClr val="tx1"/>
            </a:solidFill>
          </a:ln>
        </p:spPr>
        <p:txBody>
          <a:bodyPr wrap="square" rtlCol="0">
            <a:spAutoFit/>
          </a:bodyPr>
          <a:lstStyle/>
          <a:p>
            <a:r>
              <a:rPr lang="es-ES" sz="1600" b="1" dirty="0" smtClean="0"/>
              <a:t>La natalidad en la Norteamérica colonial</a:t>
            </a:r>
            <a:endParaRPr lang="es-ES" sz="1600" b="1" dirty="0"/>
          </a:p>
        </p:txBody>
      </p:sp>
      <p:pic>
        <p:nvPicPr>
          <p:cNvPr id="4" name="Imagen 3"/>
          <p:cNvPicPr>
            <a:picLocks noChangeAspect="1"/>
          </p:cNvPicPr>
          <p:nvPr/>
        </p:nvPicPr>
        <p:blipFill>
          <a:blip r:embed="rId2"/>
          <a:stretch>
            <a:fillRect/>
          </a:stretch>
        </p:blipFill>
        <p:spPr>
          <a:xfrm>
            <a:off x="380140" y="2816932"/>
            <a:ext cx="2344194" cy="2340260"/>
          </a:xfrm>
          <a:prstGeom prst="rect">
            <a:avLst/>
          </a:prstGeom>
        </p:spPr>
      </p:pic>
      <p:sp>
        <p:nvSpPr>
          <p:cNvPr id="2" name="Flecha abajo 1"/>
          <p:cNvSpPr/>
          <p:nvPr/>
        </p:nvSpPr>
        <p:spPr bwMode="auto">
          <a:xfrm>
            <a:off x="5832140" y="2600908"/>
            <a:ext cx="360040" cy="252028"/>
          </a:xfrm>
          <a:prstGeom prst="downArrow">
            <a:avLst/>
          </a:prstGeom>
          <a:solidFill>
            <a:srgbClr val="FF0000"/>
          </a:solidFill>
          <a:ln w="190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vert="horz" wrap="square" lIns="90000" tIns="46800" rIns="90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smtClean="0">
              <a:ln>
                <a:noFill/>
              </a:ln>
              <a:solidFill>
                <a:schemeClr val="tx1"/>
              </a:solidFill>
              <a:effectLst/>
              <a:latin typeface="Bookman Old Style" pitchFamily="18" charset="0"/>
              <a:cs typeface="Times New Roman" pitchFamily="18" charset="0"/>
            </a:endParaRPr>
          </a:p>
        </p:txBody>
      </p:sp>
      <p:sp>
        <p:nvSpPr>
          <p:cNvPr id="13" name="Flecha abajo 12"/>
          <p:cNvSpPr/>
          <p:nvPr/>
        </p:nvSpPr>
        <p:spPr bwMode="auto">
          <a:xfrm>
            <a:off x="5832140" y="5157192"/>
            <a:ext cx="360040" cy="252028"/>
          </a:xfrm>
          <a:prstGeom prst="downArrow">
            <a:avLst/>
          </a:prstGeom>
          <a:solidFill>
            <a:srgbClr val="FF0000"/>
          </a:solidFill>
          <a:ln w="190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vert="horz" wrap="square" lIns="90000" tIns="46800" rIns="90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smtClean="0">
              <a:ln>
                <a:noFill/>
              </a:ln>
              <a:solidFill>
                <a:schemeClr val="tx1"/>
              </a:solidFill>
              <a:effectLst/>
              <a:latin typeface="Bookman Old Style" pitchFamily="18" charset="0"/>
              <a:cs typeface="Times New Roman" pitchFamily="18" charset="0"/>
            </a:endParaRPr>
          </a:p>
        </p:txBody>
      </p:sp>
      <p:sp>
        <p:nvSpPr>
          <p:cNvPr id="14"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Tree>
    <p:extLst>
      <p:ext uri="{BB962C8B-B14F-4D97-AF65-F5344CB8AC3E}">
        <p14:creationId xmlns:p14="http://schemas.microsoft.com/office/powerpoint/2010/main" val="193530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152400" y="216632"/>
            <a:ext cx="8820150" cy="800100"/>
          </a:xfrm>
        </p:spPr>
        <p:txBody>
          <a:bodyPr/>
          <a:lstStyle/>
          <a:p>
            <a:pPr>
              <a:spcAft>
                <a:spcPct val="50000"/>
              </a:spcAft>
              <a:buSzPct val="100000"/>
            </a:pPr>
            <a:r>
              <a:rPr lang="es-ES" sz="2000" kern="1200" dirty="0" smtClean="0">
                <a:latin typeface="Bookman Old Style" panose="02050604050505020204" pitchFamily="18" charset="0"/>
                <a:ea typeface="+mn-ea"/>
                <a:cs typeface="Times New Roman" panose="02020603050405020304" pitchFamily="18" charset="0"/>
              </a:rPr>
              <a:t>Sin más natalidad y/o (mucha) más inmigración, España tendería a quedar despoblada, y cada vez más envejecida</a:t>
            </a:r>
            <a:endParaRPr lang="es-ES" altLang="es-ES" sz="2000" kern="1200" dirty="0">
              <a:latin typeface="Bookman Old Style" panose="02050604050505020204" pitchFamily="18" charset="0"/>
              <a:ea typeface="+mn-ea"/>
              <a:cs typeface="Times New Roman" panose="02020603050405020304" pitchFamily="18" charset="0"/>
            </a:endParaRPr>
          </a:p>
        </p:txBody>
      </p:sp>
      <p:sp>
        <p:nvSpPr>
          <p:cNvPr id="27652" name="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spcBef>
                <a:spcPct val="0"/>
              </a:spcBef>
              <a:buSzTx/>
              <a:buFontTx/>
              <a:buNone/>
            </a:pPr>
            <a:fld id="{89F67BD8-DBB7-4FD8-934B-CDEA30EF08A5}" type="slidenum">
              <a:rPr lang="es-ES" altLang="es-ES" sz="800" smtClean="0"/>
              <a:pPr>
                <a:spcBef>
                  <a:spcPct val="0"/>
                </a:spcBef>
                <a:buSzTx/>
                <a:buFontTx/>
                <a:buNone/>
              </a:pPr>
              <a:t>19</a:t>
            </a:fld>
            <a:endParaRPr lang="es-ES" altLang="es-ES" sz="800" smtClean="0"/>
          </a:p>
        </p:txBody>
      </p:sp>
      <p:sp>
        <p:nvSpPr>
          <p:cNvPr id="27653" name="5 CuadroTexto"/>
          <p:cNvSpPr txBox="1">
            <a:spLocks noChangeArrowheads="1"/>
          </p:cNvSpPr>
          <p:nvPr/>
        </p:nvSpPr>
        <p:spPr bwMode="auto">
          <a:xfrm>
            <a:off x="80963"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pic>
        <p:nvPicPr>
          <p:cNvPr id="7" name="Imagen 6"/>
          <p:cNvPicPr>
            <a:picLocks noChangeAspect="1"/>
          </p:cNvPicPr>
          <p:nvPr/>
        </p:nvPicPr>
        <p:blipFill>
          <a:blip r:embed="rId2"/>
          <a:stretch>
            <a:fillRect/>
          </a:stretch>
        </p:blipFill>
        <p:spPr>
          <a:xfrm>
            <a:off x="899592" y="1207994"/>
            <a:ext cx="7463569" cy="4608512"/>
          </a:xfrm>
          <a:prstGeom prst="rect">
            <a:avLst/>
          </a:prstGeom>
          <a:ln w="19050">
            <a:solidFill>
              <a:schemeClr val="tx1"/>
            </a:solidFill>
          </a:ln>
        </p:spPr>
      </p:pic>
      <p:sp>
        <p:nvSpPr>
          <p:cNvPr id="8" name="CuadroTexto 7"/>
          <p:cNvSpPr txBox="1"/>
          <p:nvPr/>
        </p:nvSpPr>
        <p:spPr>
          <a:xfrm>
            <a:off x="888850" y="5894112"/>
            <a:ext cx="7463570" cy="523220"/>
          </a:xfrm>
          <a:prstGeom prst="rect">
            <a:avLst/>
          </a:prstGeom>
          <a:noFill/>
          <a:ln w="28575">
            <a:solidFill>
              <a:srgbClr val="FF0000"/>
            </a:solidFill>
          </a:ln>
        </p:spPr>
        <p:txBody>
          <a:bodyPr wrap="square" rtlCol="0">
            <a:spAutoFit/>
          </a:bodyPr>
          <a:lstStyle/>
          <a:p>
            <a:r>
              <a:rPr lang="es-ES" sz="1400" dirty="0" smtClean="0">
                <a:latin typeface="Calibri" panose="020F0502020204030204" pitchFamily="34" charset="0"/>
                <a:cs typeface="Calibri" panose="020F0502020204030204" pitchFamily="34" charset="0"/>
              </a:rPr>
              <a:t>NB. Principales supuestos de las proyecciones: fecundidad constante como la de 2015 (1,33 hijos por mujer), evolución de la mortalidad como la prevista por el INE, sin flujos migratorios con el exterior.</a:t>
            </a:r>
            <a:endParaRPr lang="es-E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95822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179388" y="398463"/>
            <a:ext cx="865346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Aft>
                <a:spcPct val="50000"/>
              </a:spcAft>
              <a:buFontTx/>
              <a:buNone/>
            </a:pPr>
            <a:endParaRPr lang="es-ES_tradnl" altLang="es-ES" sz="2000" b="1"/>
          </a:p>
        </p:txBody>
      </p:sp>
      <p:sp>
        <p:nvSpPr>
          <p:cNvPr id="21507" name="8 Marcador de número de diapositiva"/>
          <p:cNvSpPr>
            <a:spLocks noGrp="1"/>
          </p:cNvSpPr>
          <p:nvPr>
            <p:ph type="sldNum" sz="quarter" idx="10"/>
          </p:nvPr>
        </p:nvSpPr>
        <p:spPr>
          <a:xfrm>
            <a:off x="8386763" y="6635750"/>
            <a:ext cx="585787"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spcBef>
                <a:spcPct val="0"/>
              </a:spcBef>
              <a:buSzTx/>
              <a:buFontTx/>
              <a:buNone/>
            </a:pPr>
            <a:fld id="{A6B92855-D83D-4E0C-9DE9-61DA240C7986}" type="slidenum">
              <a:rPr lang="es-ES" altLang="es-ES" sz="800" smtClean="0"/>
              <a:pPr>
                <a:spcBef>
                  <a:spcPct val="0"/>
                </a:spcBef>
                <a:buSzTx/>
                <a:buFontTx/>
                <a:buNone/>
              </a:pPr>
              <a:t>2</a:t>
            </a:fld>
            <a:endParaRPr lang="es-ES" altLang="es-ES" sz="800" smtClean="0"/>
          </a:p>
        </p:txBody>
      </p:sp>
      <p:sp>
        <p:nvSpPr>
          <p:cNvPr id="21509" name="5 CuadroTexto"/>
          <p:cNvSpPr txBox="1">
            <a:spLocks noChangeArrowheads="1"/>
          </p:cNvSpPr>
          <p:nvPr/>
        </p:nvSpPr>
        <p:spPr bwMode="auto">
          <a:xfrm>
            <a:off x="142875" y="581025"/>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2000" b="1" dirty="0" smtClean="0"/>
              <a:t>Resumen de la conferencia (1)</a:t>
            </a:r>
            <a:endParaRPr lang="es-ES" altLang="es-ES" sz="2000" b="1" dirty="0"/>
          </a:p>
        </p:txBody>
      </p:sp>
      <p:sp>
        <p:nvSpPr>
          <p:cNvPr id="21510" name="7 CuadroTexto"/>
          <p:cNvSpPr txBox="1">
            <a:spLocks noChangeArrowheads="1"/>
          </p:cNvSpPr>
          <p:nvPr/>
        </p:nvSpPr>
        <p:spPr bwMode="auto">
          <a:xfrm>
            <a:off x="80963"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sp>
        <p:nvSpPr>
          <p:cNvPr id="2" name="Rectángulo 1"/>
          <p:cNvSpPr/>
          <p:nvPr/>
        </p:nvSpPr>
        <p:spPr>
          <a:xfrm>
            <a:off x="143508" y="1240445"/>
            <a:ext cx="8893112" cy="5747727"/>
          </a:xfrm>
          <a:prstGeom prst="rect">
            <a:avLst/>
          </a:prstGeom>
        </p:spPr>
        <p:txBody>
          <a:bodyPr wrap="square">
            <a:spAutoFit/>
          </a:bodyPr>
          <a:lstStyle/>
          <a:p>
            <a:pPr marL="342900" marR="118745" lvl="0" indent="-342900">
              <a:spcBef>
                <a:spcPts val="1200"/>
              </a:spcBef>
              <a:spcAft>
                <a:spcPts val="1500"/>
              </a:spcAft>
              <a:buFont typeface="Wingdings" panose="05000000000000000000" pitchFamily="2" charset="2"/>
              <a:buChar char="ü"/>
            </a:pPr>
            <a:r>
              <a:rPr lang="es-ES" sz="1600" dirty="0" smtClean="0">
                <a:latin typeface="+mn-lt"/>
                <a:ea typeface="Times New Roman" panose="02020603050405020304" pitchFamily="18" charset="0"/>
              </a:rPr>
              <a:t>¿</a:t>
            </a:r>
            <a:r>
              <a:rPr lang="es-ES" sz="1600" b="1" dirty="0">
                <a:latin typeface="+mn-lt"/>
                <a:ea typeface="Times New Roman" panose="02020603050405020304" pitchFamily="18" charset="0"/>
              </a:rPr>
              <a:t>Es tan grave el problema demográfico</a:t>
            </a:r>
            <a:r>
              <a:rPr lang="es-ES" sz="1600" b="1" dirty="0" smtClean="0">
                <a:latin typeface="+mn-lt"/>
                <a:ea typeface="Times New Roman" panose="02020603050405020304" pitchFamily="18" charset="0"/>
              </a:rPr>
              <a:t>? </a:t>
            </a:r>
            <a:r>
              <a:rPr lang="es-ES" sz="1500" b="1" dirty="0">
                <a:latin typeface="+mn-lt"/>
                <a:ea typeface="Times New Roman" panose="02020603050405020304" pitchFamily="18" charset="0"/>
                <a:sym typeface="Wingdings" panose="05000000000000000000" pitchFamily="2" charset="2"/>
              </a:rPr>
              <a:t>Sí</a:t>
            </a:r>
            <a:r>
              <a:rPr lang="es-ES" sz="1500" dirty="0">
                <a:latin typeface="+mn-lt"/>
                <a:ea typeface="Times New Roman" panose="02020603050405020304" pitchFamily="18" charset="0"/>
                <a:sym typeface="Wingdings" panose="05000000000000000000" pitchFamily="2" charset="2"/>
              </a:rPr>
              <a:t>,</a:t>
            </a:r>
            <a:r>
              <a:rPr lang="es-ES" sz="1500" dirty="0" smtClean="0">
                <a:latin typeface="+mn-lt"/>
                <a:ea typeface="Times New Roman" panose="02020603050405020304" pitchFamily="18" charset="0"/>
                <a:sym typeface="Wingdings" panose="05000000000000000000" pitchFamily="2" charset="2"/>
              </a:rPr>
              <a:t> </a:t>
            </a:r>
            <a:r>
              <a:rPr lang="es-ES" dirty="0" smtClean="0">
                <a:latin typeface="+mn-lt"/>
                <a:ea typeface="Times New Roman" panose="02020603050405020304" pitchFamily="18" charset="0"/>
                <a:sym typeface="Wingdings" panose="05000000000000000000" pitchFamily="2" charset="2"/>
              </a:rPr>
              <a:t>porque nos llevaría a la extinción, tras pasar por una empobrecedora y triste decadencia económica, afectiva-familiar y política, propia de una sociedad cada vez más envejecida y que pierde continuamente población.</a:t>
            </a:r>
            <a:r>
              <a:rPr lang="es-ES" sz="1500" dirty="0" smtClean="0">
                <a:latin typeface="+mn-lt"/>
                <a:ea typeface="Times New Roman" panose="02020603050405020304" pitchFamily="18" charset="0"/>
                <a:sym typeface="Wingdings" panose="05000000000000000000" pitchFamily="2" charset="2"/>
              </a:rPr>
              <a:t/>
            </a:r>
            <a:br>
              <a:rPr lang="es-ES" sz="1500" dirty="0" smtClean="0">
                <a:latin typeface="+mn-lt"/>
                <a:ea typeface="Times New Roman" panose="02020603050405020304" pitchFamily="18" charset="0"/>
                <a:sym typeface="Wingdings" panose="05000000000000000000" pitchFamily="2" charset="2"/>
              </a:rPr>
            </a:br>
            <a:r>
              <a:rPr lang="es-ES" sz="1500" dirty="0" smtClean="0">
                <a:latin typeface="+mn-lt"/>
                <a:ea typeface="Times New Roman" panose="02020603050405020304" pitchFamily="18" charset="0"/>
                <a:sym typeface="Wingdings" panose="05000000000000000000" pitchFamily="2" charset="2"/>
              </a:rPr>
              <a:t/>
            </a:r>
            <a:br>
              <a:rPr lang="es-ES" sz="1500" dirty="0" smtClean="0">
                <a:latin typeface="+mn-lt"/>
                <a:ea typeface="Times New Roman" panose="02020603050405020304" pitchFamily="18" charset="0"/>
                <a:sym typeface="Wingdings" panose="05000000000000000000" pitchFamily="2" charset="2"/>
              </a:rPr>
            </a:br>
            <a:endParaRPr lang="es-ES" sz="1500" dirty="0">
              <a:latin typeface="+mn-lt"/>
            </a:endParaRPr>
          </a:p>
          <a:p>
            <a:pPr marL="342900" marR="118745" indent="-342900">
              <a:spcBef>
                <a:spcPts val="0"/>
              </a:spcBef>
              <a:spcAft>
                <a:spcPts val="600"/>
              </a:spcAft>
              <a:buFont typeface="Wingdings" panose="05000000000000000000" pitchFamily="2" charset="2"/>
              <a:buChar char="ü"/>
            </a:pPr>
            <a:r>
              <a:rPr lang="es-ES" sz="1600" b="1" dirty="0">
                <a:latin typeface="+mn-lt"/>
                <a:ea typeface="Times New Roman" panose="02020603050405020304" pitchFamily="18" charset="0"/>
              </a:rPr>
              <a:t>P</a:t>
            </a:r>
            <a:r>
              <a:rPr lang="es-ES" sz="1600" b="1" dirty="0" smtClean="0">
                <a:latin typeface="+mn-lt"/>
                <a:ea typeface="Times New Roman" panose="02020603050405020304" pitchFamily="18" charset="0"/>
              </a:rPr>
              <a:t>or </a:t>
            </a:r>
            <a:r>
              <a:rPr lang="es-ES" sz="1600" b="1" dirty="0">
                <a:latin typeface="+mn-lt"/>
                <a:ea typeface="Times New Roman" panose="02020603050405020304" pitchFamily="18" charset="0"/>
              </a:rPr>
              <a:t>qué estamos insensibilizados ante el mismo</a:t>
            </a:r>
            <a:r>
              <a:rPr lang="es-ES" sz="1600" b="1" dirty="0" smtClean="0">
                <a:latin typeface="+mn-lt"/>
                <a:ea typeface="Times New Roman" panose="02020603050405020304" pitchFamily="18" charset="0"/>
              </a:rPr>
              <a:t>? </a:t>
            </a:r>
            <a:r>
              <a:rPr lang="es-ES" sz="1600" b="1" dirty="0" smtClean="0">
                <a:ea typeface="Times New Roman" panose="02020603050405020304" pitchFamily="18" charset="0"/>
                <a:sym typeface="Wingdings" panose="05000000000000000000" pitchFamily="2" charset="2"/>
              </a:rPr>
              <a:t>Por diversas razones:</a:t>
            </a:r>
            <a:endParaRPr lang="es-ES" sz="1600" b="1" dirty="0">
              <a:ea typeface="Times New Roman" panose="02020603050405020304" pitchFamily="18" charset="0"/>
              <a:sym typeface="Wingdings" panose="05000000000000000000" pitchFamily="2" charset="2"/>
            </a:endParaRPr>
          </a:p>
          <a:p>
            <a:pPr marL="800100" marR="118745" lvl="1" indent="-342900">
              <a:spcBef>
                <a:spcPts val="0"/>
              </a:spcBef>
              <a:spcAft>
                <a:spcPts val="600"/>
              </a:spcAft>
              <a:buFont typeface="Wingdings" panose="05000000000000000000" pitchFamily="2" charset="2"/>
              <a:buChar char="q"/>
            </a:pPr>
            <a:r>
              <a:rPr lang="es-ES" sz="1500" dirty="0" smtClean="0">
                <a:latin typeface="+mn-lt"/>
                <a:ea typeface="Times New Roman" panose="02020603050405020304" pitchFamily="18" charset="0"/>
                <a:sym typeface="Wingdings" panose="05000000000000000000" pitchFamily="2" charset="2"/>
              </a:rPr>
              <a:t>Es un tema incómodo </a:t>
            </a:r>
            <a:r>
              <a:rPr lang="es-ES" dirty="0" smtClean="0">
                <a:latin typeface="+mn-lt"/>
                <a:ea typeface="Times New Roman" panose="02020603050405020304" pitchFamily="18" charset="0"/>
                <a:sym typeface="Wingdings" panose="05000000000000000000" pitchFamily="2" charset="2"/>
              </a:rPr>
              <a:t>para una gran parte de la sociedad, sobre todo para muchos de los que no tienen hijos y/o no quieren tenerlos, por las razones que sea. Los políticos</a:t>
            </a:r>
            <a:r>
              <a:rPr lang="es-ES" dirty="0">
                <a:latin typeface="+mn-lt"/>
                <a:ea typeface="Times New Roman" panose="02020603050405020304" pitchFamily="18" charset="0"/>
                <a:sym typeface="Wingdings" panose="05000000000000000000" pitchFamily="2" charset="2"/>
              </a:rPr>
              <a:t> </a:t>
            </a:r>
            <a:r>
              <a:rPr lang="es-ES" dirty="0" smtClean="0">
                <a:latin typeface="+mn-lt"/>
                <a:ea typeface="Times New Roman" panose="02020603050405020304" pitchFamily="18" charset="0"/>
                <a:sym typeface="Wingdings" panose="05000000000000000000" pitchFamily="2" charset="2"/>
              </a:rPr>
              <a:t>creen que podrían incomodar a esos votantes.</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sym typeface="Wingdings" panose="05000000000000000000" pitchFamily="2" charset="2"/>
              </a:rPr>
              <a:t>No es un tema urgente / de corto plazo y efectos inmediatos. Y la política actual es cortoplacista, porque hay elecciones cada pocos años.</a:t>
            </a:r>
          </a:p>
          <a:p>
            <a:pPr marL="800100" marR="118745" lvl="1" indent="-342900">
              <a:spcBef>
                <a:spcPts val="0"/>
              </a:spcBef>
              <a:spcAft>
                <a:spcPts val="600"/>
              </a:spcAft>
              <a:buFont typeface="Wingdings" panose="05000000000000000000" pitchFamily="2" charset="2"/>
              <a:buChar char="q"/>
            </a:pPr>
            <a:r>
              <a:rPr lang="es-ES" dirty="0">
                <a:ea typeface="Times New Roman" panose="02020603050405020304" pitchFamily="18" charset="0"/>
                <a:sym typeface="Wingdings" panose="05000000000000000000" pitchFamily="2" charset="2"/>
              </a:rPr>
              <a:t>Venimos del miedo a la superpoblación, un riesgo real hasta hace 20 – 30 </a:t>
            </a:r>
            <a:r>
              <a:rPr lang="es-ES" dirty="0" smtClean="0">
                <a:ea typeface="Times New Roman" panose="02020603050405020304" pitchFamily="18" charset="0"/>
                <a:sym typeface="Wingdings" panose="05000000000000000000" pitchFamily="2" charset="2"/>
              </a:rPr>
              <a:t>años, lo que incluso llevó a EEUU a poner en marcha un gran plan contra la natalidad en el Tercer Mundo (Informe Kissinger de 1974, inicialmente secreto, posteriormente desclasificado). Pero ahora nuestro riesgo, y el de muchos otros países, cada vez más, es el contrario.</a:t>
            </a:r>
            <a:endParaRPr lang="es-ES" dirty="0" smtClean="0">
              <a:latin typeface="+mn-lt"/>
              <a:ea typeface="Times New Roman" panose="02020603050405020304" pitchFamily="18" charset="0"/>
              <a:sym typeface="Wingdings" panose="05000000000000000000" pitchFamily="2" charset="2"/>
            </a:endParaRP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sym typeface="Wingdings" panose="05000000000000000000" pitchFamily="2" charset="2"/>
              </a:rPr>
              <a:t>Una parte influyente del feminismo moderno (que no el histórico / inicial, justo y necesario) es contraria a la natalidad y/o la familia, y propende a la androfobia.</a:t>
            </a:r>
          </a:p>
          <a:p>
            <a:pPr marL="800100" marR="118745" lvl="1" indent="-342900">
              <a:spcBef>
                <a:spcPts val="0"/>
              </a:spcBef>
              <a:spcAft>
                <a:spcPts val="600"/>
              </a:spcAft>
              <a:buFont typeface="Wingdings" panose="05000000000000000000" pitchFamily="2" charset="2"/>
              <a:buChar char="q"/>
            </a:pPr>
            <a:r>
              <a:rPr lang="es-ES" dirty="0" smtClean="0">
                <a:ea typeface="Times New Roman" panose="02020603050405020304" pitchFamily="18" charset="0"/>
                <a:sym typeface="Wingdings" panose="05000000000000000000" pitchFamily="2" charset="2"/>
              </a:rPr>
              <a:t>Una parte influyente del </a:t>
            </a:r>
            <a:r>
              <a:rPr lang="es-ES" dirty="0">
                <a:ea typeface="Times New Roman" panose="02020603050405020304" pitchFamily="18" charset="0"/>
                <a:sym typeface="Wingdings" panose="05000000000000000000" pitchFamily="2" charset="2"/>
              </a:rPr>
              <a:t>ecologismo </a:t>
            </a:r>
            <a:r>
              <a:rPr lang="es-ES" dirty="0" smtClean="0">
                <a:ea typeface="Times New Roman" panose="02020603050405020304" pitchFamily="18" charset="0"/>
                <a:sym typeface="Wingdings" panose="05000000000000000000" pitchFamily="2" charset="2"/>
              </a:rPr>
              <a:t>moderno (que no el histórico / inicial, justo y necesario) es contraria a que se tenga más de un hijo, o dos a lo sumo en algunos casos, por la “huella ecológica” del ser humano.</a:t>
            </a:r>
            <a:endParaRPr lang="es-ES" dirty="0"/>
          </a:p>
          <a:p>
            <a:pPr marL="342900" marR="118745" lvl="0" indent="-342900">
              <a:spcBef>
                <a:spcPts val="1200"/>
              </a:spcBef>
              <a:spcAft>
                <a:spcPts val="1500"/>
              </a:spcAft>
              <a:buFont typeface="Wingdings" panose="05000000000000000000" pitchFamily="2" charset="2"/>
              <a:buChar char="ü"/>
            </a:pPr>
            <a:endParaRPr lang="es-ES" dirty="0" smtClean="0">
              <a:latin typeface="+mn-lt"/>
              <a:ea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20807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152400" y="64238"/>
            <a:ext cx="8820150" cy="800100"/>
          </a:xfrm>
        </p:spPr>
        <p:txBody>
          <a:bodyPr/>
          <a:lstStyle/>
          <a:p>
            <a:r>
              <a:rPr lang="es-ES" altLang="es-ES" sz="2000" dirty="0" smtClean="0"/>
              <a:t>El envejecimiento de la población española se aprecia en el incremento del peso de la población mayor y de la mediana de edad, y el descenso de la población infantil y juvenil</a:t>
            </a:r>
          </a:p>
        </p:txBody>
      </p:sp>
      <p:sp>
        <p:nvSpPr>
          <p:cNvPr id="20483" name="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spcBef>
                <a:spcPct val="0"/>
              </a:spcBef>
              <a:buSzTx/>
              <a:buFontTx/>
              <a:buNone/>
            </a:pPr>
            <a:fld id="{C07448A8-35A9-4A5B-85F2-C3C514C235C6}" type="slidenum">
              <a:rPr lang="es-ES" altLang="es-ES" sz="800" smtClean="0"/>
              <a:pPr>
                <a:spcBef>
                  <a:spcPct val="0"/>
                </a:spcBef>
                <a:buSzTx/>
                <a:buFontTx/>
                <a:buNone/>
              </a:pPr>
              <a:t>20</a:t>
            </a:fld>
            <a:endParaRPr lang="es-ES" altLang="es-ES" sz="800" smtClean="0"/>
          </a:p>
        </p:txBody>
      </p:sp>
      <p:sp>
        <p:nvSpPr>
          <p:cNvPr id="20484" name="5 CuadroTexto"/>
          <p:cNvSpPr txBox="1">
            <a:spLocks noChangeArrowheads="1"/>
          </p:cNvSpPr>
          <p:nvPr/>
        </p:nvSpPr>
        <p:spPr bwMode="auto">
          <a:xfrm>
            <a:off x="80963"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sp>
        <p:nvSpPr>
          <p:cNvPr id="4" name="CuadroTexto 3"/>
          <p:cNvSpPr txBox="1"/>
          <p:nvPr/>
        </p:nvSpPr>
        <p:spPr>
          <a:xfrm>
            <a:off x="467544" y="5373216"/>
            <a:ext cx="8247831" cy="540060"/>
          </a:xfrm>
          <a:prstGeom prst="rect">
            <a:avLst/>
          </a:prstGeom>
          <a:noFill/>
        </p:spPr>
        <p:txBody>
          <a:bodyPr wrap="square" rtlCol="0">
            <a:spAutoFit/>
          </a:bodyPr>
          <a:lstStyle/>
          <a:p>
            <a:endParaRPr lang="es-ES" dirty="0"/>
          </a:p>
        </p:txBody>
      </p:sp>
      <p:sp>
        <p:nvSpPr>
          <p:cNvPr id="6" name="CuadroTexto 5"/>
          <p:cNvSpPr txBox="1"/>
          <p:nvPr/>
        </p:nvSpPr>
        <p:spPr>
          <a:xfrm>
            <a:off x="405282" y="4941168"/>
            <a:ext cx="8451194" cy="1384995"/>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s-ES" dirty="0" smtClean="0"/>
              <a:t>Se aprecia con claridad que cuando la fecundidad era superior a la de reemplazo, aun con tendencia a la baja, el envejecimiento de la sociedad española era mucho más lento.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Según nuestras estimaciones, el 75% del crecimiento de la media de edad entre 1976 y 2016 se debió a la caída de la natalidad. Y el otro 25% fue esencialmente inocuo, por el crecimiento de la esperanza de vida con buena salud.</a:t>
            </a:r>
            <a:endParaRPr lang="es-ES" dirty="0"/>
          </a:p>
        </p:txBody>
      </p:sp>
      <p:pic>
        <p:nvPicPr>
          <p:cNvPr id="3" name="Imagen 2"/>
          <p:cNvPicPr>
            <a:picLocks noChangeAspect="1"/>
          </p:cNvPicPr>
          <p:nvPr/>
        </p:nvPicPr>
        <p:blipFill>
          <a:blip r:embed="rId2"/>
          <a:stretch>
            <a:fillRect/>
          </a:stretch>
        </p:blipFill>
        <p:spPr>
          <a:xfrm>
            <a:off x="788456" y="1376772"/>
            <a:ext cx="7724825" cy="3368743"/>
          </a:xfrm>
          <a:prstGeom prst="rect">
            <a:avLst/>
          </a:prstGeom>
        </p:spPr>
      </p:pic>
    </p:spTree>
    <p:extLst>
      <p:ext uri="{BB962C8B-B14F-4D97-AF65-F5344CB8AC3E}">
        <p14:creationId xmlns:p14="http://schemas.microsoft.com/office/powerpoint/2010/main" val="99110069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Título"/>
          <p:cNvSpPr>
            <a:spLocks noGrp="1"/>
          </p:cNvSpPr>
          <p:nvPr>
            <p:ph type="title"/>
          </p:nvPr>
        </p:nvSpPr>
        <p:spPr>
          <a:xfrm>
            <a:off x="142875" y="152400"/>
            <a:ext cx="8820150" cy="800100"/>
          </a:xfrm>
        </p:spPr>
        <p:txBody>
          <a:bodyPr/>
          <a:lstStyle/>
          <a:p>
            <a:r>
              <a:rPr lang="es-ES" altLang="es-ES" sz="2000" dirty="0" smtClean="0"/>
              <a:t>El INE prevé pérdidas de población entre 2016 y 2031 en 39 provincias. 27 perderían más del 5%, y 12, más del 10%. Sin migraciones internas y externas, 45 provincias perderían gente.</a:t>
            </a:r>
          </a:p>
        </p:txBody>
      </p:sp>
      <p:sp>
        <p:nvSpPr>
          <p:cNvPr id="30723" name="6 CuadroTexto"/>
          <p:cNvSpPr txBox="1">
            <a:spLocks noChangeArrowheads="1"/>
          </p:cNvSpPr>
          <p:nvPr/>
        </p:nvSpPr>
        <p:spPr bwMode="auto">
          <a:xfrm>
            <a:off x="80963"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grpSp>
        <p:nvGrpSpPr>
          <p:cNvPr id="2" name="Group 10"/>
          <p:cNvGrpSpPr>
            <a:grpSpLocks/>
          </p:cNvGrpSpPr>
          <p:nvPr/>
        </p:nvGrpSpPr>
        <p:grpSpPr bwMode="auto">
          <a:xfrm rot="-251578">
            <a:off x="6620718" y="3375740"/>
            <a:ext cx="1101725" cy="811212"/>
            <a:chOff x="3147" y="1308"/>
            <a:chExt cx="576" cy="340"/>
          </a:xfrm>
          <a:solidFill>
            <a:srgbClr val="66FF33"/>
          </a:solidFill>
        </p:grpSpPr>
        <p:sp>
          <p:nvSpPr>
            <p:cNvPr id="20" name="Freeform 11"/>
            <p:cNvSpPr>
              <a:spLocks/>
            </p:cNvSpPr>
            <p:nvPr/>
          </p:nvSpPr>
          <p:spPr bwMode="auto">
            <a:xfrm>
              <a:off x="3147" y="1548"/>
              <a:ext cx="77" cy="54"/>
            </a:xfrm>
            <a:custGeom>
              <a:avLst/>
              <a:gdLst/>
              <a:ahLst/>
              <a:cxnLst>
                <a:cxn ang="0">
                  <a:pos x="0" y="79"/>
                </a:cxn>
                <a:cxn ang="0">
                  <a:pos x="0" y="63"/>
                </a:cxn>
                <a:cxn ang="0">
                  <a:pos x="17" y="59"/>
                </a:cxn>
                <a:cxn ang="0">
                  <a:pos x="25" y="23"/>
                </a:cxn>
                <a:cxn ang="0">
                  <a:pos x="54" y="4"/>
                </a:cxn>
                <a:cxn ang="0">
                  <a:pos x="87" y="0"/>
                </a:cxn>
                <a:cxn ang="0">
                  <a:pos x="120" y="4"/>
                </a:cxn>
                <a:cxn ang="0">
                  <a:pos x="124" y="8"/>
                </a:cxn>
                <a:cxn ang="0">
                  <a:pos x="120" y="20"/>
                </a:cxn>
                <a:cxn ang="0">
                  <a:pos x="128" y="31"/>
                </a:cxn>
                <a:cxn ang="0">
                  <a:pos x="111" y="47"/>
                </a:cxn>
                <a:cxn ang="0">
                  <a:pos x="95" y="71"/>
                </a:cxn>
                <a:cxn ang="0">
                  <a:pos x="74" y="79"/>
                </a:cxn>
                <a:cxn ang="0">
                  <a:pos x="66" y="99"/>
                </a:cxn>
                <a:cxn ang="0">
                  <a:pos x="17" y="95"/>
                </a:cxn>
                <a:cxn ang="0">
                  <a:pos x="0" y="79"/>
                </a:cxn>
              </a:cxnLst>
              <a:rect l="0" t="0" r="r" b="b"/>
              <a:pathLst>
                <a:path w="129" h="100">
                  <a:moveTo>
                    <a:pt x="0" y="79"/>
                  </a:moveTo>
                  <a:lnTo>
                    <a:pt x="0" y="63"/>
                  </a:lnTo>
                  <a:lnTo>
                    <a:pt x="17" y="59"/>
                  </a:lnTo>
                  <a:lnTo>
                    <a:pt x="25" y="23"/>
                  </a:lnTo>
                  <a:lnTo>
                    <a:pt x="54" y="4"/>
                  </a:lnTo>
                  <a:lnTo>
                    <a:pt x="87" y="0"/>
                  </a:lnTo>
                  <a:lnTo>
                    <a:pt x="120" y="4"/>
                  </a:lnTo>
                  <a:lnTo>
                    <a:pt x="124" y="8"/>
                  </a:lnTo>
                  <a:lnTo>
                    <a:pt x="120" y="20"/>
                  </a:lnTo>
                  <a:lnTo>
                    <a:pt x="128" y="31"/>
                  </a:lnTo>
                  <a:lnTo>
                    <a:pt x="111" y="47"/>
                  </a:lnTo>
                  <a:lnTo>
                    <a:pt x="95" y="71"/>
                  </a:lnTo>
                  <a:lnTo>
                    <a:pt x="74" y="79"/>
                  </a:lnTo>
                  <a:lnTo>
                    <a:pt x="66" y="99"/>
                  </a:lnTo>
                  <a:lnTo>
                    <a:pt x="17" y="95"/>
                  </a:lnTo>
                  <a:lnTo>
                    <a:pt x="0" y="79"/>
                  </a:lnTo>
                </a:path>
              </a:pathLst>
            </a:custGeom>
            <a:grpFill/>
            <a:ln w="12700" cap="rnd" cmpd="sng">
              <a:solidFill>
                <a:schemeClr val="tx1"/>
              </a:solidFill>
              <a:prstDash val="solid"/>
              <a:round/>
              <a:headEnd type="none" w="med" len="med"/>
              <a:tailEnd type="none" w="med" len="med"/>
            </a:ln>
            <a:effectLst/>
          </p:spPr>
          <p:txBody>
            <a:bodyPr/>
            <a:lstStyle/>
            <a:p>
              <a:pPr eaLnBrk="1" hangingPunct="1">
                <a:defRPr/>
              </a:pPr>
              <a:endParaRPr lang="es-ES"/>
            </a:p>
          </p:txBody>
        </p:sp>
        <p:sp>
          <p:nvSpPr>
            <p:cNvPr id="21" name="Freeform 12"/>
            <p:cNvSpPr>
              <a:spLocks/>
            </p:cNvSpPr>
            <p:nvPr/>
          </p:nvSpPr>
          <p:spPr bwMode="auto">
            <a:xfrm>
              <a:off x="3181" y="1620"/>
              <a:ext cx="50" cy="28"/>
            </a:xfrm>
            <a:custGeom>
              <a:avLst/>
              <a:gdLst/>
              <a:ahLst/>
              <a:cxnLst>
                <a:cxn ang="0">
                  <a:pos x="0" y="28"/>
                </a:cxn>
                <a:cxn ang="0">
                  <a:pos x="8" y="48"/>
                </a:cxn>
                <a:cxn ang="0">
                  <a:pos x="33" y="36"/>
                </a:cxn>
                <a:cxn ang="0">
                  <a:pos x="58" y="52"/>
                </a:cxn>
                <a:cxn ang="0">
                  <a:pos x="82" y="52"/>
                </a:cxn>
                <a:cxn ang="0">
                  <a:pos x="66" y="28"/>
                </a:cxn>
                <a:cxn ang="0">
                  <a:pos x="16" y="0"/>
                </a:cxn>
                <a:cxn ang="0">
                  <a:pos x="0" y="28"/>
                </a:cxn>
              </a:cxnLst>
              <a:rect l="0" t="0" r="r" b="b"/>
              <a:pathLst>
                <a:path w="83" h="53">
                  <a:moveTo>
                    <a:pt x="0" y="28"/>
                  </a:moveTo>
                  <a:lnTo>
                    <a:pt x="8" y="48"/>
                  </a:lnTo>
                  <a:lnTo>
                    <a:pt x="33" y="36"/>
                  </a:lnTo>
                  <a:lnTo>
                    <a:pt x="58" y="52"/>
                  </a:lnTo>
                  <a:lnTo>
                    <a:pt x="82" y="52"/>
                  </a:lnTo>
                  <a:lnTo>
                    <a:pt x="66" y="28"/>
                  </a:lnTo>
                  <a:lnTo>
                    <a:pt x="16" y="0"/>
                  </a:lnTo>
                  <a:lnTo>
                    <a:pt x="0" y="28"/>
                  </a:lnTo>
                </a:path>
              </a:pathLst>
            </a:custGeom>
            <a:grpFill/>
            <a:ln w="12700" cap="rnd" cmpd="sng">
              <a:solidFill>
                <a:schemeClr val="tx1"/>
              </a:solidFill>
              <a:prstDash val="solid"/>
              <a:round/>
              <a:headEnd type="none" w="med" len="med"/>
              <a:tailEnd type="none" w="med" len="med"/>
            </a:ln>
            <a:effectLst/>
          </p:spPr>
          <p:txBody>
            <a:bodyPr/>
            <a:lstStyle/>
            <a:p>
              <a:pPr eaLnBrk="1" hangingPunct="1">
                <a:defRPr/>
              </a:pPr>
              <a:endParaRPr lang="es-ES"/>
            </a:p>
          </p:txBody>
        </p:sp>
        <p:sp>
          <p:nvSpPr>
            <p:cNvPr id="22" name="Freeform 13"/>
            <p:cNvSpPr>
              <a:spLocks/>
            </p:cNvSpPr>
            <p:nvPr/>
          </p:nvSpPr>
          <p:spPr bwMode="auto">
            <a:xfrm>
              <a:off x="3360" y="1344"/>
              <a:ext cx="204" cy="152"/>
            </a:xfrm>
            <a:custGeom>
              <a:avLst/>
              <a:gdLst/>
              <a:ahLst/>
              <a:cxnLst>
                <a:cxn ang="0">
                  <a:pos x="0" y="166"/>
                </a:cxn>
                <a:cxn ang="0">
                  <a:pos x="4" y="198"/>
                </a:cxn>
                <a:cxn ang="0">
                  <a:pos x="21" y="198"/>
                </a:cxn>
                <a:cxn ang="0">
                  <a:pos x="37" y="221"/>
                </a:cxn>
                <a:cxn ang="0">
                  <a:pos x="49" y="217"/>
                </a:cxn>
                <a:cxn ang="0">
                  <a:pos x="82" y="182"/>
                </a:cxn>
                <a:cxn ang="0">
                  <a:pos x="90" y="182"/>
                </a:cxn>
                <a:cxn ang="0">
                  <a:pos x="111" y="198"/>
                </a:cxn>
                <a:cxn ang="0">
                  <a:pos x="123" y="221"/>
                </a:cxn>
                <a:cxn ang="0">
                  <a:pos x="115" y="249"/>
                </a:cxn>
                <a:cxn ang="0">
                  <a:pos x="123" y="257"/>
                </a:cxn>
                <a:cxn ang="0">
                  <a:pos x="193" y="249"/>
                </a:cxn>
                <a:cxn ang="0">
                  <a:pos x="201" y="273"/>
                </a:cxn>
                <a:cxn ang="0">
                  <a:pos x="230" y="285"/>
                </a:cxn>
                <a:cxn ang="0">
                  <a:pos x="300" y="190"/>
                </a:cxn>
                <a:cxn ang="0">
                  <a:pos x="325" y="134"/>
                </a:cxn>
                <a:cxn ang="0">
                  <a:pos x="341" y="115"/>
                </a:cxn>
                <a:cxn ang="0">
                  <a:pos x="341" y="95"/>
                </a:cxn>
                <a:cxn ang="0">
                  <a:pos x="308" y="83"/>
                </a:cxn>
                <a:cxn ang="0">
                  <a:pos x="284" y="95"/>
                </a:cxn>
                <a:cxn ang="0">
                  <a:pos x="263" y="95"/>
                </a:cxn>
                <a:cxn ang="0">
                  <a:pos x="247" y="83"/>
                </a:cxn>
                <a:cxn ang="0">
                  <a:pos x="238" y="59"/>
                </a:cxn>
                <a:cxn ang="0">
                  <a:pos x="255" y="47"/>
                </a:cxn>
                <a:cxn ang="0">
                  <a:pos x="255" y="35"/>
                </a:cxn>
                <a:cxn ang="0">
                  <a:pos x="247" y="27"/>
                </a:cxn>
                <a:cxn ang="0">
                  <a:pos x="226" y="47"/>
                </a:cxn>
                <a:cxn ang="0">
                  <a:pos x="218" y="39"/>
                </a:cxn>
                <a:cxn ang="0">
                  <a:pos x="226" y="27"/>
                </a:cxn>
                <a:cxn ang="0">
                  <a:pos x="243" y="23"/>
                </a:cxn>
                <a:cxn ang="0">
                  <a:pos x="247" y="0"/>
                </a:cxn>
                <a:cxn ang="0">
                  <a:pos x="148" y="39"/>
                </a:cxn>
                <a:cxn ang="0">
                  <a:pos x="107" y="91"/>
                </a:cxn>
                <a:cxn ang="0">
                  <a:pos x="74" y="107"/>
                </a:cxn>
                <a:cxn ang="0">
                  <a:pos x="53" y="126"/>
                </a:cxn>
                <a:cxn ang="0">
                  <a:pos x="0" y="166"/>
                </a:cxn>
              </a:cxnLst>
              <a:rect l="0" t="0" r="r" b="b"/>
              <a:pathLst>
                <a:path w="342" h="286">
                  <a:moveTo>
                    <a:pt x="0" y="166"/>
                  </a:moveTo>
                  <a:lnTo>
                    <a:pt x="4" y="198"/>
                  </a:lnTo>
                  <a:lnTo>
                    <a:pt x="21" y="198"/>
                  </a:lnTo>
                  <a:lnTo>
                    <a:pt x="37" y="221"/>
                  </a:lnTo>
                  <a:lnTo>
                    <a:pt x="49" y="217"/>
                  </a:lnTo>
                  <a:lnTo>
                    <a:pt x="82" y="182"/>
                  </a:lnTo>
                  <a:lnTo>
                    <a:pt x="90" y="182"/>
                  </a:lnTo>
                  <a:lnTo>
                    <a:pt x="111" y="198"/>
                  </a:lnTo>
                  <a:lnTo>
                    <a:pt x="123" y="221"/>
                  </a:lnTo>
                  <a:lnTo>
                    <a:pt x="115" y="249"/>
                  </a:lnTo>
                  <a:lnTo>
                    <a:pt x="123" y="257"/>
                  </a:lnTo>
                  <a:lnTo>
                    <a:pt x="193" y="249"/>
                  </a:lnTo>
                  <a:lnTo>
                    <a:pt x="201" y="273"/>
                  </a:lnTo>
                  <a:lnTo>
                    <a:pt x="230" y="285"/>
                  </a:lnTo>
                  <a:lnTo>
                    <a:pt x="300" y="190"/>
                  </a:lnTo>
                  <a:lnTo>
                    <a:pt x="325" y="134"/>
                  </a:lnTo>
                  <a:lnTo>
                    <a:pt x="341" y="115"/>
                  </a:lnTo>
                  <a:lnTo>
                    <a:pt x="341" y="95"/>
                  </a:lnTo>
                  <a:lnTo>
                    <a:pt x="308" y="83"/>
                  </a:lnTo>
                  <a:lnTo>
                    <a:pt x="284" y="95"/>
                  </a:lnTo>
                  <a:lnTo>
                    <a:pt x="263" y="95"/>
                  </a:lnTo>
                  <a:lnTo>
                    <a:pt x="247" y="83"/>
                  </a:lnTo>
                  <a:lnTo>
                    <a:pt x="238" y="59"/>
                  </a:lnTo>
                  <a:lnTo>
                    <a:pt x="255" y="47"/>
                  </a:lnTo>
                  <a:lnTo>
                    <a:pt x="255" y="35"/>
                  </a:lnTo>
                  <a:lnTo>
                    <a:pt x="247" y="27"/>
                  </a:lnTo>
                  <a:lnTo>
                    <a:pt x="226" y="47"/>
                  </a:lnTo>
                  <a:lnTo>
                    <a:pt x="218" y="39"/>
                  </a:lnTo>
                  <a:lnTo>
                    <a:pt x="226" y="27"/>
                  </a:lnTo>
                  <a:lnTo>
                    <a:pt x="243" y="23"/>
                  </a:lnTo>
                  <a:lnTo>
                    <a:pt x="247" y="0"/>
                  </a:lnTo>
                  <a:lnTo>
                    <a:pt x="148" y="39"/>
                  </a:lnTo>
                  <a:lnTo>
                    <a:pt x="107" y="91"/>
                  </a:lnTo>
                  <a:lnTo>
                    <a:pt x="74" y="107"/>
                  </a:lnTo>
                  <a:lnTo>
                    <a:pt x="53" y="126"/>
                  </a:lnTo>
                  <a:lnTo>
                    <a:pt x="0" y="166"/>
                  </a:lnTo>
                </a:path>
              </a:pathLst>
            </a:custGeom>
            <a:grpFill/>
            <a:ln w="12700" cap="rnd" cmpd="sng">
              <a:solidFill>
                <a:schemeClr val="tx1"/>
              </a:solidFill>
              <a:prstDash val="solid"/>
              <a:round/>
              <a:headEnd type="none" w="med" len="med"/>
              <a:tailEnd type="none" w="med" len="med"/>
            </a:ln>
            <a:effectLst/>
          </p:spPr>
          <p:txBody>
            <a:bodyPr/>
            <a:lstStyle/>
            <a:p>
              <a:pPr eaLnBrk="1" hangingPunct="1">
                <a:defRPr/>
              </a:pPr>
              <a:endParaRPr lang="es-ES"/>
            </a:p>
          </p:txBody>
        </p:sp>
        <p:sp>
          <p:nvSpPr>
            <p:cNvPr id="23" name="Freeform 14"/>
            <p:cNvSpPr>
              <a:spLocks/>
            </p:cNvSpPr>
            <p:nvPr/>
          </p:nvSpPr>
          <p:spPr bwMode="auto">
            <a:xfrm>
              <a:off x="3623" y="1308"/>
              <a:ext cx="100" cy="61"/>
            </a:xfrm>
            <a:custGeom>
              <a:avLst/>
              <a:gdLst/>
              <a:ahLst/>
              <a:cxnLst>
                <a:cxn ang="0">
                  <a:pos x="0" y="32"/>
                </a:cxn>
                <a:cxn ang="0">
                  <a:pos x="0" y="44"/>
                </a:cxn>
                <a:cxn ang="0">
                  <a:pos x="12" y="68"/>
                </a:cxn>
                <a:cxn ang="0">
                  <a:pos x="53" y="64"/>
                </a:cxn>
                <a:cxn ang="0">
                  <a:pos x="82" y="72"/>
                </a:cxn>
                <a:cxn ang="0">
                  <a:pos x="131" y="107"/>
                </a:cxn>
                <a:cxn ang="0">
                  <a:pos x="156" y="115"/>
                </a:cxn>
                <a:cxn ang="0">
                  <a:pos x="164" y="107"/>
                </a:cxn>
                <a:cxn ang="0">
                  <a:pos x="156" y="91"/>
                </a:cxn>
                <a:cxn ang="0">
                  <a:pos x="168" y="80"/>
                </a:cxn>
                <a:cxn ang="0">
                  <a:pos x="144" y="40"/>
                </a:cxn>
                <a:cxn ang="0">
                  <a:pos x="115" y="32"/>
                </a:cxn>
                <a:cxn ang="0">
                  <a:pos x="115" y="0"/>
                </a:cxn>
                <a:cxn ang="0">
                  <a:pos x="103" y="0"/>
                </a:cxn>
                <a:cxn ang="0">
                  <a:pos x="98" y="16"/>
                </a:cxn>
                <a:cxn ang="0">
                  <a:pos x="86" y="16"/>
                </a:cxn>
                <a:cxn ang="0">
                  <a:pos x="74" y="0"/>
                </a:cxn>
                <a:cxn ang="0">
                  <a:pos x="61" y="8"/>
                </a:cxn>
                <a:cxn ang="0">
                  <a:pos x="45" y="4"/>
                </a:cxn>
                <a:cxn ang="0">
                  <a:pos x="24" y="16"/>
                </a:cxn>
                <a:cxn ang="0">
                  <a:pos x="4" y="24"/>
                </a:cxn>
                <a:cxn ang="0">
                  <a:pos x="0" y="32"/>
                </a:cxn>
              </a:cxnLst>
              <a:rect l="0" t="0" r="r" b="b"/>
              <a:pathLst>
                <a:path w="169" h="116">
                  <a:moveTo>
                    <a:pt x="0" y="32"/>
                  </a:moveTo>
                  <a:lnTo>
                    <a:pt x="0" y="44"/>
                  </a:lnTo>
                  <a:lnTo>
                    <a:pt x="12" y="68"/>
                  </a:lnTo>
                  <a:lnTo>
                    <a:pt x="53" y="64"/>
                  </a:lnTo>
                  <a:lnTo>
                    <a:pt x="82" y="72"/>
                  </a:lnTo>
                  <a:lnTo>
                    <a:pt x="131" y="107"/>
                  </a:lnTo>
                  <a:lnTo>
                    <a:pt x="156" y="115"/>
                  </a:lnTo>
                  <a:lnTo>
                    <a:pt x="164" y="107"/>
                  </a:lnTo>
                  <a:lnTo>
                    <a:pt x="156" y="91"/>
                  </a:lnTo>
                  <a:lnTo>
                    <a:pt x="168" y="80"/>
                  </a:lnTo>
                  <a:lnTo>
                    <a:pt x="144" y="40"/>
                  </a:lnTo>
                  <a:lnTo>
                    <a:pt x="115" y="32"/>
                  </a:lnTo>
                  <a:lnTo>
                    <a:pt x="115" y="0"/>
                  </a:lnTo>
                  <a:lnTo>
                    <a:pt x="103" y="0"/>
                  </a:lnTo>
                  <a:lnTo>
                    <a:pt x="98" y="16"/>
                  </a:lnTo>
                  <a:lnTo>
                    <a:pt x="86" y="16"/>
                  </a:lnTo>
                  <a:lnTo>
                    <a:pt x="74" y="0"/>
                  </a:lnTo>
                  <a:lnTo>
                    <a:pt x="61" y="8"/>
                  </a:lnTo>
                  <a:lnTo>
                    <a:pt x="45" y="4"/>
                  </a:lnTo>
                  <a:lnTo>
                    <a:pt x="24" y="16"/>
                  </a:lnTo>
                  <a:lnTo>
                    <a:pt x="4" y="24"/>
                  </a:lnTo>
                  <a:lnTo>
                    <a:pt x="0" y="32"/>
                  </a:lnTo>
                </a:path>
              </a:pathLst>
            </a:custGeom>
            <a:grpFill/>
            <a:ln w="12700" cap="rnd" cmpd="sng">
              <a:solidFill>
                <a:schemeClr val="tx1"/>
              </a:solidFill>
              <a:prstDash val="solid"/>
              <a:round/>
              <a:headEnd type="none" w="med" len="med"/>
              <a:tailEnd type="none" w="med" len="med"/>
            </a:ln>
            <a:effectLst/>
          </p:spPr>
          <p:txBody>
            <a:bodyPr/>
            <a:lstStyle/>
            <a:p>
              <a:pPr eaLnBrk="1" hangingPunct="1">
                <a:defRPr/>
              </a:pPr>
              <a:endParaRPr lang="es-ES"/>
            </a:p>
          </p:txBody>
        </p:sp>
      </p:grpSp>
      <p:sp>
        <p:nvSpPr>
          <p:cNvPr id="30725" name="Freeform 15"/>
          <p:cNvSpPr>
            <a:spLocks/>
          </p:cNvSpPr>
          <p:nvPr/>
        </p:nvSpPr>
        <p:spPr bwMode="auto">
          <a:xfrm rot="-251578">
            <a:off x="4556125" y="1754188"/>
            <a:ext cx="438150" cy="415925"/>
          </a:xfrm>
          <a:custGeom>
            <a:avLst/>
            <a:gdLst>
              <a:gd name="T0" fmla="*/ 0 w 297"/>
              <a:gd name="T1" fmla="*/ 2147483646 h 286"/>
              <a:gd name="T2" fmla="*/ 0 w 297"/>
              <a:gd name="T3" fmla="*/ 2147483646 h 286"/>
              <a:gd name="T4" fmla="*/ 2147483646 w 297"/>
              <a:gd name="T5" fmla="*/ 2147483646 h 286"/>
              <a:gd name="T6" fmla="*/ 2147483646 w 297"/>
              <a:gd name="T7" fmla="*/ 2147483646 h 286"/>
              <a:gd name="T8" fmla="*/ 2147483646 w 297"/>
              <a:gd name="T9" fmla="*/ 2147483646 h 286"/>
              <a:gd name="T10" fmla="*/ 2147483646 w 297"/>
              <a:gd name="T11" fmla="*/ 2147483646 h 286"/>
              <a:gd name="T12" fmla="*/ 2147483646 w 297"/>
              <a:gd name="T13" fmla="*/ 2147483646 h 286"/>
              <a:gd name="T14" fmla="*/ 2147483646 w 297"/>
              <a:gd name="T15" fmla="*/ 2147483646 h 286"/>
              <a:gd name="T16" fmla="*/ 2147483646 w 297"/>
              <a:gd name="T17" fmla="*/ 2147483646 h 286"/>
              <a:gd name="T18" fmla="*/ 2147483646 w 297"/>
              <a:gd name="T19" fmla="*/ 0 h 286"/>
              <a:gd name="T20" fmla="*/ 2147483646 w 297"/>
              <a:gd name="T21" fmla="*/ 0 h 286"/>
              <a:gd name="T22" fmla="*/ 2147483646 w 297"/>
              <a:gd name="T23" fmla="*/ 2147483646 h 286"/>
              <a:gd name="T24" fmla="*/ 2147483646 w 297"/>
              <a:gd name="T25" fmla="*/ 2147483646 h 286"/>
              <a:gd name="T26" fmla="*/ 2147483646 w 297"/>
              <a:gd name="T27" fmla="*/ 2147483646 h 286"/>
              <a:gd name="T28" fmla="*/ 2147483646 w 297"/>
              <a:gd name="T29" fmla="*/ 2147483646 h 286"/>
              <a:gd name="T30" fmla="*/ 2147483646 w 297"/>
              <a:gd name="T31" fmla="*/ 2147483646 h 286"/>
              <a:gd name="T32" fmla="*/ 2147483646 w 297"/>
              <a:gd name="T33" fmla="*/ 2147483646 h 286"/>
              <a:gd name="T34" fmla="*/ 2147483646 w 297"/>
              <a:gd name="T35" fmla="*/ 2147483646 h 286"/>
              <a:gd name="T36" fmla="*/ 2147483646 w 297"/>
              <a:gd name="T37" fmla="*/ 2147483646 h 286"/>
              <a:gd name="T38" fmla="*/ 2147483646 w 297"/>
              <a:gd name="T39" fmla="*/ 2147483646 h 286"/>
              <a:gd name="T40" fmla="*/ 2147483646 w 297"/>
              <a:gd name="T41" fmla="*/ 2147483646 h 286"/>
              <a:gd name="T42" fmla="*/ 2147483646 w 297"/>
              <a:gd name="T43" fmla="*/ 2147483646 h 286"/>
              <a:gd name="T44" fmla="*/ 2147483646 w 297"/>
              <a:gd name="T45" fmla="*/ 2147483646 h 286"/>
              <a:gd name="T46" fmla="*/ 2147483646 w 297"/>
              <a:gd name="T47" fmla="*/ 2147483646 h 286"/>
              <a:gd name="T48" fmla="*/ 2147483646 w 297"/>
              <a:gd name="T49" fmla="*/ 2147483646 h 286"/>
              <a:gd name="T50" fmla="*/ 2147483646 w 297"/>
              <a:gd name="T51" fmla="*/ 2147483646 h 286"/>
              <a:gd name="T52" fmla="*/ 2147483646 w 297"/>
              <a:gd name="T53" fmla="*/ 2147483646 h 286"/>
              <a:gd name="T54" fmla="*/ 2147483646 w 297"/>
              <a:gd name="T55" fmla="*/ 2147483646 h 286"/>
              <a:gd name="T56" fmla="*/ 2147483646 w 297"/>
              <a:gd name="T57" fmla="*/ 2147483646 h 286"/>
              <a:gd name="T58" fmla="*/ 2147483646 w 297"/>
              <a:gd name="T59" fmla="*/ 2147483646 h 286"/>
              <a:gd name="T60" fmla="*/ 2147483646 w 297"/>
              <a:gd name="T61" fmla="*/ 2147483646 h 286"/>
              <a:gd name="T62" fmla="*/ 2147483646 w 297"/>
              <a:gd name="T63" fmla="*/ 2147483646 h 286"/>
              <a:gd name="T64" fmla="*/ 2147483646 w 297"/>
              <a:gd name="T65" fmla="*/ 2147483646 h 286"/>
              <a:gd name="T66" fmla="*/ 2147483646 w 297"/>
              <a:gd name="T67" fmla="*/ 2147483646 h 286"/>
              <a:gd name="T68" fmla="*/ 2147483646 w 297"/>
              <a:gd name="T69" fmla="*/ 2147483646 h 286"/>
              <a:gd name="T70" fmla="*/ 2147483646 w 297"/>
              <a:gd name="T71" fmla="*/ 2147483646 h 286"/>
              <a:gd name="T72" fmla="*/ 2147483646 w 297"/>
              <a:gd name="T73" fmla="*/ 2147483646 h 286"/>
              <a:gd name="T74" fmla="*/ 2147483646 w 297"/>
              <a:gd name="T75" fmla="*/ 2147483646 h 286"/>
              <a:gd name="T76" fmla="*/ 2147483646 w 297"/>
              <a:gd name="T77" fmla="*/ 2147483646 h 286"/>
              <a:gd name="T78" fmla="*/ 2147483646 w 297"/>
              <a:gd name="T79" fmla="*/ 2147483646 h 286"/>
              <a:gd name="T80" fmla="*/ 2147483646 w 297"/>
              <a:gd name="T81" fmla="*/ 2147483646 h 286"/>
              <a:gd name="T82" fmla="*/ 0 w 297"/>
              <a:gd name="T83" fmla="*/ 2147483646 h 2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7"/>
              <a:gd name="T127" fmla="*/ 0 h 286"/>
              <a:gd name="T128" fmla="*/ 297 w 297"/>
              <a:gd name="T129" fmla="*/ 286 h 2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7" h="286">
                <a:moveTo>
                  <a:pt x="0" y="131"/>
                </a:moveTo>
                <a:lnTo>
                  <a:pt x="0" y="111"/>
                </a:lnTo>
                <a:lnTo>
                  <a:pt x="24" y="107"/>
                </a:lnTo>
                <a:lnTo>
                  <a:pt x="57" y="115"/>
                </a:lnTo>
                <a:lnTo>
                  <a:pt x="61" y="111"/>
                </a:lnTo>
                <a:lnTo>
                  <a:pt x="61" y="95"/>
                </a:lnTo>
                <a:lnTo>
                  <a:pt x="24" y="48"/>
                </a:lnTo>
                <a:lnTo>
                  <a:pt x="24" y="20"/>
                </a:lnTo>
                <a:lnTo>
                  <a:pt x="57" y="28"/>
                </a:lnTo>
                <a:lnTo>
                  <a:pt x="65" y="0"/>
                </a:lnTo>
                <a:lnTo>
                  <a:pt x="82" y="0"/>
                </a:lnTo>
                <a:lnTo>
                  <a:pt x="111" y="56"/>
                </a:lnTo>
                <a:lnTo>
                  <a:pt x="135" y="56"/>
                </a:lnTo>
                <a:lnTo>
                  <a:pt x="156" y="68"/>
                </a:lnTo>
                <a:lnTo>
                  <a:pt x="168" y="68"/>
                </a:lnTo>
                <a:lnTo>
                  <a:pt x="193" y="36"/>
                </a:lnTo>
                <a:lnTo>
                  <a:pt x="205" y="40"/>
                </a:lnTo>
                <a:lnTo>
                  <a:pt x="205" y="64"/>
                </a:lnTo>
                <a:lnTo>
                  <a:pt x="197" y="84"/>
                </a:lnTo>
                <a:lnTo>
                  <a:pt x="201" y="91"/>
                </a:lnTo>
                <a:lnTo>
                  <a:pt x="222" y="99"/>
                </a:lnTo>
                <a:lnTo>
                  <a:pt x="263" y="99"/>
                </a:lnTo>
                <a:lnTo>
                  <a:pt x="283" y="111"/>
                </a:lnTo>
                <a:lnTo>
                  <a:pt x="296" y="159"/>
                </a:lnTo>
                <a:lnTo>
                  <a:pt x="283" y="214"/>
                </a:lnTo>
                <a:lnTo>
                  <a:pt x="234" y="230"/>
                </a:lnTo>
                <a:lnTo>
                  <a:pt x="255" y="250"/>
                </a:lnTo>
                <a:lnTo>
                  <a:pt x="250" y="266"/>
                </a:lnTo>
                <a:lnTo>
                  <a:pt x="222" y="285"/>
                </a:lnTo>
                <a:lnTo>
                  <a:pt x="168" y="278"/>
                </a:lnTo>
                <a:lnTo>
                  <a:pt x="168" y="246"/>
                </a:lnTo>
                <a:lnTo>
                  <a:pt x="156" y="238"/>
                </a:lnTo>
                <a:lnTo>
                  <a:pt x="127" y="246"/>
                </a:lnTo>
                <a:lnTo>
                  <a:pt x="115" y="242"/>
                </a:lnTo>
                <a:lnTo>
                  <a:pt x="98" y="206"/>
                </a:lnTo>
                <a:lnTo>
                  <a:pt x="65" y="194"/>
                </a:lnTo>
                <a:lnTo>
                  <a:pt x="41" y="175"/>
                </a:lnTo>
                <a:lnTo>
                  <a:pt x="28" y="175"/>
                </a:lnTo>
                <a:lnTo>
                  <a:pt x="16" y="163"/>
                </a:lnTo>
                <a:lnTo>
                  <a:pt x="33" y="131"/>
                </a:lnTo>
                <a:lnTo>
                  <a:pt x="4" y="135"/>
                </a:lnTo>
                <a:lnTo>
                  <a:pt x="0" y="131"/>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26" name="Freeform 16"/>
          <p:cNvSpPr>
            <a:spLocks/>
          </p:cNvSpPr>
          <p:nvPr/>
        </p:nvSpPr>
        <p:spPr bwMode="auto">
          <a:xfrm rot="-251578">
            <a:off x="2794000" y="1562100"/>
            <a:ext cx="1165225" cy="427038"/>
          </a:xfrm>
          <a:custGeom>
            <a:avLst/>
            <a:gdLst>
              <a:gd name="T0" fmla="*/ 2147483646 w 790"/>
              <a:gd name="T1" fmla="*/ 2147483646 h 290"/>
              <a:gd name="T2" fmla="*/ 2147483646 w 790"/>
              <a:gd name="T3" fmla="*/ 2147483646 h 290"/>
              <a:gd name="T4" fmla="*/ 2147483646 w 790"/>
              <a:gd name="T5" fmla="*/ 2147483646 h 290"/>
              <a:gd name="T6" fmla="*/ 2147483646 w 790"/>
              <a:gd name="T7" fmla="*/ 2147483646 h 290"/>
              <a:gd name="T8" fmla="*/ 2147483646 w 790"/>
              <a:gd name="T9" fmla="*/ 2147483646 h 290"/>
              <a:gd name="T10" fmla="*/ 2147483646 w 790"/>
              <a:gd name="T11" fmla="*/ 2147483646 h 290"/>
              <a:gd name="T12" fmla="*/ 2147483646 w 790"/>
              <a:gd name="T13" fmla="*/ 2147483646 h 290"/>
              <a:gd name="T14" fmla="*/ 2147483646 w 790"/>
              <a:gd name="T15" fmla="*/ 2147483646 h 290"/>
              <a:gd name="T16" fmla="*/ 2147483646 w 790"/>
              <a:gd name="T17" fmla="*/ 2147483646 h 290"/>
              <a:gd name="T18" fmla="*/ 2147483646 w 790"/>
              <a:gd name="T19" fmla="*/ 2147483646 h 290"/>
              <a:gd name="T20" fmla="*/ 2147483646 w 790"/>
              <a:gd name="T21" fmla="*/ 2147483646 h 290"/>
              <a:gd name="T22" fmla="*/ 2147483646 w 790"/>
              <a:gd name="T23" fmla="*/ 2147483646 h 290"/>
              <a:gd name="T24" fmla="*/ 2147483646 w 790"/>
              <a:gd name="T25" fmla="*/ 2147483646 h 290"/>
              <a:gd name="T26" fmla="*/ 2147483646 w 790"/>
              <a:gd name="T27" fmla="*/ 2147483646 h 290"/>
              <a:gd name="T28" fmla="*/ 2147483646 w 790"/>
              <a:gd name="T29" fmla="*/ 2147483646 h 290"/>
              <a:gd name="T30" fmla="*/ 2147483646 w 790"/>
              <a:gd name="T31" fmla="*/ 2147483646 h 290"/>
              <a:gd name="T32" fmla="*/ 2147483646 w 790"/>
              <a:gd name="T33" fmla="*/ 2147483646 h 290"/>
              <a:gd name="T34" fmla="*/ 2147483646 w 790"/>
              <a:gd name="T35" fmla="*/ 2147483646 h 290"/>
              <a:gd name="T36" fmla="*/ 2147483646 w 790"/>
              <a:gd name="T37" fmla="*/ 2147483646 h 290"/>
              <a:gd name="T38" fmla="*/ 2147483646 w 790"/>
              <a:gd name="T39" fmla="*/ 2147483646 h 290"/>
              <a:gd name="T40" fmla="*/ 2147483646 w 790"/>
              <a:gd name="T41" fmla="*/ 2147483646 h 290"/>
              <a:gd name="T42" fmla="*/ 2147483646 w 790"/>
              <a:gd name="T43" fmla="*/ 2147483646 h 290"/>
              <a:gd name="T44" fmla="*/ 2147483646 w 790"/>
              <a:gd name="T45" fmla="*/ 2147483646 h 290"/>
              <a:gd name="T46" fmla="*/ 2147483646 w 790"/>
              <a:gd name="T47" fmla="*/ 2147483646 h 290"/>
              <a:gd name="T48" fmla="*/ 2147483646 w 790"/>
              <a:gd name="T49" fmla="*/ 0 h 290"/>
              <a:gd name="T50" fmla="*/ 2147483646 w 790"/>
              <a:gd name="T51" fmla="*/ 2147483646 h 290"/>
              <a:gd name="T52" fmla="*/ 2147483646 w 790"/>
              <a:gd name="T53" fmla="*/ 2147483646 h 290"/>
              <a:gd name="T54" fmla="*/ 2147483646 w 790"/>
              <a:gd name="T55" fmla="*/ 2147483646 h 290"/>
              <a:gd name="T56" fmla="*/ 2147483646 w 790"/>
              <a:gd name="T57" fmla="*/ 2147483646 h 290"/>
              <a:gd name="T58" fmla="*/ 2147483646 w 790"/>
              <a:gd name="T59" fmla="*/ 2147483646 h 290"/>
              <a:gd name="T60" fmla="*/ 2147483646 w 790"/>
              <a:gd name="T61" fmla="*/ 2147483646 h 290"/>
              <a:gd name="T62" fmla="*/ 2147483646 w 790"/>
              <a:gd name="T63" fmla="*/ 2147483646 h 290"/>
              <a:gd name="T64" fmla="*/ 0 w 790"/>
              <a:gd name="T65" fmla="*/ 2147483646 h 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0"/>
              <a:gd name="T100" fmla="*/ 0 h 290"/>
              <a:gd name="T101" fmla="*/ 790 w 790"/>
              <a:gd name="T102" fmla="*/ 290 h 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0" h="290">
                <a:moveTo>
                  <a:pt x="0" y="84"/>
                </a:moveTo>
                <a:lnTo>
                  <a:pt x="12" y="107"/>
                </a:lnTo>
                <a:lnTo>
                  <a:pt x="33" y="171"/>
                </a:lnTo>
                <a:lnTo>
                  <a:pt x="45" y="183"/>
                </a:lnTo>
                <a:lnTo>
                  <a:pt x="53" y="198"/>
                </a:lnTo>
                <a:lnTo>
                  <a:pt x="70" y="198"/>
                </a:lnTo>
                <a:lnTo>
                  <a:pt x="90" y="190"/>
                </a:lnTo>
                <a:lnTo>
                  <a:pt x="103" y="183"/>
                </a:lnTo>
                <a:lnTo>
                  <a:pt x="111" y="190"/>
                </a:lnTo>
                <a:lnTo>
                  <a:pt x="103" y="214"/>
                </a:lnTo>
                <a:lnTo>
                  <a:pt x="49" y="246"/>
                </a:lnTo>
                <a:lnTo>
                  <a:pt x="53" y="258"/>
                </a:lnTo>
                <a:lnTo>
                  <a:pt x="82" y="270"/>
                </a:lnTo>
                <a:lnTo>
                  <a:pt x="90" y="289"/>
                </a:lnTo>
                <a:lnTo>
                  <a:pt x="144" y="266"/>
                </a:lnTo>
                <a:lnTo>
                  <a:pt x="173" y="278"/>
                </a:lnTo>
                <a:lnTo>
                  <a:pt x="193" y="270"/>
                </a:lnTo>
                <a:lnTo>
                  <a:pt x="201" y="254"/>
                </a:lnTo>
                <a:lnTo>
                  <a:pt x="230" y="234"/>
                </a:lnTo>
                <a:lnTo>
                  <a:pt x="271" y="238"/>
                </a:lnTo>
                <a:lnTo>
                  <a:pt x="296" y="234"/>
                </a:lnTo>
                <a:lnTo>
                  <a:pt x="321" y="246"/>
                </a:lnTo>
                <a:lnTo>
                  <a:pt x="362" y="238"/>
                </a:lnTo>
                <a:lnTo>
                  <a:pt x="403" y="262"/>
                </a:lnTo>
                <a:lnTo>
                  <a:pt x="428" y="238"/>
                </a:lnTo>
                <a:lnTo>
                  <a:pt x="444" y="234"/>
                </a:lnTo>
                <a:lnTo>
                  <a:pt x="510" y="246"/>
                </a:lnTo>
                <a:lnTo>
                  <a:pt x="543" y="226"/>
                </a:lnTo>
                <a:lnTo>
                  <a:pt x="584" y="230"/>
                </a:lnTo>
                <a:lnTo>
                  <a:pt x="617" y="222"/>
                </a:lnTo>
                <a:lnTo>
                  <a:pt x="629" y="190"/>
                </a:lnTo>
                <a:lnTo>
                  <a:pt x="674" y="167"/>
                </a:lnTo>
                <a:lnTo>
                  <a:pt x="686" y="171"/>
                </a:lnTo>
                <a:lnTo>
                  <a:pt x="703" y="190"/>
                </a:lnTo>
                <a:lnTo>
                  <a:pt x="719" y="183"/>
                </a:lnTo>
                <a:lnTo>
                  <a:pt x="736" y="159"/>
                </a:lnTo>
                <a:lnTo>
                  <a:pt x="773" y="155"/>
                </a:lnTo>
                <a:lnTo>
                  <a:pt x="781" y="143"/>
                </a:lnTo>
                <a:lnTo>
                  <a:pt x="789" y="115"/>
                </a:lnTo>
                <a:lnTo>
                  <a:pt x="756" y="111"/>
                </a:lnTo>
                <a:lnTo>
                  <a:pt x="723" y="95"/>
                </a:lnTo>
                <a:lnTo>
                  <a:pt x="695" y="84"/>
                </a:lnTo>
                <a:lnTo>
                  <a:pt x="596" y="76"/>
                </a:lnTo>
                <a:lnTo>
                  <a:pt x="559" y="52"/>
                </a:lnTo>
                <a:lnTo>
                  <a:pt x="538" y="52"/>
                </a:lnTo>
                <a:lnTo>
                  <a:pt x="514" y="68"/>
                </a:lnTo>
                <a:lnTo>
                  <a:pt x="501" y="44"/>
                </a:lnTo>
                <a:lnTo>
                  <a:pt x="444" y="28"/>
                </a:lnTo>
                <a:lnTo>
                  <a:pt x="407" y="0"/>
                </a:lnTo>
                <a:lnTo>
                  <a:pt x="395" y="0"/>
                </a:lnTo>
                <a:lnTo>
                  <a:pt x="382" y="20"/>
                </a:lnTo>
                <a:lnTo>
                  <a:pt x="329" y="40"/>
                </a:lnTo>
                <a:lnTo>
                  <a:pt x="308" y="56"/>
                </a:lnTo>
                <a:lnTo>
                  <a:pt x="308" y="40"/>
                </a:lnTo>
                <a:lnTo>
                  <a:pt x="300" y="36"/>
                </a:lnTo>
                <a:lnTo>
                  <a:pt x="222" y="28"/>
                </a:lnTo>
                <a:lnTo>
                  <a:pt x="197" y="40"/>
                </a:lnTo>
                <a:lnTo>
                  <a:pt x="164" y="28"/>
                </a:lnTo>
                <a:lnTo>
                  <a:pt x="140" y="36"/>
                </a:lnTo>
                <a:lnTo>
                  <a:pt x="132" y="48"/>
                </a:lnTo>
                <a:lnTo>
                  <a:pt x="119" y="28"/>
                </a:lnTo>
                <a:lnTo>
                  <a:pt x="99" y="24"/>
                </a:lnTo>
                <a:lnTo>
                  <a:pt x="53" y="24"/>
                </a:lnTo>
                <a:lnTo>
                  <a:pt x="33" y="52"/>
                </a:lnTo>
                <a:lnTo>
                  <a:pt x="25" y="76"/>
                </a:lnTo>
                <a:lnTo>
                  <a:pt x="0" y="84"/>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27" name="Freeform 17"/>
          <p:cNvSpPr>
            <a:spLocks/>
          </p:cNvSpPr>
          <p:nvPr/>
        </p:nvSpPr>
        <p:spPr bwMode="auto">
          <a:xfrm rot="-251578">
            <a:off x="3500438" y="3006725"/>
            <a:ext cx="752475" cy="641350"/>
          </a:xfrm>
          <a:custGeom>
            <a:avLst/>
            <a:gdLst>
              <a:gd name="T0" fmla="*/ 0 w 506"/>
              <a:gd name="T1" fmla="*/ 2147483646 h 433"/>
              <a:gd name="T2" fmla="*/ 2147483646 w 506"/>
              <a:gd name="T3" fmla="*/ 2147483646 h 433"/>
              <a:gd name="T4" fmla="*/ 2147483646 w 506"/>
              <a:gd name="T5" fmla="*/ 2147483646 h 433"/>
              <a:gd name="T6" fmla="*/ 2147483646 w 506"/>
              <a:gd name="T7" fmla="*/ 2147483646 h 433"/>
              <a:gd name="T8" fmla="*/ 2147483646 w 506"/>
              <a:gd name="T9" fmla="*/ 2147483646 h 433"/>
              <a:gd name="T10" fmla="*/ 2147483646 w 506"/>
              <a:gd name="T11" fmla="*/ 2147483646 h 433"/>
              <a:gd name="T12" fmla="*/ 2147483646 w 506"/>
              <a:gd name="T13" fmla="*/ 2147483646 h 433"/>
              <a:gd name="T14" fmla="*/ 2147483646 w 506"/>
              <a:gd name="T15" fmla="*/ 2147483646 h 433"/>
              <a:gd name="T16" fmla="*/ 2147483646 w 506"/>
              <a:gd name="T17" fmla="*/ 2147483646 h 433"/>
              <a:gd name="T18" fmla="*/ 2147483646 w 506"/>
              <a:gd name="T19" fmla="*/ 2147483646 h 433"/>
              <a:gd name="T20" fmla="*/ 2147483646 w 506"/>
              <a:gd name="T21" fmla="*/ 2147483646 h 433"/>
              <a:gd name="T22" fmla="*/ 2147483646 w 506"/>
              <a:gd name="T23" fmla="*/ 2147483646 h 433"/>
              <a:gd name="T24" fmla="*/ 2147483646 w 506"/>
              <a:gd name="T25" fmla="*/ 2147483646 h 433"/>
              <a:gd name="T26" fmla="*/ 2147483646 w 506"/>
              <a:gd name="T27" fmla="*/ 2147483646 h 433"/>
              <a:gd name="T28" fmla="*/ 2147483646 w 506"/>
              <a:gd name="T29" fmla="*/ 0 h 433"/>
              <a:gd name="T30" fmla="*/ 2147483646 w 506"/>
              <a:gd name="T31" fmla="*/ 2147483646 h 433"/>
              <a:gd name="T32" fmla="*/ 2147483646 w 506"/>
              <a:gd name="T33" fmla="*/ 2147483646 h 433"/>
              <a:gd name="T34" fmla="*/ 2147483646 w 506"/>
              <a:gd name="T35" fmla="*/ 2147483646 h 433"/>
              <a:gd name="T36" fmla="*/ 2147483646 w 506"/>
              <a:gd name="T37" fmla="*/ 2147483646 h 433"/>
              <a:gd name="T38" fmla="*/ 2147483646 w 506"/>
              <a:gd name="T39" fmla="*/ 2147483646 h 433"/>
              <a:gd name="T40" fmla="*/ 2147483646 w 506"/>
              <a:gd name="T41" fmla="*/ 2147483646 h 433"/>
              <a:gd name="T42" fmla="*/ 2147483646 w 506"/>
              <a:gd name="T43" fmla="*/ 2147483646 h 433"/>
              <a:gd name="T44" fmla="*/ 2147483646 w 506"/>
              <a:gd name="T45" fmla="*/ 2147483646 h 433"/>
              <a:gd name="T46" fmla="*/ 2147483646 w 506"/>
              <a:gd name="T47" fmla="*/ 2147483646 h 433"/>
              <a:gd name="T48" fmla="*/ 2147483646 w 506"/>
              <a:gd name="T49" fmla="*/ 2147483646 h 433"/>
              <a:gd name="T50" fmla="*/ 2147483646 w 506"/>
              <a:gd name="T51" fmla="*/ 2147483646 h 433"/>
              <a:gd name="T52" fmla="*/ 2147483646 w 506"/>
              <a:gd name="T53" fmla="*/ 2147483646 h 433"/>
              <a:gd name="T54" fmla="*/ 2147483646 w 506"/>
              <a:gd name="T55" fmla="*/ 2147483646 h 433"/>
              <a:gd name="T56" fmla="*/ 2147483646 w 506"/>
              <a:gd name="T57" fmla="*/ 2147483646 h 433"/>
              <a:gd name="T58" fmla="*/ 2147483646 w 506"/>
              <a:gd name="T59" fmla="*/ 2147483646 h 433"/>
              <a:gd name="T60" fmla="*/ 2147483646 w 506"/>
              <a:gd name="T61" fmla="*/ 2147483646 h 433"/>
              <a:gd name="T62" fmla="*/ 2147483646 w 506"/>
              <a:gd name="T63" fmla="*/ 2147483646 h 433"/>
              <a:gd name="T64" fmla="*/ 2147483646 w 506"/>
              <a:gd name="T65" fmla="*/ 2147483646 h 433"/>
              <a:gd name="T66" fmla="*/ 2147483646 w 506"/>
              <a:gd name="T67" fmla="*/ 2147483646 h 433"/>
              <a:gd name="T68" fmla="*/ 2147483646 w 506"/>
              <a:gd name="T69" fmla="*/ 2147483646 h 433"/>
              <a:gd name="T70" fmla="*/ 2147483646 w 506"/>
              <a:gd name="T71" fmla="*/ 2147483646 h 433"/>
              <a:gd name="T72" fmla="*/ 2147483646 w 506"/>
              <a:gd name="T73" fmla="*/ 2147483646 h 433"/>
              <a:gd name="T74" fmla="*/ 2147483646 w 506"/>
              <a:gd name="T75" fmla="*/ 2147483646 h 433"/>
              <a:gd name="T76" fmla="*/ 2147483646 w 506"/>
              <a:gd name="T77" fmla="*/ 2147483646 h 433"/>
              <a:gd name="T78" fmla="*/ 2147483646 w 506"/>
              <a:gd name="T79" fmla="*/ 2147483646 h 433"/>
              <a:gd name="T80" fmla="*/ 2147483646 w 506"/>
              <a:gd name="T81" fmla="*/ 2147483646 h 433"/>
              <a:gd name="T82" fmla="*/ 2147483646 w 506"/>
              <a:gd name="T83" fmla="*/ 2147483646 h 433"/>
              <a:gd name="T84" fmla="*/ 2147483646 w 506"/>
              <a:gd name="T85" fmla="*/ 2147483646 h 433"/>
              <a:gd name="T86" fmla="*/ 2147483646 w 506"/>
              <a:gd name="T87" fmla="*/ 2147483646 h 433"/>
              <a:gd name="T88" fmla="*/ 2147483646 w 506"/>
              <a:gd name="T89" fmla="*/ 2147483646 h 433"/>
              <a:gd name="T90" fmla="*/ 2147483646 w 506"/>
              <a:gd name="T91" fmla="*/ 2147483646 h 433"/>
              <a:gd name="T92" fmla="*/ 2147483646 w 506"/>
              <a:gd name="T93" fmla="*/ 2147483646 h 433"/>
              <a:gd name="T94" fmla="*/ 2147483646 w 506"/>
              <a:gd name="T95" fmla="*/ 2147483646 h 433"/>
              <a:gd name="T96" fmla="*/ 2147483646 w 506"/>
              <a:gd name="T97" fmla="*/ 2147483646 h 433"/>
              <a:gd name="T98" fmla="*/ 2147483646 w 506"/>
              <a:gd name="T99" fmla="*/ 2147483646 h 433"/>
              <a:gd name="T100" fmla="*/ 2147483646 w 506"/>
              <a:gd name="T101" fmla="*/ 2147483646 h 433"/>
              <a:gd name="T102" fmla="*/ 2147483646 w 506"/>
              <a:gd name="T103" fmla="*/ 2147483646 h 433"/>
              <a:gd name="T104" fmla="*/ 2147483646 w 506"/>
              <a:gd name="T105" fmla="*/ 2147483646 h 433"/>
              <a:gd name="T106" fmla="*/ 2147483646 w 506"/>
              <a:gd name="T107" fmla="*/ 2147483646 h 433"/>
              <a:gd name="T108" fmla="*/ 2147483646 w 506"/>
              <a:gd name="T109" fmla="*/ 2147483646 h 433"/>
              <a:gd name="T110" fmla="*/ 2147483646 w 506"/>
              <a:gd name="T111" fmla="*/ 2147483646 h 433"/>
              <a:gd name="T112" fmla="*/ 2147483646 w 506"/>
              <a:gd name="T113" fmla="*/ 2147483646 h 433"/>
              <a:gd name="T114" fmla="*/ 2147483646 w 506"/>
              <a:gd name="T115" fmla="*/ 2147483646 h 433"/>
              <a:gd name="T116" fmla="*/ 0 w 506"/>
              <a:gd name="T117" fmla="*/ 2147483646 h 4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6"/>
              <a:gd name="T178" fmla="*/ 0 h 433"/>
              <a:gd name="T179" fmla="*/ 506 w 506"/>
              <a:gd name="T180" fmla="*/ 433 h 4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6" h="433">
                <a:moveTo>
                  <a:pt x="0" y="348"/>
                </a:moveTo>
                <a:lnTo>
                  <a:pt x="20" y="293"/>
                </a:lnTo>
                <a:lnTo>
                  <a:pt x="49" y="273"/>
                </a:lnTo>
                <a:lnTo>
                  <a:pt x="78" y="281"/>
                </a:lnTo>
                <a:lnTo>
                  <a:pt x="90" y="265"/>
                </a:lnTo>
                <a:lnTo>
                  <a:pt x="90" y="253"/>
                </a:lnTo>
                <a:lnTo>
                  <a:pt x="78" y="234"/>
                </a:lnTo>
                <a:lnTo>
                  <a:pt x="107" y="222"/>
                </a:lnTo>
                <a:lnTo>
                  <a:pt x="119" y="186"/>
                </a:lnTo>
                <a:lnTo>
                  <a:pt x="156" y="170"/>
                </a:lnTo>
                <a:lnTo>
                  <a:pt x="168" y="143"/>
                </a:lnTo>
                <a:lnTo>
                  <a:pt x="201" y="107"/>
                </a:lnTo>
                <a:lnTo>
                  <a:pt x="189" y="44"/>
                </a:lnTo>
                <a:lnTo>
                  <a:pt x="193" y="12"/>
                </a:lnTo>
                <a:lnTo>
                  <a:pt x="226" y="0"/>
                </a:lnTo>
                <a:lnTo>
                  <a:pt x="263" y="28"/>
                </a:lnTo>
                <a:lnTo>
                  <a:pt x="308" y="16"/>
                </a:lnTo>
                <a:lnTo>
                  <a:pt x="312" y="36"/>
                </a:lnTo>
                <a:lnTo>
                  <a:pt x="345" y="67"/>
                </a:lnTo>
                <a:lnTo>
                  <a:pt x="345" y="87"/>
                </a:lnTo>
                <a:lnTo>
                  <a:pt x="362" y="115"/>
                </a:lnTo>
                <a:lnTo>
                  <a:pt x="362" y="139"/>
                </a:lnTo>
                <a:lnTo>
                  <a:pt x="386" y="158"/>
                </a:lnTo>
                <a:lnTo>
                  <a:pt x="390" y="170"/>
                </a:lnTo>
                <a:lnTo>
                  <a:pt x="407" y="178"/>
                </a:lnTo>
                <a:lnTo>
                  <a:pt x="394" y="198"/>
                </a:lnTo>
                <a:lnTo>
                  <a:pt x="399" y="214"/>
                </a:lnTo>
                <a:lnTo>
                  <a:pt x="423" y="210"/>
                </a:lnTo>
                <a:lnTo>
                  <a:pt x="440" y="194"/>
                </a:lnTo>
                <a:lnTo>
                  <a:pt x="456" y="186"/>
                </a:lnTo>
                <a:lnTo>
                  <a:pt x="505" y="198"/>
                </a:lnTo>
                <a:lnTo>
                  <a:pt x="485" y="222"/>
                </a:lnTo>
                <a:lnTo>
                  <a:pt x="468" y="222"/>
                </a:lnTo>
                <a:lnTo>
                  <a:pt x="448" y="245"/>
                </a:lnTo>
                <a:lnTo>
                  <a:pt x="444" y="329"/>
                </a:lnTo>
                <a:lnTo>
                  <a:pt x="415" y="321"/>
                </a:lnTo>
                <a:lnTo>
                  <a:pt x="403" y="325"/>
                </a:lnTo>
                <a:lnTo>
                  <a:pt x="394" y="348"/>
                </a:lnTo>
                <a:lnTo>
                  <a:pt x="353" y="388"/>
                </a:lnTo>
                <a:lnTo>
                  <a:pt x="337" y="384"/>
                </a:lnTo>
                <a:lnTo>
                  <a:pt x="329" y="364"/>
                </a:lnTo>
                <a:lnTo>
                  <a:pt x="308" y="356"/>
                </a:lnTo>
                <a:lnTo>
                  <a:pt x="300" y="360"/>
                </a:lnTo>
                <a:lnTo>
                  <a:pt x="279" y="388"/>
                </a:lnTo>
                <a:lnTo>
                  <a:pt x="263" y="392"/>
                </a:lnTo>
                <a:lnTo>
                  <a:pt x="238" y="416"/>
                </a:lnTo>
                <a:lnTo>
                  <a:pt x="218" y="392"/>
                </a:lnTo>
                <a:lnTo>
                  <a:pt x="205" y="396"/>
                </a:lnTo>
                <a:lnTo>
                  <a:pt x="193" y="416"/>
                </a:lnTo>
                <a:lnTo>
                  <a:pt x="181" y="420"/>
                </a:lnTo>
                <a:lnTo>
                  <a:pt x="152" y="416"/>
                </a:lnTo>
                <a:lnTo>
                  <a:pt x="119" y="432"/>
                </a:lnTo>
                <a:lnTo>
                  <a:pt x="111" y="424"/>
                </a:lnTo>
                <a:lnTo>
                  <a:pt x="98" y="404"/>
                </a:lnTo>
                <a:lnTo>
                  <a:pt x="98" y="368"/>
                </a:lnTo>
                <a:lnTo>
                  <a:pt x="90" y="364"/>
                </a:lnTo>
                <a:lnTo>
                  <a:pt x="62" y="384"/>
                </a:lnTo>
                <a:lnTo>
                  <a:pt x="37" y="384"/>
                </a:lnTo>
                <a:lnTo>
                  <a:pt x="0" y="348"/>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28" name="Freeform 18"/>
          <p:cNvSpPr>
            <a:spLocks/>
          </p:cNvSpPr>
          <p:nvPr/>
        </p:nvSpPr>
        <p:spPr bwMode="auto">
          <a:xfrm rot="-251578">
            <a:off x="2779713" y="4041775"/>
            <a:ext cx="1308100" cy="876300"/>
          </a:xfrm>
          <a:custGeom>
            <a:avLst/>
            <a:gdLst>
              <a:gd name="T0" fmla="*/ 0 w 885"/>
              <a:gd name="T1" fmla="*/ 2147483646 h 595"/>
              <a:gd name="T2" fmla="*/ 2147483646 w 885"/>
              <a:gd name="T3" fmla="*/ 2147483646 h 595"/>
              <a:gd name="T4" fmla="*/ 2147483646 w 885"/>
              <a:gd name="T5" fmla="*/ 2147483646 h 595"/>
              <a:gd name="T6" fmla="*/ 2147483646 w 885"/>
              <a:gd name="T7" fmla="*/ 2147483646 h 595"/>
              <a:gd name="T8" fmla="*/ 2147483646 w 885"/>
              <a:gd name="T9" fmla="*/ 2147483646 h 595"/>
              <a:gd name="T10" fmla="*/ 2147483646 w 885"/>
              <a:gd name="T11" fmla="*/ 2147483646 h 595"/>
              <a:gd name="T12" fmla="*/ 2147483646 w 885"/>
              <a:gd name="T13" fmla="*/ 2147483646 h 595"/>
              <a:gd name="T14" fmla="*/ 2147483646 w 885"/>
              <a:gd name="T15" fmla="*/ 0 h 595"/>
              <a:gd name="T16" fmla="*/ 2147483646 w 885"/>
              <a:gd name="T17" fmla="*/ 0 h 595"/>
              <a:gd name="T18" fmla="*/ 2147483646 w 885"/>
              <a:gd name="T19" fmla="*/ 2147483646 h 595"/>
              <a:gd name="T20" fmla="*/ 2147483646 w 885"/>
              <a:gd name="T21" fmla="*/ 2147483646 h 595"/>
              <a:gd name="T22" fmla="*/ 2147483646 w 885"/>
              <a:gd name="T23" fmla="*/ 2147483646 h 595"/>
              <a:gd name="T24" fmla="*/ 2147483646 w 885"/>
              <a:gd name="T25" fmla="*/ 2147483646 h 595"/>
              <a:gd name="T26" fmla="*/ 2147483646 w 885"/>
              <a:gd name="T27" fmla="*/ 2147483646 h 595"/>
              <a:gd name="T28" fmla="*/ 2147483646 w 885"/>
              <a:gd name="T29" fmla="*/ 2147483646 h 595"/>
              <a:gd name="T30" fmla="*/ 2147483646 w 885"/>
              <a:gd name="T31" fmla="*/ 2147483646 h 595"/>
              <a:gd name="T32" fmla="*/ 2147483646 w 885"/>
              <a:gd name="T33" fmla="*/ 2147483646 h 595"/>
              <a:gd name="T34" fmla="*/ 2147483646 w 885"/>
              <a:gd name="T35" fmla="*/ 2147483646 h 595"/>
              <a:gd name="T36" fmla="*/ 2147483646 w 885"/>
              <a:gd name="T37" fmla="*/ 2147483646 h 595"/>
              <a:gd name="T38" fmla="*/ 2147483646 w 885"/>
              <a:gd name="T39" fmla="*/ 2147483646 h 595"/>
              <a:gd name="T40" fmla="*/ 2147483646 w 885"/>
              <a:gd name="T41" fmla="*/ 2147483646 h 595"/>
              <a:gd name="T42" fmla="*/ 2147483646 w 885"/>
              <a:gd name="T43" fmla="*/ 2147483646 h 595"/>
              <a:gd name="T44" fmla="*/ 2147483646 w 885"/>
              <a:gd name="T45" fmla="*/ 2147483646 h 595"/>
              <a:gd name="T46" fmla="*/ 2147483646 w 885"/>
              <a:gd name="T47" fmla="*/ 2147483646 h 595"/>
              <a:gd name="T48" fmla="*/ 2147483646 w 885"/>
              <a:gd name="T49" fmla="*/ 2147483646 h 595"/>
              <a:gd name="T50" fmla="*/ 2147483646 w 885"/>
              <a:gd name="T51" fmla="*/ 2147483646 h 595"/>
              <a:gd name="T52" fmla="*/ 2147483646 w 885"/>
              <a:gd name="T53" fmla="*/ 2147483646 h 595"/>
              <a:gd name="T54" fmla="*/ 2147483646 w 885"/>
              <a:gd name="T55" fmla="*/ 2147483646 h 595"/>
              <a:gd name="T56" fmla="*/ 2147483646 w 885"/>
              <a:gd name="T57" fmla="*/ 2147483646 h 595"/>
              <a:gd name="T58" fmla="*/ 2147483646 w 885"/>
              <a:gd name="T59" fmla="*/ 2147483646 h 595"/>
              <a:gd name="T60" fmla="*/ 2147483646 w 885"/>
              <a:gd name="T61" fmla="*/ 2147483646 h 595"/>
              <a:gd name="T62" fmla="*/ 2147483646 w 885"/>
              <a:gd name="T63" fmla="*/ 2147483646 h 595"/>
              <a:gd name="T64" fmla="*/ 2147483646 w 885"/>
              <a:gd name="T65" fmla="*/ 2147483646 h 595"/>
              <a:gd name="T66" fmla="*/ 2147483646 w 885"/>
              <a:gd name="T67" fmla="*/ 2147483646 h 595"/>
              <a:gd name="T68" fmla="*/ 2147483646 w 885"/>
              <a:gd name="T69" fmla="*/ 2147483646 h 595"/>
              <a:gd name="T70" fmla="*/ 2147483646 w 885"/>
              <a:gd name="T71" fmla="*/ 2147483646 h 595"/>
              <a:gd name="T72" fmla="*/ 2147483646 w 885"/>
              <a:gd name="T73" fmla="*/ 2147483646 h 595"/>
              <a:gd name="T74" fmla="*/ 2147483646 w 885"/>
              <a:gd name="T75" fmla="*/ 2147483646 h 595"/>
              <a:gd name="T76" fmla="*/ 2147483646 w 885"/>
              <a:gd name="T77" fmla="*/ 2147483646 h 595"/>
              <a:gd name="T78" fmla="*/ 2147483646 w 885"/>
              <a:gd name="T79" fmla="*/ 2147483646 h 595"/>
              <a:gd name="T80" fmla="*/ 2147483646 w 885"/>
              <a:gd name="T81" fmla="*/ 2147483646 h 595"/>
              <a:gd name="T82" fmla="*/ 2147483646 w 885"/>
              <a:gd name="T83" fmla="*/ 2147483646 h 595"/>
              <a:gd name="T84" fmla="*/ 2147483646 w 885"/>
              <a:gd name="T85" fmla="*/ 2147483646 h 595"/>
              <a:gd name="T86" fmla="*/ 2147483646 w 885"/>
              <a:gd name="T87" fmla="*/ 2147483646 h 595"/>
              <a:gd name="T88" fmla="*/ 2147483646 w 885"/>
              <a:gd name="T89" fmla="*/ 2147483646 h 595"/>
              <a:gd name="T90" fmla="*/ 2147483646 w 885"/>
              <a:gd name="T91" fmla="*/ 2147483646 h 595"/>
              <a:gd name="T92" fmla="*/ 2147483646 w 885"/>
              <a:gd name="T93" fmla="*/ 2147483646 h 595"/>
              <a:gd name="T94" fmla="*/ 2147483646 w 885"/>
              <a:gd name="T95" fmla="*/ 2147483646 h 595"/>
              <a:gd name="T96" fmla="*/ 2147483646 w 885"/>
              <a:gd name="T97" fmla="*/ 2147483646 h 595"/>
              <a:gd name="T98" fmla="*/ 2147483646 w 885"/>
              <a:gd name="T99" fmla="*/ 2147483646 h 5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5"/>
              <a:gd name="T151" fmla="*/ 0 h 595"/>
              <a:gd name="T152" fmla="*/ 885 w 885"/>
              <a:gd name="T153" fmla="*/ 595 h 5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5" h="595">
                <a:moveTo>
                  <a:pt x="0" y="380"/>
                </a:moveTo>
                <a:lnTo>
                  <a:pt x="0" y="368"/>
                </a:lnTo>
                <a:lnTo>
                  <a:pt x="8" y="348"/>
                </a:lnTo>
                <a:lnTo>
                  <a:pt x="21" y="277"/>
                </a:lnTo>
                <a:lnTo>
                  <a:pt x="95" y="222"/>
                </a:lnTo>
                <a:lnTo>
                  <a:pt x="95" y="202"/>
                </a:lnTo>
                <a:lnTo>
                  <a:pt x="82" y="190"/>
                </a:lnTo>
                <a:lnTo>
                  <a:pt x="107" y="147"/>
                </a:lnTo>
                <a:lnTo>
                  <a:pt x="115" y="131"/>
                </a:lnTo>
                <a:lnTo>
                  <a:pt x="95" y="95"/>
                </a:lnTo>
                <a:lnTo>
                  <a:pt x="62" y="99"/>
                </a:lnTo>
                <a:lnTo>
                  <a:pt x="54" y="95"/>
                </a:lnTo>
                <a:lnTo>
                  <a:pt x="50" y="79"/>
                </a:lnTo>
                <a:lnTo>
                  <a:pt x="54" y="63"/>
                </a:lnTo>
                <a:lnTo>
                  <a:pt x="66" y="51"/>
                </a:lnTo>
                <a:lnTo>
                  <a:pt x="86" y="0"/>
                </a:lnTo>
                <a:lnTo>
                  <a:pt x="119" y="16"/>
                </a:lnTo>
                <a:lnTo>
                  <a:pt x="128" y="0"/>
                </a:lnTo>
                <a:lnTo>
                  <a:pt x="160" y="16"/>
                </a:lnTo>
                <a:lnTo>
                  <a:pt x="189" y="20"/>
                </a:lnTo>
                <a:lnTo>
                  <a:pt x="193" y="44"/>
                </a:lnTo>
                <a:lnTo>
                  <a:pt x="185" y="71"/>
                </a:lnTo>
                <a:lnTo>
                  <a:pt x="214" y="83"/>
                </a:lnTo>
                <a:lnTo>
                  <a:pt x="255" y="83"/>
                </a:lnTo>
                <a:lnTo>
                  <a:pt x="308" y="99"/>
                </a:lnTo>
                <a:lnTo>
                  <a:pt x="333" y="95"/>
                </a:lnTo>
                <a:lnTo>
                  <a:pt x="345" y="131"/>
                </a:lnTo>
                <a:lnTo>
                  <a:pt x="366" y="139"/>
                </a:lnTo>
                <a:lnTo>
                  <a:pt x="387" y="166"/>
                </a:lnTo>
                <a:lnTo>
                  <a:pt x="415" y="139"/>
                </a:lnTo>
                <a:lnTo>
                  <a:pt x="424" y="139"/>
                </a:lnTo>
                <a:lnTo>
                  <a:pt x="440" y="158"/>
                </a:lnTo>
                <a:lnTo>
                  <a:pt x="469" y="147"/>
                </a:lnTo>
                <a:lnTo>
                  <a:pt x="477" y="150"/>
                </a:lnTo>
                <a:lnTo>
                  <a:pt x="510" y="119"/>
                </a:lnTo>
                <a:lnTo>
                  <a:pt x="551" y="147"/>
                </a:lnTo>
                <a:lnTo>
                  <a:pt x="567" y="147"/>
                </a:lnTo>
                <a:lnTo>
                  <a:pt x="563" y="131"/>
                </a:lnTo>
                <a:lnTo>
                  <a:pt x="572" y="119"/>
                </a:lnTo>
                <a:lnTo>
                  <a:pt x="592" y="119"/>
                </a:lnTo>
                <a:lnTo>
                  <a:pt x="609" y="111"/>
                </a:lnTo>
                <a:lnTo>
                  <a:pt x="625" y="127"/>
                </a:lnTo>
                <a:lnTo>
                  <a:pt x="633" y="127"/>
                </a:lnTo>
                <a:lnTo>
                  <a:pt x="654" y="63"/>
                </a:lnTo>
                <a:lnTo>
                  <a:pt x="687" y="67"/>
                </a:lnTo>
                <a:lnTo>
                  <a:pt x="719" y="55"/>
                </a:lnTo>
                <a:lnTo>
                  <a:pt x="740" y="24"/>
                </a:lnTo>
                <a:lnTo>
                  <a:pt x="765" y="44"/>
                </a:lnTo>
                <a:lnTo>
                  <a:pt x="785" y="28"/>
                </a:lnTo>
                <a:lnTo>
                  <a:pt x="789" y="36"/>
                </a:lnTo>
                <a:lnTo>
                  <a:pt x="798" y="28"/>
                </a:lnTo>
                <a:lnTo>
                  <a:pt x="839" y="36"/>
                </a:lnTo>
                <a:lnTo>
                  <a:pt x="863" y="16"/>
                </a:lnTo>
                <a:lnTo>
                  <a:pt x="884" y="16"/>
                </a:lnTo>
                <a:lnTo>
                  <a:pt x="863" y="71"/>
                </a:lnTo>
                <a:lnTo>
                  <a:pt x="867" y="127"/>
                </a:lnTo>
                <a:lnTo>
                  <a:pt x="826" y="139"/>
                </a:lnTo>
                <a:lnTo>
                  <a:pt x="802" y="162"/>
                </a:lnTo>
                <a:lnTo>
                  <a:pt x="798" y="174"/>
                </a:lnTo>
                <a:lnTo>
                  <a:pt x="781" y="174"/>
                </a:lnTo>
                <a:lnTo>
                  <a:pt x="798" y="222"/>
                </a:lnTo>
                <a:lnTo>
                  <a:pt x="798" y="226"/>
                </a:lnTo>
                <a:lnTo>
                  <a:pt x="773" y="253"/>
                </a:lnTo>
                <a:lnTo>
                  <a:pt x="769" y="285"/>
                </a:lnTo>
                <a:lnTo>
                  <a:pt x="785" y="317"/>
                </a:lnTo>
                <a:lnTo>
                  <a:pt x="773" y="321"/>
                </a:lnTo>
                <a:lnTo>
                  <a:pt x="756" y="317"/>
                </a:lnTo>
                <a:lnTo>
                  <a:pt x="719" y="293"/>
                </a:lnTo>
                <a:lnTo>
                  <a:pt x="703" y="293"/>
                </a:lnTo>
                <a:lnTo>
                  <a:pt x="707" y="317"/>
                </a:lnTo>
                <a:lnTo>
                  <a:pt x="703" y="325"/>
                </a:lnTo>
                <a:lnTo>
                  <a:pt x="687" y="337"/>
                </a:lnTo>
                <a:lnTo>
                  <a:pt x="670" y="356"/>
                </a:lnTo>
                <a:lnTo>
                  <a:pt x="625" y="392"/>
                </a:lnTo>
                <a:lnTo>
                  <a:pt x="588" y="404"/>
                </a:lnTo>
                <a:lnTo>
                  <a:pt x="563" y="443"/>
                </a:lnTo>
                <a:lnTo>
                  <a:pt x="576" y="495"/>
                </a:lnTo>
                <a:lnTo>
                  <a:pt x="567" y="519"/>
                </a:lnTo>
                <a:lnTo>
                  <a:pt x="543" y="542"/>
                </a:lnTo>
                <a:lnTo>
                  <a:pt x="518" y="558"/>
                </a:lnTo>
                <a:lnTo>
                  <a:pt x="506" y="554"/>
                </a:lnTo>
                <a:lnTo>
                  <a:pt x="498" y="542"/>
                </a:lnTo>
                <a:lnTo>
                  <a:pt x="514" y="531"/>
                </a:lnTo>
                <a:lnTo>
                  <a:pt x="506" y="523"/>
                </a:lnTo>
                <a:lnTo>
                  <a:pt x="477" y="523"/>
                </a:lnTo>
                <a:lnTo>
                  <a:pt x="440" y="578"/>
                </a:lnTo>
                <a:lnTo>
                  <a:pt x="399" y="574"/>
                </a:lnTo>
                <a:lnTo>
                  <a:pt x="374" y="594"/>
                </a:lnTo>
                <a:lnTo>
                  <a:pt x="325" y="574"/>
                </a:lnTo>
                <a:lnTo>
                  <a:pt x="304" y="542"/>
                </a:lnTo>
                <a:lnTo>
                  <a:pt x="255" y="558"/>
                </a:lnTo>
                <a:lnTo>
                  <a:pt x="247" y="554"/>
                </a:lnTo>
                <a:lnTo>
                  <a:pt x="222" y="507"/>
                </a:lnTo>
                <a:lnTo>
                  <a:pt x="165" y="519"/>
                </a:lnTo>
                <a:lnTo>
                  <a:pt x="156" y="483"/>
                </a:lnTo>
                <a:lnTo>
                  <a:pt x="86" y="475"/>
                </a:lnTo>
                <a:lnTo>
                  <a:pt x="62" y="475"/>
                </a:lnTo>
                <a:lnTo>
                  <a:pt x="45" y="447"/>
                </a:lnTo>
                <a:lnTo>
                  <a:pt x="33" y="412"/>
                </a:lnTo>
                <a:lnTo>
                  <a:pt x="8" y="396"/>
                </a:lnTo>
                <a:lnTo>
                  <a:pt x="0" y="380"/>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29" name="Freeform 19"/>
          <p:cNvSpPr>
            <a:spLocks/>
          </p:cNvSpPr>
          <p:nvPr/>
        </p:nvSpPr>
        <p:spPr bwMode="auto">
          <a:xfrm rot="-251578">
            <a:off x="6686550" y="2052638"/>
            <a:ext cx="650875" cy="679450"/>
          </a:xfrm>
          <a:custGeom>
            <a:avLst/>
            <a:gdLst>
              <a:gd name="T0" fmla="*/ 0 w 441"/>
              <a:gd name="T1" fmla="*/ 2147483646 h 460"/>
              <a:gd name="T2" fmla="*/ 2147483646 w 441"/>
              <a:gd name="T3" fmla="*/ 2147483646 h 460"/>
              <a:gd name="T4" fmla="*/ 0 w 441"/>
              <a:gd name="T5" fmla="*/ 2147483646 h 460"/>
              <a:gd name="T6" fmla="*/ 2147483646 w 441"/>
              <a:gd name="T7" fmla="*/ 2147483646 h 460"/>
              <a:gd name="T8" fmla="*/ 2147483646 w 441"/>
              <a:gd name="T9" fmla="*/ 2147483646 h 460"/>
              <a:gd name="T10" fmla="*/ 2147483646 w 441"/>
              <a:gd name="T11" fmla="*/ 2147483646 h 460"/>
              <a:gd name="T12" fmla="*/ 2147483646 w 441"/>
              <a:gd name="T13" fmla="*/ 2147483646 h 460"/>
              <a:gd name="T14" fmla="*/ 2147483646 w 441"/>
              <a:gd name="T15" fmla="*/ 2147483646 h 460"/>
              <a:gd name="T16" fmla="*/ 2147483646 w 441"/>
              <a:gd name="T17" fmla="*/ 2147483646 h 460"/>
              <a:gd name="T18" fmla="*/ 2147483646 w 441"/>
              <a:gd name="T19" fmla="*/ 2147483646 h 460"/>
              <a:gd name="T20" fmla="*/ 2147483646 w 441"/>
              <a:gd name="T21" fmla="*/ 2147483646 h 460"/>
              <a:gd name="T22" fmla="*/ 2147483646 w 441"/>
              <a:gd name="T23" fmla="*/ 2147483646 h 460"/>
              <a:gd name="T24" fmla="*/ 2147483646 w 441"/>
              <a:gd name="T25" fmla="*/ 2147483646 h 460"/>
              <a:gd name="T26" fmla="*/ 2147483646 w 441"/>
              <a:gd name="T27" fmla="*/ 2147483646 h 460"/>
              <a:gd name="T28" fmla="*/ 2147483646 w 441"/>
              <a:gd name="T29" fmla="*/ 2147483646 h 460"/>
              <a:gd name="T30" fmla="*/ 2147483646 w 441"/>
              <a:gd name="T31" fmla="*/ 2147483646 h 460"/>
              <a:gd name="T32" fmla="*/ 2147483646 w 441"/>
              <a:gd name="T33" fmla="*/ 0 h 460"/>
              <a:gd name="T34" fmla="*/ 2147483646 w 441"/>
              <a:gd name="T35" fmla="*/ 2147483646 h 460"/>
              <a:gd name="T36" fmla="*/ 2147483646 w 441"/>
              <a:gd name="T37" fmla="*/ 2147483646 h 460"/>
              <a:gd name="T38" fmla="*/ 2147483646 w 441"/>
              <a:gd name="T39" fmla="*/ 2147483646 h 460"/>
              <a:gd name="T40" fmla="*/ 2147483646 w 441"/>
              <a:gd name="T41" fmla="*/ 2147483646 h 460"/>
              <a:gd name="T42" fmla="*/ 2147483646 w 441"/>
              <a:gd name="T43" fmla="*/ 2147483646 h 460"/>
              <a:gd name="T44" fmla="*/ 2147483646 w 441"/>
              <a:gd name="T45" fmla="*/ 2147483646 h 460"/>
              <a:gd name="T46" fmla="*/ 2147483646 w 441"/>
              <a:gd name="T47" fmla="*/ 2147483646 h 460"/>
              <a:gd name="T48" fmla="*/ 2147483646 w 441"/>
              <a:gd name="T49" fmla="*/ 2147483646 h 460"/>
              <a:gd name="T50" fmla="*/ 2147483646 w 441"/>
              <a:gd name="T51" fmla="*/ 2147483646 h 460"/>
              <a:gd name="T52" fmla="*/ 2147483646 w 441"/>
              <a:gd name="T53" fmla="*/ 2147483646 h 460"/>
              <a:gd name="T54" fmla="*/ 2147483646 w 441"/>
              <a:gd name="T55" fmla="*/ 2147483646 h 460"/>
              <a:gd name="T56" fmla="*/ 2147483646 w 441"/>
              <a:gd name="T57" fmla="*/ 2147483646 h 460"/>
              <a:gd name="T58" fmla="*/ 2147483646 w 441"/>
              <a:gd name="T59" fmla="*/ 2147483646 h 460"/>
              <a:gd name="T60" fmla="*/ 2147483646 w 441"/>
              <a:gd name="T61" fmla="*/ 2147483646 h 460"/>
              <a:gd name="T62" fmla="*/ 2147483646 w 441"/>
              <a:gd name="T63" fmla="*/ 2147483646 h 460"/>
              <a:gd name="T64" fmla="*/ 2147483646 w 441"/>
              <a:gd name="T65" fmla="*/ 2147483646 h 460"/>
              <a:gd name="T66" fmla="*/ 2147483646 w 441"/>
              <a:gd name="T67" fmla="*/ 2147483646 h 460"/>
              <a:gd name="T68" fmla="*/ 2147483646 w 441"/>
              <a:gd name="T69" fmla="*/ 2147483646 h 460"/>
              <a:gd name="T70" fmla="*/ 2147483646 w 441"/>
              <a:gd name="T71" fmla="*/ 2147483646 h 460"/>
              <a:gd name="T72" fmla="*/ 2147483646 w 441"/>
              <a:gd name="T73" fmla="*/ 2147483646 h 460"/>
              <a:gd name="T74" fmla="*/ 2147483646 w 441"/>
              <a:gd name="T75" fmla="*/ 2147483646 h 460"/>
              <a:gd name="T76" fmla="*/ 2147483646 w 441"/>
              <a:gd name="T77" fmla="*/ 2147483646 h 460"/>
              <a:gd name="T78" fmla="*/ 2147483646 w 441"/>
              <a:gd name="T79" fmla="*/ 2147483646 h 460"/>
              <a:gd name="T80" fmla="*/ 2147483646 w 441"/>
              <a:gd name="T81" fmla="*/ 2147483646 h 460"/>
              <a:gd name="T82" fmla="*/ 2147483646 w 441"/>
              <a:gd name="T83" fmla="*/ 2147483646 h 460"/>
              <a:gd name="T84" fmla="*/ 2147483646 w 441"/>
              <a:gd name="T85" fmla="*/ 2147483646 h 460"/>
              <a:gd name="T86" fmla="*/ 2147483646 w 441"/>
              <a:gd name="T87" fmla="*/ 2147483646 h 460"/>
              <a:gd name="T88" fmla="*/ 2147483646 w 441"/>
              <a:gd name="T89" fmla="*/ 2147483646 h 460"/>
              <a:gd name="T90" fmla="*/ 2147483646 w 441"/>
              <a:gd name="T91" fmla="*/ 2147483646 h 460"/>
              <a:gd name="T92" fmla="*/ 2147483646 w 441"/>
              <a:gd name="T93" fmla="*/ 2147483646 h 460"/>
              <a:gd name="T94" fmla="*/ 2147483646 w 441"/>
              <a:gd name="T95" fmla="*/ 2147483646 h 460"/>
              <a:gd name="T96" fmla="*/ 0 w 441"/>
              <a:gd name="T97" fmla="*/ 2147483646 h 4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1"/>
              <a:gd name="T148" fmla="*/ 0 h 460"/>
              <a:gd name="T149" fmla="*/ 441 w 441"/>
              <a:gd name="T150" fmla="*/ 460 h 4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1" h="460">
                <a:moveTo>
                  <a:pt x="0" y="285"/>
                </a:moveTo>
                <a:lnTo>
                  <a:pt x="8" y="265"/>
                </a:lnTo>
                <a:lnTo>
                  <a:pt x="0" y="230"/>
                </a:lnTo>
                <a:lnTo>
                  <a:pt x="4" y="222"/>
                </a:lnTo>
                <a:lnTo>
                  <a:pt x="45" y="226"/>
                </a:lnTo>
                <a:lnTo>
                  <a:pt x="49" y="198"/>
                </a:lnTo>
                <a:lnTo>
                  <a:pt x="74" y="190"/>
                </a:lnTo>
                <a:lnTo>
                  <a:pt x="78" y="178"/>
                </a:lnTo>
                <a:lnTo>
                  <a:pt x="66" y="166"/>
                </a:lnTo>
                <a:lnTo>
                  <a:pt x="78" y="139"/>
                </a:lnTo>
                <a:lnTo>
                  <a:pt x="66" y="127"/>
                </a:lnTo>
                <a:lnTo>
                  <a:pt x="78" y="107"/>
                </a:lnTo>
                <a:lnTo>
                  <a:pt x="61" y="87"/>
                </a:lnTo>
                <a:lnTo>
                  <a:pt x="78" y="52"/>
                </a:lnTo>
                <a:lnTo>
                  <a:pt x="70" y="20"/>
                </a:lnTo>
                <a:lnTo>
                  <a:pt x="111" y="8"/>
                </a:lnTo>
                <a:lnTo>
                  <a:pt x="181" y="0"/>
                </a:lnTo>
                <a:lnTo>
                  <a:pt x="193" y="8"/>
                </a:lnTo>
                <a:lnTo>
                  <a:pt x="197" y="16"/>
                </a:lnTo>
                <a:lnTo>
                  <a:pt x="189" y="24"/>
                </a:lnTo>
                <a:lnTo>
                  <a:pt x="181" y="48"/>
                </a:lnTo>
                <a:lnTo>
                  <a:pt x="168" y="52"/>
                </a:lnTo>
                <a:lnTo>
                  <a:pt x="168" y="60"/>
                </a:lnTo>
                <a:lnTo>
                  <a:pt x="177" y="63"/>
                </a:lnTo>
                <a:lnTo>
                  <a:pt x="201" y="60"/>
                </a:lnTo>
                <a:lnTo>
                  <a:pt x="230" y="75"/>
                </a:lnTo>
                <a:lnTo>
                  <a:pt x="255" y="71"/>
                </a:lnTo>
                <a:lnTo>
                  <a:pt x="320" y="83"/>
                </a:lnTo>
                <a:lnTo>
                  <a:pt x="329" y="91"/>
                </a:lnTo>
                <a:lnTo>
                  <a:pt x="316" y="127"/>
                </a:lnTo>
                <a:lnTo>
                  <a:pt x="308" y="166"/>
                </a:lnTo>
                <a:lnTo>
                  <a:pt x="279" y="174"/>
                </a:lnTo>
                <a:lnTo>
                  <a:pt x="292" y="194"/>
                </a:lnTo>
                <a:lnTo>
                  <a:pt x="333" y="214"/>
                </a:lnTo>
                <a:lnTo>
                  <a:pt x="366" y="222"/>
                </a:lnTo>
                <a:lnTo>
                  <a:pt x="427" y="210"/>
                </a:lnTo>
                <a:lnTo>
                  <a:pt x="440" y="254"/>
                </a:lnTo>
                <a:lnTo>
                  <a:pt x="419" y="269"/>
                </a:lnTo>
                <a:lnTo>
                  <a:pt x="337" y="305"/>
                </a:lnTo>
                <a:lnTo>
                  <a:pt x="275" y="356"/>
                </a:lnTo>
                <a:lnTo>
                  <a:pt x="242" y="420"/>
                </a:lnTo>
                <a:lnTo>
                  <a:pt x="230" y="420"/>
                </a:lnTo>
                <a:lnTo>
                  <a:pt x="78" y="459"/>
                </a:lnTo>
                <a:lnTo>
                  <a:pt x="53" y="392"/>
                </a:lnTo>
                <a:lnTo>
                  <a:pt x="33" y="380"/>
                </a:lnTo>
                <a:lnTo>
                  <a:pt x="20" y="321"/>
                </a:lnTo>
                <a:lnTo>
                  <a:pt x="4" y="313"/>
                </a:lnTo>
                <a:lnTo>
                  <a:pt x="12" y="293"/>
                </a:lnTo>
                <a:lnTo>
                  <a:pt x="0" y="285"/>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30" name="Freeform 20"/>
          <p:cNvSpPr>
            <a:spLocks/>
          </p:cNvSpPr>
          <p:nvPr/>
        </p:nvSpPr>
        <p:spPr bwMode="auto">
          <a:xfrm rot="-251578">
            <a:off x="4111625" y="1792288"/>
            <a:ext cx="606425" cy="996950"/>
          </a:xfrm>
          <a:custGeom>
            <a:avLst/>
            <a:gdLst>
              <a:gd name="T0" fmla="*/ 2147483646 w 412"/>
              <a:gd name="T1" fmla="*/ 2147483646 h 674"/>
              <a:gd name="T2" fmla="*/ 2147483646 w 412"/>
              <a:gd name="T3" fmla="*/ 2147483646 h 674"/>
              <a:gd name="T4" fmla="*/ 2147483646 w 412"/>
              <a:gd name="T5" fmla="*/ 2147483646 h 674"/>
              <a:gd name="T6" fmla="*/ 2147483646 w 412"/>
              <a:gd name="T7" fmla="*/ 2147483646 h 674"/>
              <a:gd name="T8" fmla="*/ 2147483646 w 412"/>
              <a:gd name="T9" fmla="*/ 2147483646 h 674"/>
              <a:gd name="T10" fmla="*/ 2147483646 w 412"/>
              <a:gd name="T11" fmla="*/ 2147483646 h 674"/>
              <a:gd name="T12" fmla="*/ 2147483646 w 412"/>
              <a:gd name="T13" fmla="*/ 2147483646 h 674"/>
              <a:gd name="T14" fmla="*/ 2147483646 w 412"/>
              <a:gd name="T15" fmla="*/ 2147483646 h 674"/>
              <a:gd name="T16" fmla="*/ 2147483646 w 412"/>
              <a:gd name="T17" fmla="*/ 2147483646 h 674"/>
              <a:gd name="T18" fmla="*/ 2147483646 w 412"/>
              <a:gd name="T19" fmla="*/ 0 h 674"/>
              <a:gd name="T20" fmla="*/ 2147483646 w 412"/>
              <a:gd name="T21" fmla="*/ 2147483646 h 674"/>
              <a:gd name="T22" fmla="*/ 2147483646 w 412"/>
              <a:gd name="T23" fmla="*/ 2147483646 h 674"/>
              <a:gd name="T24" fmla="*/ 2147483646 w 412"/>
              <a:gd name="T25" fmla="*/ 2147483646 h 674"/>
              <a:gd name="T26" fmla="*/ 2147483646 w 412"/>
              <a:gd name="T27" fmla="*/ 2147483646 h 674"/>
              <a:gd name="T28" fmla="*/ 2147483646 w 412"/>
              <a:gd name="T29" fmla="*/ 2147483646 h 674"/>
              <a:gd name="T30" fmla="*/ 2147483646 w 412"/>
              <a:gd name="T31" fmla="*/ 2147483646 h 674"/>
              <a:gd name="T32" fmla="*/ 2147483646 w 412"/>
              <a:gd name="T33" fmla="*/ 2147483646 h 674"/>
              <a:gd name="T34" fmla="*/ 2147483646 w 412"/>
              <a:gd name="T35" fmla="*/ 2147483646 h 674"/>
              <a:gd name="T36" fmla="*/ 2147483646 w 412"/>
              <a:gd name="T37" fmla="*/ 2147483646 h 674"/>
              <a:gd name="T38" fmla="*/ 2147483646 w 412"/>
              <a:gd name="T39" fmla="*/ 2147483646 h 674"/>
              <a:gd name="T40" fmla="*/ 2147483646 w 412"/>
              <a:gd name="T41" fmla="*/ 2147483646 h 674"/>
              <a:gd name="T42" fmla="*/ 2147483646 w 412"/>
              <a:gd name="T43" fmla="*/ 2147483646 h 674"/>
              <a:gd name="T44" fmla="*/ 2147483646 w 412"/>
              <a:gd name="T45" fmla="*/ 2147483646 h 674"/>
              <a:gd name="T46" fmla="*/ 2147483646 w 412"/>
              <a:gd name="T47" fmla="*/ 2147483646 h 674"/>
              <a:gd name="T48" fmla="*/ 2147483646 w 412"/>
              <a:gd name="T49" fmla="*/ 2147483646 h 674"/>
              <a:gd name="T50" fmla="*/ 2147483646 w 412"/>
              <a:gd name="T51" fmla="*/ 2147483646 h 674"/>
              <a:gd name="T52" fmla="*/ 2147483646 w 412"/>
              <a:gd name="T53" fmla="*/ 2147483646 h 674"/>
              <a:gd name="T54" fmla="*/ 2147483646 w 412"/>
              <a:gd name="T55" fmla="*/ 2147483646 h 674"/>
              <a:gd name="T56" fmla="*/ 2147483646 w 412"/>
              <a:gd name="T57" fmla="*/ 2147483646 h 674"/>
              <a:gd name="T58" fmla="*/ 2147483646 w 412"/>
              <a:gd name="T59" fmla="*/ 2147483646 h 674"/>
              <a:gd name="T60" fmla="*/ 2147483646 w 412"/>
              <a:gd name="T61" fmla="*/ 2147483646 h 674"/>
              <a:gd name="T62" fmla="*/ 2147483646 w 412"/>
              <a:gd name="T63" fmla="*/ 2147483646 h 674"/>
              <a:gd name="T64" fmla="*/ 2147483646 w 412"/>
              <a:gd name="T65" fmla="*/ 2147483646 h 674"/>
              <a:gd name="T66" fmla="*/ 2147483646 w 412"/>
              <a:gd name="T67" fmla="*/ 2147483646 h 674"/>
              <a:gd name="T68" fmla="*/ 2147483646 w 412"/>
              <a:gd name="T69" fmla="*/ 2147483646 h 674"/>
              <a:gd name="T70" fmla="*/ 2147483646 w 412"/>
              <a:gd name="T71" fmla="*/ 2147483646 h 674"/>
              <a:gd name="T72" fmla="*/ 2147483646 w 412"/>
              <a:gd name="T73" fmla="*/ 2147483646 h 674"/>
              <a:gd name="T74" fmla="*/ 0 w 412"/>
              <a:gd name="T75" fmla="*/ 2147483646 h 6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2"/>
              <a:gd name="T115" fmla="*/ 0 h 674"/>
              <a:gd name="T116" fmla="*/ 412 w 412"/>
              <a:gd name="T117" fmla="*/ 674 h 6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2" h="674">
                <a:moveTo>
                  <a:pt x="0" y="214"/>
                </a:moveTo>
                <a:lnTo>
                  <a:pt x="8" y="198"/>
                </a:lnTo>
                <a:lnTo>
                  <a:pt x="37" y="178"/>
                </a:lnTo>
                <a:lnTo>
                  <a:pt x="50" y="159"/>
                </a:lnTo>
                <a:lnTo>
                  <a:pt x="82" y="167"/>
                </a:lnTo>
                <a:lnTo>
                  <a:pt x="132" y="151"/>
                </a:lnTo>
                <a:lnTo>
                  <a:pt x="132" y="143"/>
                </a:lnTo>
                <a:lnTo>
                  <a:pt x="119" y="127"/>
                </a:lnTo>
                <a:lnTo>
                  <a:pt x="119" y="107"/>
                </a:lnTo>
                <a:lnTo>
                  <a:pt x="132" y="103"/>
                </a:lnTo>
                <a:lnTo>
                  <a:pt x="128" y="91"/>
                </a:lnTo>
                <a:lnTo>
                  <a:pt x="107" y="83"/>
                </a:lnTo>
                <a:lnTo>
                  <a:pt x="115" y="52"/>
                </a:lnTo>
                <a:lnTo>
                  <a:pt x="173" y="24"/>
                </a:lnTo>
                <a:lnTo>
                  <a:pt x="193" y="8"/>
                </a:lnTo>
                <a:lnTo>
                  <a:pt x="218" y="8"/>
                </a:lnTo>
                <a:lnTo>
                  <a:pt x="239" y="28"/>
                </a:lnTo>
                <a:lnTo>
                  <a:pt x="259" y="20"/>
                </a:lnTo>
                <a:lnTo>
                  <a:pt x="267" y="24"/>
                </a:lnTo>
                <a:lnTo>
                  <a:pt x="317" y="0"/>
                </a:lnTo>
                <a:lnTo>
                  <a:pt x="341" y="12"/>
                </a:lnTo>
                <a:lnTo>
                  <a:pt x="341" y="40"/>
                </a:lnTo>
                <a:lnTo>
                  <a:pt x="378" y="87"/>
                </a:lnTo>
                <a:lnTo>
                  <a:pt x="378" y="103"/>
                </a:lnTo>
                <a:lnTo>
                  <a:pt x="374" y="107"/>
                </a:lnTo>
                <a:lnTo>
                  <a:pt x="341" y="99"/>
                </a:lnTo>
                <a:lnTo>
                  <a:pt x="317" y="103"/>
                </a:lnTo>
                <a:lnTo>
                  <a:pt x="317" y="123"/>
                </a:lnTo>
                <a:lnTo>
                  <a:pt x="321" y="127"/>
                </a:lnTo>
                <a:lnTo>
                  <a:pt x="350" y="123"/>
                </a:lnTo>
                <a:lnTo>
                  <a:pt x="333" y="155"/>
                </a:lnTo>
                <a:lnTo>
                  <a:pt x="345" y="167"/>
                </a:lnTo>
                <a:lnTo>
                  <a:pt x="358" y="167"/>
                </a:lnTo>
                <a:lnTo>
                  <a:pt x="382" y="186"/>
                </a:lnTo>
                <a:lnTo>
                  <a:pt x="411" y="222"/>
                </a:lnTo>
                <a:lnTo>
                  <a:pt x="411" y="230"/>
                </a:lnTo>
                <a:lnTo>
                  <a:pt x="382" y="234"/>
                </a:lnTo>
                <a:lnTo>
                  <a:pt x="374" y="242"/>
                </a:lnTo>
                <a:lnTo>
                  <a:pt x="378" y="285"/>
                </a:lnTo>
                <a:lnTo>
                  <a:pt x="354" y="365"/>
                </a:lnTo>
                <a:lnTo>
                  <a:pt x="354" y="408"/>
                </a:lnTo>
                <a:lnTo>
                  <a:pt x="366" y="440"/>
                </a:lnTo>
                <a:lnTo>
                  <a:pt x="391" y="448"/>
                </a:lnTo>
                <a:lnTo>
                  <a:pt x="399" y="471"/>
                </a:lnTo>
                <a:lnTo>
                  <a:pt x="354" y="527"/>
                </a:lnTo>
                <a:lnTo>
                  <a:pt x="350" y="543"/>
                </a:lnTo>
                <a:lnTo>
                  <a:pt x="341" y="543"/>
                </a:lnTo>
                <a:lnTo>
                  <a:pt x="325" y="519"/>
                </a:lnTo>
                <a:lnTo>
                  <a:pt x="317" y="527"/>
                </a:lnTo>
                <a:lnTo>
                  <a:pt x="317" y="559"/>
                </a:lnTo>
                <a:lnTo>
                  <a:pt x="259" y="630"/>
                </a:lnTo>
                <a:lnTo>
                  <a:pt x="239" y="642"/>
                </a:lnTo>
                <a:lnTo>
                  <a:pt x="198" y="638"/>
                </a:lnTo>
                <a:lnTo>
                  <a:pt x="185" y="646"/>
                </a:lnTo>
                <a:lnTo>
                  <a:pt x="169" y="673"/>
                </a:lnTo>
                <a:lnTo>
                  <a:pt x="156" y="661"/>
                </a:lnTo>
                <a:lnTo>
                  <a:pt x="136" y="657"/>
                </a:lnTo>
                <a:lnTo>
                  <a:pt x="132" y="661"/>
                </a:lnTo>
                <a:lnTo>
                  <a:pt x="119" y="642"/>
                </a:lnTo>
                <a:lnTo>
                  <a:pt x="103" y="642"/>
                </a:lnTo>
                <a:lnTo>
                  <a:pt x="74" y="590"/>
                </a:lnTo>
                <a:lnTo>
                  <a:pt x="62" y="543"/>
                </a:lnTo>
                <a:lnTo>
                  <a:pt x="66" y="515"/>
                </a:lnTo>
                <a:lnTo>
                  <a:pt x="99" y="495"/>
                </a:lnTo>
                <a:lnTo>
                  <a:pt x="99" y="483"/>
                </a:lnTo>
                <a:lnTo>
                  <a:pt x="74" y="483"/>
                </a:lnTo>
                <a:lnTo>
                  <a:pt x="91" y="460"/>
                </a:lnTo>
                <a:lnTo>
                  <a:pt x="82" y="448"/>
                </a:lnTo>
                <a:lnTo>
                  <a:pt x="62" y="448"/>
                </a:lnTo>
                <a:lnTo>
                  <a:pt x="66" y="396"/>
                </a:lnTo>
                <a:lnTo>
                  <a:pt x="37" y="412"/>
                </a:lnTo>
                <a:lnTo>
                  <a:pt x="29" y="392"/>
                </a:lnTo>
                <a:lnTo>
                  <a:pt x="29" y="357"/>
                </a:lnTo>
                <a:lnTo>
                  <a:pt x="13" y="333"/>
                </a:lnTo>
                <a:lnTo>
                  <a:pt x="25" y="321"/>
                </a:lnTo>
                <a:lnTo>
                  <a:pt x="0" y="214"/>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31" name="Freeform 21"/>
          <p:cNvSpPr>
            <a:spLocks/>
          </p:cNvSpPr>
          <p:nvPr/>
        </p:nvSpPr>
        <p:spPr bwMode="auto">
          <a:xfrm rot="-251578">
            <a:off x="2640013" y="3460750"/>
            <a:ext cx="1258887" cy="838200"/>
          </a:xfrm>
          <a:custGeom>
            <a:avLst/>
            <a:gdLst>
              <a:gd name="T0" fmla="*/ 2147483646 w 852"/>
              <a:gd name="T1" fmla="*/ 2147483646 h 571"/>
              <a:gd name="T2" fmla="*/ 2147483646 w 852"/>
              <a:gd name="T3" fmla="*/ 2147483646 h 571"/>
              <a:gd name="T4" fmla="*/ 2147483646 w 852"/>
              <a:gd name="T5" fmla="*/ 2147483646 h 571"/>
              <a:gd name="T6" fmla="*/ 2147483646 w 852"/>
              <a:gd name="T7" fmla="*/ 2147483646 h 571"/>
              <a:gd name="T8" fmla="*/ 2147483646 w 852"/>
              <a:gd name="T9" fmla="*/ 2147483646 h 571"/>
              <a:gd name="T10" fmla="*/ 2147483646 w 852"/>
              <a:gd name="T11" fmla="*/ 2147483646 h 571"/>
              <a:gd name="T12" fmla="*/ 2147483646 w 852"/>
              <a:gd name="T13" fmla="*/ 2147483646 h 571"/>
              <a:gd name="T14" fmla="*/ 2147483646 w 852"/>
              <a:gd name="T15" fmla="*/ 2147483646 h 571"/>
              <a:gd name="T16" fmla="*/ 2147483646 w 852"/>
              <a:gd name="T17" fmla="*/ 2147483646 h 571"/>
              <a:gd name="T18" fmla="*/ 2147483646 w 852"/>
              <a:gd name="T19" fmla="*/ 0 h 571"/>
              <a:gd name="T20" fmla="*/ 2147483646 w 852"/>
              <a:gd name="T21" fmla="*/ 2147483646 h 571"/>
              <a:gd name="T22" fmla="*/ 2147483646 w 852"/>
              <a:gd name="T23" fmla="*/ 2147483646 h 571"/>
              <a:gd name="T24" fmla="*/ 2147483646 w 852"/>
              <a:gd name="T25" fmla="*/ 2147483646 h 571"/>
              <a:gd name="T26" fmla="*/ 2147483646 w 852"/>
              <a:gd name="T27" fmla="*/ 2147483646 h 571"/>
              <a:gd name="T28" fmla="*/ 2147483646 w 852"/>
              <a:gd name="T29" fmla="*/ 2147483646 h 571"/>
              <a:gd name="T30" fmla="*/ 2147483646 w 852"/>
              <a:gd name="T31" fmla="*/ 2147483646 h 571"/>
              <a:gd name="T32" fmla="*/ 2147483646 w 852"/>
              <a:gd name="T33" fmla="*/ 2147483646 h 571"/>
              <a:gd name="T34" fmla="*/ 2147483646 w 852"/>
              <a:gd name="T35" fmla="*/ 2147483646 h 571"/>
              <a:gd name="T36" fmla="*/ 2147483646 w 852"/>
              <a:gd name="T37" fmla="*/ 2147483646 h 571"/>
              <a:gd name="T38" fmla="*/ 2147483646 w 852"/>
              <a:gd name="T39" fmla="*/ 2147483646 h 571"/>
              <a:gd name="T40" fmla="*/ 2147483646 w 852"/>
              <a:gd name="T41" fmla="*/ 2147483646 h 571"/>
              <a:gd name="T42" fmla="*/ 2147483646 w 852"/>
              <a:gd name="T43" fmla="*/ 2147483646 h 571"/>
              <a:gd name="T44" fmla="*/ 2147483646 w 852"/>
              <a:gd name="T45" fmla="*/ 2147483646 h 571"/>
              <a:gd name="T46" fmla="*/ 2147483646 w 852"/>
              <a:gd name="T47" fmla="*/ 2147483646 h 571"/>
              <a:gd name="T48" fmla="*/ 2147483646 w 852"/>
              <a:gd name="T49" fmla="*/ 2147483646 h 571"/>
              <a:gd name="T50" fmla="*/ 2147483646 w 852"/>
              <a:gd name="T51" fmla="*/ 2147483646 h 571"/>
              <a:gd name="T52" fmla="*/ 2147483646 w 852"/>
              <a:gd name="T53" fmla="*/ 2147483646 h 571"/>
              <a:gd name="T54" fmla="*/ 2147483646 w 852"/>
              <a:gd name="T55" fmla="*/ 2147483646 h 571"/>
              <a:gd name="T56" fmla="*/ 2147483646 w 852"/>
              <a:gd name="T57" fmla="*/ 2147483646 h 571"/>
              <a:gd name="T58" fmla="*/ 2147483646 w 852"/>
              <a:gd name="T59" fmla="*/ 2147483646 h 571"/>
              <a:gd name="T60" fmla="*/ 2147483646 w 852"/>
              <a:gd name="T61" fmla="*/ 2147483646 h 571"/>
              <a:gd name="T62" fmla="*/ 2147483646 w 852"/>
              <a:gd name="T63" fmla="*/ 2147483646 h 571"/>
              <a:gd name="T64" fmla="*/ 2147483646 w 852"/>
              <a:gd name="T65" fmla="*/ 2147483646 h 571"/>
              <a:gd name="T66" fmla="*/ 2147483646 w 852"/>
              <a:gd name="T67" fmla="*/ 2147483646 h 571"/>
              <a:gd name="T68" fmla="*/ 2147483646 w 852"/>
              <a:gd name="T69" fmla="*/ 2147483646 h 571"/>
              <a:gd name="T70" fmla="*/ 2147483646 w 852"/>
              <a:gd name="T71" fmla="*/ 2147483646 h 571"/>
              <a:gd name="T72" fmla="*/ 2147483646 w 852"/>
              <a:gd name="T73" fmla="*/ 2147483646 h 571"/>
              <a:gd name="T74" fmla="*/ 2147483646 w 852"/>
              <a:gd name="T75" fmla="*/ 2147483646 h 571"/>
              <a:gd name="T76" fmla="*/ 2147483646 w 852"/>
              <a:gd name="T77" fmla="*/ 2147483646 h 571"/>
              <a:gd name="T78" fmla="*/ 2147483646 w 852"/>
              <a:gd name="T79" fmla="*/ 2147483646 h 571"/>
              <a:gd name="T80" fmla="*/ 2147483646 w 852"/>
              <a:gd name="T81" fmla="*/ 2147483646 h 571"/>
              <a:gd name="T82" fmla="*/ 2147483646 w 852"/>
              <a:gd name="T83" fmla="*/ 2147483646 h 571"/>
              <a:gd name="T84" fmla="*/ 0 w 852"/>
              <a:gd name="T85" fmla="*/ 2147483646 h 5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2"/>
              <a:gd name="T130" fmla="*/ 0 h 571"/>
              <a:gd name="T131" fmla="*/ 852 w 852"/>
              <a:gd name="T132" fmla="*/ 571 h 5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2" h="571">
                <a:moveTo>
                  <a:pt x="0" y="313"/>
                </a:moveTo>
                <a:lnTo>
                  <a:pt x="5" y="301"/>
                </a:lnTo>
                <a:lnTo>
                  <a:pt x="91" y="289"/>
                </a:lnTo>
                <a:lnTo>
                  <a:pt x="128" y="289"/>
                </a:lnTo>
                <a:lnTo>
                  <a:pt x="157" y="273"/>
                </a:lnTo>
                <a:lnTo>
                  <a:pt x="169" y="234"/>
                </a:lnTo>
                <a:lnTo>
                  <a:pt x="194" y="206"/>
                </a:lnTo>
                <a:lnTo>
                  <a:pt x="202" y="170"/>
                </a:lnTo>
                <a:lnTo>
                  <a:pt x="202" y="131"/>
                </a:lnTo>
                <a:lnTo>
                  <a:pt x="189" y="111"/>
                </a:lnTo>
                <a:lnTo>
                  <a:pt x="173" y="111"/>
                </a:lnTo>
                <a:lnTo>
                  <a:pt x="169" y="103"/>
                </a:lnTo>
                <a:lnTo>
                  <a:pt x="169" y="79"/>
                </a:lnTo>
                <a:lnTo>
                  <a:pt x="185" y="60"/>
                </a:lnTo>
                <a:lnTo>
                  <a:pt x="284" y="71"/>
                </a:lnTo>
                <a:lnTo>
                  <a:pt x="309" y="79"/>
                </a:lnTo>
                <a:lnTo>
                  <a:pt x="329" y="71"/>
                </a:lnTo>
                <a:lnTo>
                  <a:pt x="342" y="52"/>
                </a:lnTo>
                <a:lnTo>
                  <a:pt x="374" y="32"/>
                </a:lnTo>
                <a:lnTo>
                  <a:pt x="448" y="0"/>
                </a:lnTo>
                <a:lnTo>
                  <a:pt x="465" y="8"/>
                </a:lnTo>
                <a:lnTo>
                  <a:pt x="490" y="32"/>
                </a:lnTo>
                <a:lnTo>
                  <a:pt x="502" y="56"/>
                </a:lnTo>
                <a:lnTo>
                  <a:pt x="535" y="83"/>
                </a:lnTo>
                <a:lnTo>
                  <a:pt x="559" y="60"/>
                </a:lnTo>
                <a:lnTo>
                  <a:pt x="572" y="60"/>
                </a:lnTo>
                <a:lnTo>
                  <a:pt x="592" y="60"/>
                </a:lnTo>
                <a:lnTo>
                  <a:pt x="613" y="75"/>
                </a:lnTo>
                <a:lnTo>
                  <a:pt x="650" y="111"/>
                </a:lnTo>
                <a:lnTo>
                  <a:pt x="675" y="111"/>
                </a:lnTo>
                <a:lnTo>
                  <a:pt x="703" y="91"/>
                </a:lnTo>
                <a:lnTo>
                  <a:pt x="711" y="95"/>
                </a:lnTo>
                <a:lnTo>
                  <a:pt x="711" y="131"/>
                </a:lnTo>
                <a:lnTo>
                  <a:pt x="724" y="151"/>
                </a:lnTo>
                <a:lnTo>
                  <a:pt x="720" y="163"/>
                </a:lnTo>
                <a:lnTo>
                  <a:pt x="724" y="182"/>
                </a:lnTo>
                <a:lnTo>
                  <a:pt x="748" y="210"/>
                </a:lnTo>
                <a:lnTo>
                  <a:pt x="732" y="254"/>
                </a:lnTo>
                <a:lnTo>
                  <a:pt x="761" y="262"/>
                </a:lnTo>
                <a:lnTo>
                  <a:pt x="765" y="301"/>
                </a:lnTo>
                <a:lnTo>
                  <a:pt x="781" y="317"/>
                </a:lnTo>
                <a:lnTo>
                  <a:pt x="773" y="360"/>
                </a:lnTo>
                <a:lnTo>
                  <a:pt x="794" y="376"/>
                </a:lnTo>
                <a:lnTo>
                  <a:pt x="827" y="420"/>
                </a:lnTo>
                <a:lnTo>
                  <a:pt x="851" y="432"/>
                </a:lnTo>
                <a:lnTo>
                  <a:pt x="831" y="448"/>
                </a:lnTo>
                <a:lnTo>
                  <a:pt x="806" y="428"/>
                </a:lnTo>
                <a:lnTo>
                  <a:pt x="785" y="459"/>
                </a:lnTo>
                <a:lnTo>
                  <a:pt x="753" y="471"/>
                </a:lnTo>
                <a:lnTo>
                  <a:pt x="720" y="467"/>
                </a:lnTo>
                <a:lnTo>
                  <a:pt x="699" y="531"/>
                </a:lnTo>
                <a:lnTo>
                  <a:pt x="691" y="531"/>
                </a:lnTo>
                <a:lnTo>
                  <a:pt x="675" y="515"/>
                </a:lnTo>
                <a:lnTo>
                  <a:pt x="658" y="523"/>
                </a:lnTo>
                <a:lnTo>
                  <a:pt x="638" y="523"/>
                </a:lnTo>
                <a:lnTo>
                  <a:pt x="629" y="535"/>
                </a:lnTo>
                <a:lnTo>
                  <a:pt x="633" y="551"/>
                </a:lnTo>
                <a:lnTo>
                  <a:pt x="617" y="551"/>
                </a:lnTo>
                <a:lnTo>
                  <a:pt x="576" y="523"/>
                </a:lnTo>
                <a:lnTo>
                  <a:pt x="543" y="554"/>
                </a:lnTo>
                <a:lnTo>
                  <a:pt x="535" y="551"/>
                </a:lnTo>
                <a:lnTo>
                  <a:pt x="506" y="562"/>
                </a:lnTo>
                <a:lnTo>
                  <a:pt x="490" y="543"/>
                </a:lnTo>
                <a:lnTo>
                  <a:pt x="481" y="543"/>
                </a:lnTo>
                <a:lnTo>
                  <a:pt x="453" y="570"/>
                </a:lnTo>
                <a:lnTo>
                  <a:pt x="432" y="543"/>
                </a:lnTo>
                <a:lnTo>
                  <a:pt x="411" y="535"/>
                </a:lnTo>
                <a:lnTo>
                  <a:pt x="399" y="499"/>
                </a:lnTo>
                <a:lnTo>
                  <a:pt x="374" y="503"/>
                </a:lnTo>
                <a:lnTo>
                  <a:pt x="321" y="487"/>
                </a:lnTo>
                <a:lnTo>
                  <a:pt x="280" y="487"/>
                </a:lnTo>
                <a:lnTo>
                  <a:pt x="251" y="475"/>
                </a:lnTo>
                <a:lnTo>
                  <a:pt x="259" y="448"/>
                </a:lnTo>
                <a:lnTo>
                  <a:pt x="255" y="424"/>
                </a:lnTo>
                <a:lnTo>
                  <a:pt x="226" y="420"/>
                </a:lnTo>
                <a:lnTo>
                  <a:pt x="194" y="404"/>
                </a:lnTo>
                <a:lnTo>
                  <a:pt x="185" y="420"/>
                </a:lnTo>
                <a:lnTo>
                  <a:pt x="152" y="404"/>
                </a:lnTo>
                <a:lnTo>
                  <a:pt x="132" y="455"/>
                </a:lnTo>
                <a:lnTo>
                  <a:pt x="120" y="467"/>
                </a:lnTo>
                <a:lnTo>
                  <a:pt x="116" y="483"/>
                </a:lnTo>
                <a:lnTo>
                  <a:pt x="74" y="440"/>
                </a:lnTo>
                <a:lnTo>
                  <a:pt x="54" y="396"/>
                </a:lnTo>
                <a:lnTo>
                  <a:pt x="54" y="384"/>
                </a:lnTo>
                <a:lnTo>
                  <a:pt x="25" y="353"/>
                </a:lnTo>
                <a:lnTo>
                  <a:pt x="0" y="313"/>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32" name="Freeform 22"/>
          <p:cNvSpPr>
            <a:spLocks/>
          </p:cNvSpPr>
          <p:nvPr/>
        </p:nvSpPr>
        <p:spPr bwMode="auto">
          <a:xfrm rot="-251578">
            <a:off x="3835400" y="1606550"/>
            <a:ext cx="747713" cy="450850"/>
          </a:xfrm>
          <a:custGeom>
            <a:avLst/>
            <a:gdLst>
              <a:gd name="T0" fmla="*/ 0 w 502"/>
              <a:gd name="T1" fmla="*/ 2147483646 h 302"/>
              <a:gd name="T2" fmla="*/ 0 w 502"/>
              <a:gd name="T3" fmla="*/ 2147483646 h 302"/>
              <a:gd name="T4" fmla="*/ 2147483646 w 502"/>
              <a:gd name="T5" fmla="*/ 2147483646 h 302"/>
              <a:gd name="T6" fmla="*/ 2147483646 w 502"/>
              <a:gd name="T7" fmla="*/ 2147483646 h 302"/>
              <a:gd name="T8" fmla="*/ 2147483646 w 502"/>
              <a:gd name="T9" fmla="*/ 2147483646 h 302"/>
              <a:gd name="T10" fmla="*/ 2147483646 w 502"/>
              <a:gd name="T11" fmla="*/ 2147483646 h 302"/>
              <a:gd name="T12" fmla="*/ 2147483646 w 502"/>
              <a:gd name="T13" fmla="*/ 2147483646 h 302"/>
              <a:gd name="T14" fmla="*/ 2147483646 w 502"/>
              <a:gd name="T15" fmla="*/ 2147483646 h 302"/>
              <a:gd name="T16" fmla="*/ 2147483646 w 502"/>
              <a:gd name="T17" fmla="*/ 2147483646 h 302"/>
              <a:gd name="T18" fmla="*/ 2147483646 w 502"/>
              <a:gd name="T19" fmla="*/ 2147483646 h 302"/>
              <a:gd name="T20" fmla="*/ 2147483646 w 502"/>
              <a:gd name="T21" fmla="*/ 2147483646 h 302"/>
              <a:gd name="T22" fmla="*/ 2147483646 w 502"/>
              <a:gd name="T23" fmla="*/ 2147483646 h 302"/>
              <a:gd name="T24" fmla="*/ 2147483646 w 502"/>
              <a:gd name="T25" fmla="*/ 2147483646 h 302"/>
              <a:gd name="T26" fmla="*/ 2147483646 w 502"/>
              <a:gd name="T27" fmla="*/ 2147483646 h 302"/>
              <a:gd name="T28" fmla="*/ 2147483646 w 502"/>
              <a:gd name="T29" fmla="*/ 2147483646 h 302"/>
              <a:gd name="T30" fmla="*/ 2147483646 w 502"/>
              <a:gd name="T31" fmla="*/ 2147483646 h 302"/>
              <a:gd name="T32" fmla="*/ 2147483646 w 502"/>
              <a:gd name="T33" fmla="*/ 2147483646 h 302"/>
              <a:gd name="T34" fmla="*/ 2147483646 w 502"/>
              <a:gd name="T35" fmla="*/ 2147483646 h 302"/>
              <a:gd name="T36" fmla="*/ 2147483646 w 502"/>
              <a:gd name="T37" fmla="*/ 2147483646 h 302"/>
              <a:gd name="T38" fmla="*/ 2147483646 w 502"/>
              <a:gd name="T39" fmla="*/ 2147483646 h 302"/>
              <a:gd name="T40" fmla="*/ 2147483646 w 502"/>
              <a:gd name="T41" fmla="*/ 2147483646 h 302"/>
              <a:gd name="T42" fmla="*/ 2147483646 w 502"/>
              <a:gd name="T43" fmla="*/ 2147483646 h 302"/>
              <a:gd name="T44" fmla="*/ 2147483646 w 502"/>
              <a:gd name="T45" fmla="*/ 2147483646 h 302"/>
              <a:gd name="T46" fmla="*/ 2147483646 w 502"/>
              <a:gd name="T47" fmla="*/ 2147483646 h 302"/>
              <a:gd name="T48" fmla="*/ 2147483646 w 502"/>
              <a:gd name="T49" fmla="*/ 2147483646 h 302"/>
              <a:gd name="T50" fmla="*/ 2147483646 w 502"/>
              <a:gd name="T51" fmla="*/ 2147483646 h 302"/>
              <a:gd name="T52" fmla="*/ 2147483646 w 502"/>
              <a:gd name="T53" fmla="*/ 2147483646 h 302"/>
              <a:gd name="T54" fmla="*/ 2147483646 w 502"/>
              <a:gd name="T55" fmla="*/ 2147483646 h 302"/>
              <a:gd name="T56" fmla="*/ 2147483646 w 502"/>
              <a:gd name="T57" fmla="*/ 2147483646 h 302"/>
              <a:gd name="T58" fmla="*/ 2147483646 w 502"/>
              <a:gd name="T59" fmla="*/ 2147483646 h 302"/>
              <a:gd name="T60" fmla="*/ 2147483646 w 502"/>
              <a:gd name="T61" fmla="*/ 2147483646 h 302"/>
              <a:gd name="T62" fmla="*/ 2147483646 w 502"/>
              <a:gd name="T63" fmla="*/ 2147483646 h 302"/>
              <a:gd name="T64" fmla="*/ 2147483646 w 502"/>
              <a:gd name="T65" fmla="*/ 2147483646 h 302"/>
              <a:gd name="T66" fmla="*/ 2147483646 w 502"/>
              <a:gd name="T67" fmla="*/ 2147483646 h 302"/>
              <a:gd name="T68" fmla="*/ 2147483646 w 502"/>
              <a:gd name="T69" fmla="*/ 2147483646 h 302"/>
              <a:gd name="T70" fmla="*/ 2147483646 w 502"/>
              <a:gd name="T71" fmla="*/ 2147483646 h 302"/>
              <a:gd name="T72" fmla="*/ 2147483646 w 502"/>
              <a:gd name="T73" fmla="*/ 2147483646 h 302"/>
              <a:gd name="T74" fmla="*/ 2147483646 w 502"/>
              <a:gd name="T75" fmla="*/ 0 h 302"/>
              <a:gd name="T76" fmla="*/ 2147483646 w 502"/>
              <a:gd name="T77" fmla="*/ 2147483646 h 302"/>
              <a:gd name="T78" fmla="*/ 2147483646 w 502"/>
              <a:gd name="T79" fmla="*/ 2147483646 h 302"/>
              <a:gd name="T80" fmla="*/ 2147483646 w 502"/>
              <a:gd name="T81" fmla="*/ 2147483646 h 302"/>
              <a:gd name="T82" fmla="*/ 2147483646 w 502"/>
              <a:gd name="T83" fmla="*/ 2147483646 h 302"/>
              <a:gd name="T84" fmla="*/ 2147483646 w 502"/>
              <a:gd name="T85" fmla="*/ 2147483646 h 302"/>
              <a:gd name="T86" fmla="*/ 2147483646 w 502"/>
              <a:gd name="T87" fmla="*/ 2147483646 h 302"/>
              <a:gd name="T88" fmla="*/ 2147483646 w 502"/>
              <a:gd name="T89" fmla="*/ 2147483646 h 302"/>
              <a:gd name="T90" fmla="*/ 2147483646 w 502"/>
              <a:gd name="T91" fmla="*/ 2147483646 h 302"/>
              <a:gd name="T92" fmla="*/ 2147483646 w 502"/>
              <a:gd name="T93" fmla="*/ 2147483646 h 302"/>
              <a:gd name="T94" fmla="*/ 2147483646 w 502"/>
              <a:gd name="T95" fmla="*/ 2147483646 h 302"/>
              <a:gd name="T96" fmla="*/ 2147483646 w 502"/>
              <a:gd name="T97" fmla="*/ 2147483646 h 302"/>
              <a:gd name="T98" fmla="*/ 2147483646 w 502"/>
              <a:gd name="T99" fmla="*/ 2147483646 h 302"/>
              <a:gd name="T100" fmla="*/ 2147483646 w 502"/>
              <a:gd name="T101" fmla="*/ 2147483646 h 302"/>
              <a:gd name="T102" fmla="*/ 2147483646 w 502"/>
              <a:gd name="T103" fmla="*/ 2147483646 h 302"/>
              <a:gd name="T104" fmla="*/ 2147483646 w 502"/>
              <a:gd name="T105" fmla="*/ 2147483646 h 302"/>
              <a:gd name="T106" fmla="*/ 2147483646 w 502"/>
              <a:gd name="T107" fmla="*/ 2147483646 h 302"/>
              <a:gd name="T108" fmla="*/ 2147483646 w 502"/>
              <a:gd name="T109" fmla="*/ 2147483646 h 302"/>
              <a:gd name="T110" fmla="*/ 2147483646 w 502"/>
              <a:gd name="T111" fmla="*/ 2147483646 h 302"/>
              <a:gd name="T112" fmla="*/ 2147483646 w 502"/>
              <a:gd name="T113" fmla="*/ 2147483646 h 302"/>
              <a:gd name="T114" fmla="*/ 0 w 502"/>
              <a:gd name="T115" fmla="*/ 2147483646 h 3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2"/>
              <a:gd name="T175" fmla="*/ 0 h 302"/>
              <a:gd name="T176" fmla="*/ 502 w 502"/>
              <a:gd name="T177" fmla="*/ 302 h 3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2" h="302">
                <a:moveTo>
                  <a:pt x="0" y="118"/>
                </a:moveTo>
                <a:lnTo>
                  <a:pt x="0" y="158"/>
                </a:lnTo>
                <a:lnTo>
                  <a:pt x="20" y="178"/>
                </a:lnTo>
                <a:lnTo>
                  <a:pt x="29" y="190"/>
                </a:lnTo>
                <a:lnTo>
                  <a:pt x="131" y="178"/>
                </a:lnTo>
                <a:lnTo>
                  <a:pt x="148" y="206"/>
                </a:lnTo>
                <a:lnTo>
                  <a:pt x="168" y="213"/>
                </a:lnTo>
                <a:lnTo>
                  <a:pt x="160" y="253"/>
                </a:lnTo>
                <a:lnTo>
                  <a:pt x="177" y="261"/>
                </a:lnTo>
                <a:lnTo>
                  <a:pt x="185" y="281"/>
                </a:lnTo>
                <a:lnTo>
                  <a:pt x="205" y="273"/>
                </a:lnTo>
                <a:lnTo>
                  <a:pt x="210" y="293"/>
                </a:lnTo>
                <a:lnTo>
                  <a:pt x="242" y="301"/>
                </a:lnTo>
                <a:lnTo>
                  <a:pt x="292" y="285"/>
                </a:lnTo>
                <a:lnTo>
                  <a:pt x="292" y="277"/>
                </a:lnTo>
                <a:lnTo>
                  <a:pt x="279" y="261"/>
                </a:lnTo>
                <a:lnTo>
                  <a:pt x="279" y="241"/>
                </a:lnTo>
                <a:lnTo>
                  <a:pt x="292" y="237"/>
                </a:lnTo>
                <a:lnTo>
                  <a:pt x="288" y="225"/>
                </a:lnTo>
                <a:lnTo>
                  <a:pt x="267" y="217"/>
                </a:lnTo>
                <a:lnTo>
                  <a:pt x="275" y="186"/>
                </a:lnTo>
                <a:lnTo>
                  <a:pt x="333" y="158"/>
                </a:lnTo>
                <a:lnTo>
                  <a:pt x="353" y="142"/>
                </a:lnTo>
                <a:lnTo>
                  <a:pt x="378" y="142"/>
                </a:lnTo>
                <a:lnTo>
                  <a:pt x="399" y="162"/>
                </a:lnTo>
                <a:lnTo>
                  <a:pt x="419" y="154"/>
                </a:lnTo>
                <a:lnTo>
                  <a:pt x="427" y="126"/>
                </a:lnTo>
                <a:lnTo>
                  <a:pt x="423" y="99"/>
                </a:lnTo>
                <a:lnTo>
                  <a:pt x="473" y="87"/>
                </a:lnTo>
                <a:lnTo>
                  <a:pt x="501" y="67"/>
                </a:lnTo>
                <a:lnTo>
                  <a:pt x="473" y="63"/>
                </a:lnTo>
                <a:lnTo>
                  <a:pt x="452" y="43"/>
                </a:lnTo>
                <a:lnTo>
                  <a:pt x="394" y="39"/>
                </a:lnTo>
                <a:lnTo>
                  <a:pt x="390" y="59"/>
                </a:lnTo>
                <a:lnTo>
                  <a:pt x="382" y="35"/>
                </a:lnTo>
                <a:lnTo>
                  <a:pt x="394" y="23"/>
                </a:lnTo>
                <a:lnTo>
                  <a:pt x="390" y="12"/>
                </a:lnTo>
                <a:lnTo>
                  <a:pt x="358" y="0"/>
                </a:lnTo>
                <a:lnTo>
                  <a:pt x="316" y="23"/>
                </a:lnTo>
                <a:lnTo>
                  <a:pt x="304" y="39"/>
                </a:lnTo>
                <a:lnTo>
                  <a:pt x="292" y="35"/>
                </a:lnTo>
                <a:lnTo>
                  <a:pt x="284" y="43"/>
                </a:lnTo>
                <a:lnTo>
                  <a:pt x="292" y="12"/>
                </a:lnTo>
                <a:lnTo>
                  <a:pt x="279" y="8"/>
                </a:lnTo>
                <a:lnTo>
                  <a:pt x="234" y="39"/>
                </a:lnTo>
                <a:lnTo>
                  <a:pt x="210" y="35"/>
                </a:lnTo>
                <a:lnTo>
                  <a:pt x="160" y="47"/>
                </a:lnTo>
                <a:lnTo>
                  <a:pt x="144" y="47"/>
                </a:lnTo>
                <a:lnTo>
                  <a:pt x="131" y="39"/>
                </a:lnTo>
                <a:lnTo>
                  <a:pt x="123" y="39"/>
                </a:lnTo>
                <a:lnTo>
                  <a:pt x="115" y="47"/>
                </a:lnTo>
                <a:lnTo>
                  <a:pt x="94" y="39"/>
                </a:lnTo>
                <a:lnTo>
                  <a:pt x="86" y="43"/>
                </a:lnTo>
                <a:lnTo>
                  <a:pt x="78" y="71"/>
                </a:lnTo>
                <a:lnTo>
                  <a:pt x="70" y="83"/>
                </a:lnTo>
                <a:lnTo>
                  <a:pt x="33" y="87"/>
                </a:lnTo>
                <a:lnTo>
                  <a:pt x="16" y="111"/>
                </a:lnTo>
                <a:lnTo>
                  <a:pt x="0" y="118"/>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33" name="Freeform 23"/>
          <p:cNvSpPr>
            <a:spLocks/>
          </p:cNvSpPr>
          <p:nvPr/>
        </p:nvSpPr>
        <p:spPr bwMode="auto">
          <a:xfrm rot="-251578">
            <a:off x="1831975" y="1562100"/>
            <a:ext cx="746125" cy="688975"/>
          </a:xfrm>
          <a:custGeom>
            <a:avLst/>
            <a:gdLst>
              <a:gd name="T0" fmla="*/ 2147483646 w 507"/>
              <a:gd name="T1" fmla="*/ 2147483646 h 468"/>
              <a:gd name="T2" fmla="*/ 2147483646 w 507"/>
              <a:gd name="T3" fmla="*/ 2147483646 h 468"/>
              <a:gd name="T4" fmla="*/ 2147483646 w 507"/>
              <a:gd name="T5" fmla="*/ 2147483646 h 468"/>
              <a:gd name="T6" fmla="*/ 2147483646 w 507"/>
              <a:gd name="T7" fmla="*/ 2147483646 h 468"/>
              <a:gd name="T8" fmla="*/ 2147483646 w 507"/>
              <a:gd name="T9" fmla="*/ 2147483646 h 468"/>
              <a:gd name="T10" fmla="*/ 2147483646 w 507"/>
              <a:gd name="T11" fmla="*/ 2147483646 h 468"/>
              <a:gd name="T12" fmla="*/ 2147483646 w 507"/>
              <a:gd name="T13" fmla="*/ 2147483646 h 468"/>
              <a:gd name="T14" fmla="*/ 2147483646 w 507"/>
              <a:gd name="T15" fmla="*/ 2147483646 h 468"/>
              <a:gd name="T16" fmla="*/ 2147483646 w 507"/>
              <a:gd name="T17" fmla="*/ 2147483646 h 468"/>
              <a:gd name="T18" fmla="*/ 2147483646 w 507"/>
              <a:gd name="T19" fmla="*/ 2147483646 h 468"/>
              <a:gd name="T20" fmla="*/ 2147483646 w 507"/>
              <a:gd name="T21" fmla="*/ 2147483646 h 468"/>
              <a:gd name="T22" fmla="*/ 2147483646 w 507"/>
              <a:gd name="T23" fmla="*/ 2147483646 h 468"/>
              <a:gd name="T24" fmla="*/ 2147483646 w 507"/>
              <a:gd name="T25" fmla="*/ 2147483646 h 468"/>
              <a:gd name="T26" fmla="*/ 2147483646 w 507"/>
              <a:gd name="T27" fmla="*/ 2147483646 h 468"/>
              <a:gd name="T28" fmla="*/ 2147483646 w 507"/>
              <a:gd name="T29" fmla="*/ 2147483646 h 468"/>
              <a:gd name="T30" fmla="*/ 2147483646 w 507"/>
              <a:gd name="T31" fmla="*/ 2147483646 h 468"/>
              <a:gd name="T32" fmla="*/ 2147483646 w 507"/>
              <a:gd name="T33" fmla="*/ 2147483646 h 468"/>
              <a:gd name="T34" fmla="*/ 2147483646 w 507"/>
              <a:gd name="T35" fmla="*/ 2147483646 h 468"/>
              <a:gd name="T36" fmla="*/ 2147483646 w 507"/>
              <a:gd name="T37" fmla="*/ 2147483646 h 468"/>
              <a:gd name="T38" fmla="*/ 2147483646 w 507"/>
              <a:gd name="T39" fmla="*/ 2147483646 h 468"/>
              <a:gd name="T40" fmla="*/ 2147483646 w 507"/>
              <a:gd name="T41" fmla="*/ 2147483646 h 468"/>
              <a:gd name="T42" fmla="*/ 2147483646 w 507"/>
              <a:gd name="T43" fmla="*/ 2147483646 h 468"/>
              <a:gd name="T44" fmla="*/ 2147483646 w 507"/>
              <a:gd name="T45" fmla="*/ 2147483646 h 468"/>
              <a:gd name="T46" fmla="*/ 2147483646 w 507"/>
              <a:gd name="T47" fmla="*/ 2147483646 h 468"/>
              <a:gd name="T48" fmla="*/ 2147483646 w 507"/>
              <a:gd name="T49" fmla="*/ 2147483646 h 468"/>
              <a:gd name="T50" fmla="*/ 2147483646 w 507"/>
              <a:gd name="T51" fmla="*/ 2147483646 h 468"/>
              <a:gd name="T52" fmla="*/ 2147483646 w 507"/>
              <a:gd name="T53" fmla="*/ 2147483646 h 468"/>
              <a:gd name="T54" fmla="*/ 2147483646 w 507"/>
              <a:gd name="T55" fmla="*/ 2147483646 h 468"/>
              <a:gd name="T56" fmla="*/ 2147483646 w 507"/>
              <a:gd name="T57" fmla="*/ 2147483646 h 468"/>
              <a:gd name="T58" fmla="*/ 2147483646 w 507"/>
              <a:gd name="T59" fmla="*/ 2147483646 h 468"/>
              <a:gd name="T60" fmla="*/ 2147483646 w 507"/>
              <a:gd name="T61" fmla="*/ 2147483646 h 468"/>
              <a:gd name="T62" fmla="*/ 2147483646 w 507"/>
              <a:gd name="T63" fmla="*/ 2147483646 h 468"/>
              <a:gd name="T64" fmla="*/ 2147483646 w 507"/>
              <a:gd name="T65" fmla="*/ 2147483646 h 468"/>
              <a:gd name="T66" fmla="*/ 2147483646 w 507"/>
              <a:gd name="T67" fmla="*/ 2147483646 h 468"/>
              <a:gd name="T68" fmla="*/ 2147483646 w 507"/>
              <a:gd name="T69" fmla="*/ 2147483646 h 468"/>
              <a:gd name="T70" fmla="*/ 2147483646 w 507"/>
              <a:gd name="T71" fmla="*/ 2147483646 h 468"/>
              <a:gd name="T72" fmla="*/ 2147483646 w 507"/>
              <a:gd name="T73" fmla="*/ 2147483646 h 468"/>
              <a:gd name="T74" fmla="*/ 2147483646 w 507"/>
              <a:gd name="T75" fmla="*/ 2147483646 h 468"/>
              <a:gd name="T76" fmla="*/ 2147483646 w 507"/>
              <a:gd name="T77" fmla="*/ 2147483646 h 468"/>
              <a:gd name="T78" fmla="*/ 2147483646 w 507"/>
              <a:gd name="T79" fmla="*/ 2147483646 h 468"/>
              <a:gd name="T80" fmla="*/ 2147483646 w 507"/>
              <a:gd name="T81" fmla="*/ 2147483646 h 468"/>
              <a:gd name="T82" fmla="*/ 2147483646 w 507"/>
              <a:gd name="T83" fmla="*/ 2147483646 h 468"/>
              <a:gd name="T84" fmla="*/ 2147483646 w 507"/>
              <a:gd name="T85" fmla="*/ 2147483646 h 468"/>
              <a:gd name="T86" fmla="*/ 2147483646 w 507"/>
              <a:gd name="T87" fmla="*/ 2147483646 h 468"/>
              <a:gd name="T88" fmla="*/ 2147483646 w 507"/>
              <a:gd name="T89" fmla="*/ 2147483646 h 468"/>
              <a:gd name="T90" fmla="*/ 2147483646 w 507"/>
              <a:gd name="T91" fmla="*/ 2147483646 h 4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7"/>
              <a:gd name="T139" fmla="*/ 0 h 468"/>
              <a:gd name="T140" fmla="*/ 507 w 507"/>
              <a:gd name="T141" fmla="*/ 468 h 4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7" h="468">
                <a:moveTo>
                  <a:pt x="0" y="253"/>
                </a:moveTo>
                <a:lnTo>
                  <a:pt x="5" y="265"/>
                </a:lnTo>
                <a:lnTo>
                  <a:pt x="17" y="277"/>
                </a:lnTo>
                <a:lnTo>
                  <a:pt x="5" y="309"/>
                </a:lnTo>
                <a:lnTo>
                  <a:pt x="9" y="321"/>
                </a:lnTo>
                <a:lnTo>
                  <a:pt x="29" y="305"/>
                </a:lnTo>
                <a:lnTo>
                  <a:pt x="37" y="309"/>
                </a:lnTo>
                <a:lnTo>
                  <a:pt x="37" y="293"/>
                </a:lnTo>
                <a:lnTo>
                  <a:pt x="62" y="317"/>
                </a:lnTo>
                <a:lnTo>
                  <a:pt x="54" y="356"/>
                </a:lnTo>
                <a:lnTo>
                  <a:pt x="70" y="372"/>
                </a:lnTo>
                <a:lnTo>
                  <a:pt x="99" y="364"/>
                </a:lnTo>
                <a:lnTo>
                  <a:pt x="107" y="368"/>
                </a:lnTo>
                <a:lnTo>
                  <a:pt x="124" y="348"/>
                </a:lnTo>
                <a:lnTo>
                  <a:pt x="128" y="352"/>
                </a:lnTo>
                <a:lnTo>
                  <a:pt x="124" y="372"/>
                </a:lnTo>
                <a:lnTo>
                  <a:pt x="83" y="404"/>
                </a:lnTo>
                <a:lnTo>
                  <a:pt x="74" y="439"/>
                </a:lnTo>
                <a:lnTo>
                  <a:pt x="78" y="467"/>
                </a:lnTo>
                <a:lnTo>
                  <a:pt x="99" y="447"/>
                </a:lnTo>
                <a:lnTo>
                  <a:pt x="107" y="447"/>
                </a:lnTo>
                <a:lnTo>
                  <a:pt x="120" y="424"/>
                </a:lnTo>
                <a:lnTo>
                  <a:pt x="128" y="424"/>
                </a:lnTo>
                <a:lnTo>
                  <a:pt x="136" y="439"/>
                </a:lnTo>
                <a:lnTo>
                  <a:pt x="140" y="424"/>
                </a:lnTo>
                <a:lnTo>
                  <a:pt x="181" y="416"/>
                </a:lnTo>
                <a:lnTo>
                  <a:pt x="202" y="404"/>
                </a:lnTo>
                <a:lnTo>
                  <a:pt x="218" y="408"/>
                </a:lnTo>
                <a:lnTo>
                  <a:pt x="231" y="404"/>
                </a:lnTo>
                <a:lnTo>
                  <a:pt x="247" y="384"/>
                </a:lnTo>
                <a:lnTo>
                  <a:pt x="259" y="384"/>
                </a:lnTo>
                <a:lnTo>
                  <a:pt x="263" y="372"/>
                </a:lnTo>
                <a:lnTo>
                  <a:pt x="284" y="388"/>
                </a:lnTo>
                <a:lnTo>
                  <a:pt x="296" y="384"/>
                </a:lnTo>
                <a:lnTo>
                  <a:pt x="313" y="368"/>
                </a:lnTo>
                <a:lnTo>
                  <a:pt x="329" y="372"/>
                </a:lnTo>
                <a:lnTo>
                  <a:pt x="354" y="364"/>
                </a:lnTo>
                <a:lnTo>
                  <a:pt x="395" y="372"/>
                </a:lnTo>
                <a:lnTo>
                  <a:pt x="416" y="356"/>
                </a:lnTo>
                <a:lnTo>
                  <a:pt x="428" y="317"/>
                </a:lnTo>
                <a:lnTo>
                  <a:pt x="424" y="285"/>
                </a:lnTo>
                <a:lnTo>
                  <a:pt x="428" y="257"/>
                </a:lnTo>
                <a:lnTo>
                  <a:pt x="420" y="226"/>
                </a:lnTo>
                <a:lnTo>
                  <a:pt x="436" y="202"/>
                </a:lnTo>
                <a:lnTo>
                  <a:pt x="444" y="143"/>
                </a:lnTo>
                <a:lnTo>
                  <a:pt x="473" y="139"/>
                </a:lnTo>
                <a:lnTo>
                  <a:pt x="502" y="99"/>
                </a:lnTo>
                <a:lnTo>
                  <a:pt x="490" y="52"/>
                </a:lnTo>
                <a:lnTo>
                  <a:pt x="494" y="32"/>
                </a:lnTo>
                <a:lnTo>
                  <a:pt x="506" y="12"/>
                </a:lnTo>
                <a:lnTo>
                  <a:pt x="502" y="4"/>
                </a:lnTo>
                <a:lnTo>
                  <a:pt x="457" y="48"/>
                </a:lnTo>
                <a:lnTo>
                  <a:pt x="448" y="44"/>
                </a:lnTo>
                <a:lnTo>
                  <a:pt x="461" y="20"/>
                </a:lnTo>
                <a:lnTo>
                  <a:pt x="457" y="0"/>
                </a:lnTo>
                <a:lnTo>
                  <a:pt x="428" y="28"/>
                </a:lnTo>
                <a:lnTo>
                  <a:pt x="399" y="28"/>
                </a:lnTo>
                <a:lnTo>
                  <a:pt x="395" y="40"/>
                </a:lnTo>
                <a:lnTo>
                  <a:pt x="383" y="32"/>
                </a:lnTo>
                <a:lnTo>
                  <a:pt x="374" y="44"/>
                </a:lnTo>
                <a:lnTo>
                  <a:pt x="354" y="44"/>
                </a:lnTo>
                <a:lnTo>
                  <a:pt x="342" y="63"/>
                </a:lnTo>
                <a:lnTo>
                  <a:pt x="309" y="71"/>
                </a:lnTo>
                <a:lnTo>
                  <a:pt x="313" y="99"/>
                </a:lnTo>
                <a:lnTo>
                  <a:pt x="346" y="107"/>
                </a:lnTo>
                <a:lnTo>
                  <a:pt x="321" y="111"/>
                </a:lnTo>
                <a:lnTo>
                  <a:pt x="313" y="123"/>
                </a:lnTo>
                <a:lnTo>
                  <a:pt x="354" y="131"/>
                </a:lnTo>
                <a:lnTo>
                  <a:pt x="350" y="170"/>
                </a:lnTo>
                <a:lnTo>
                  <a:pt x="313" y="135"/>
                </a:lnTo>
                <a:lnTo>
                  <a:pt x="309" y="135"/>
                </a:lnTo>
                <a:lnTo>
                  <a:pt x="309" y="154"/>
                </a:lnTo>
                <a:lnTo>
                  <a:pt x="296" y="154"/>
                </a:lnTo>
                <a:lnTo>
                  <a:pt x="296" y="139"/>
                </a:lnTo>
                <a:lnTo>
                  <a:pt x="284" y="135"/>
                </a:lnTo>
                <a:lnTo>
                  <a:pt x="268" y="143"/>
                </a:lnTo>
                <a:lnTo>
                  <a:pt x="268" y="158"/>
                </a:lnTo>
                <a:lnTo>
                  <a:pt x="259" y="154"/>
                </a:lnTo>
                <a:lnTo>
                  <a:pt x="247" y="166"/>
                </a:lnTo>
                <a:lnTo>
                  <a:pt x="198" y="166"/>
                </a:lnTo>
                <a:lnTo>
                  <a:pt x="144" y="139"/>
                </a:lnTo>
                <a:lnTo>
                  <a:pt x="136" y="166"/>
                </a:lnTo>
                <a:lnTo>
                  <a:pt x="103" y="178"/>
                </a:lnTo>
                <a:lnTo>
                  <a:pt x="124" y="190"/>
                </a:lnTo>
                <a:lnTo>
                  <a:pt x="124" y="198"/>
                </a:lnTo>
                <a:lnTo>
                  <a:pt x="99" y="190"/>
                </a:lnTo>
                <a:lnTo>
                  <a:pt x="46" y="194"/>
                </a:lnTo>
                <a:lnTo>
                  <a:pt x="25" y="214"/>
                </a:lnTo>
                <a:lnTo>
                  <a:pt x="41" y="230"/>
                </a:lnTo>
                <a:lnTo>
                  <a:pt x="37" y="234"/>
                </a:lnTo>
                <a:lnTo>
                  <a:pt x="29" y="230"/>
                </a:lnTo>
                <a:lnTo>
                  <a:pt x="25" y="242"/>
                </a:lnTo>
                <a:lnTo>
                  <a:pt x="0" y="253"/>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34" name="Freeform 24"/>
          <p:cNvSpPr>
            <a:spLocks/>
          </p:cNvSpPr>
          <p:nvPr/>
        </p:nvSpPr>
        <p:spPr bwMode="auto">
          <a:xfrm rot="-251578">
            <a:off x="6750050" y="1917700"/>
            <a:ext cx="746125" cy="495300"/>
          </a:xfrm>
          <a:custGeom>
            <a:avLst/>
            <a:gdLst>
              <a:gd name="T0" fmla="*/ 0 w 506"/>
              <a:gd name="T1" fmla="*/ 2147483646 h 338"/>
              <a:gd name="T2" fmla="*/ 2147483646 w 506"/>
              <a:gd name="T3" fmla="*/ 2147483646 h 338"/>
              <a:gd name="T4" fmla="*/ 2147483646 w 506"/>
              <a:gd name="T5" fmla="*/ 2147483646 h 338"/>
              <a:gd name="T6" fmla="*/ 2147483646 w 506"/>
              <a:gd name="T7" fmla="*/ 2147483646 h 338"/>
              <a:gd name="T8" fmla="*/ 2147483646 w 506"/>
              <a:gd name="T9" fmla="*/ 2147483646 h 338"/>
              <a:gd name="T10" fmla="*/ 2147483646 w 506"/>
              <a:gd name="T11" fmla="*/ 2147483646 h 338"/>
              <a:gd name="T12" fmla="*/ 2147483646 w 506"/>
              <a:gd name="T13" fmla="*/ 2147483646 h 338"/>
              <a:gd name="T14" fmla="*/ 2147483646 w 506"/>
              <a:gd name="T15" fmla="*/ 2147483646 h 338"/>
              <a:gd name="T16" fmla="*/ 2147483646 w 506"/>
              <a:gd name="T17" fmla="*/ 2147483646 h 338"/>
              <a:gd name="T18" fmla="*/ 2147483646 w 506"/>
              <a:gd name="T19" fmla="*/ 2147483646 h 338"/>
              <a:gd name="T20" fmla="*/ 2147483646 w 506"/>
              <a:gd name="T21" fmla="*/ 2147483646 h 338"/>
              <a:gd name="T22" fmla="*/ 2147483646 w 506"/>
              <a:gd name="T23" fmla="*/ 2147483646 h 338"/>
              <a:gd name="T24" fmla="*/ 2147483646 w 506"/>
              <a:gd name="T25" fmla="*/ 2147483646 h 338"/>
              <a:gd name="T26" fmla="*/ 2147483646 w 506"/>
              <a:gd name="T27" fmla="*/ 0 h 338"/>
              <a:gd name="T28" fmla="*/ 2147483646 w 506"/>
              <a:gd name="T29" fmla="*/ 2147483646 h 338"/>
              <a:gd name="T30" fmla="*/ 2147483646 w 506"/>
              <a:gd name="T31" fmla="*/ 2147483646 h 338"/>
              <a:gd name="T32" fmla="*/ 2147483646 w 506"/>
              <a:gd name="T33" fmla="*/ 2147483646 h 338"/>
              <a:gd name="T34" fmla="*/ 2147483646 w 506"/>
              <a:gd name="T35" fmla="*/ 2147483646 h 338"/>
              <a:gd name="T36" fmla="*/ 2147483646 w 506"/>
              <a:gd name="T37" fmla="*/ 2147483646 h 338"/>
              <a:gd name="T38" fmla="*/ 2147483646 w 506"/>
              <a:gd name="T39" fmla="*/ 2147483646 h 338"/>
              <a:gd name="T40" fmla="*/ 2147483646 w 506"/>
              <a:gd name="T41" fmla="*/ 2147483646 h 338"/>
              <a:gd name="T42" fmla="*/ 2147483646 w 506"/>
              <a:gd name="T43" fmla="*/ 2147483646 h 338"/>
              <a:gd name="T44" fmla="*/ 2147483646 w 506"/>
              <a:gd name="T45" fmla="*/ 2147483646 h 338"/>
              <a:gd name="T46" fmla="*/ 2147483646 w 506"/>
              <a:gd name="T47" fmla="*/ 2147483646 h 338"/>
              <a:gd name="T48" fmla="*/ 2147483646 w 506"/>
              <a:gd name="T49" fmla="*/ 2147483646 h 338"/>
              <a:gd name="T50" fmla="*/ 2147483646 w 506"/>
              <a:gd name="T51" fmla="*/ 2147483646 h 338"/>
              <a:gd name="T52" fmla="*/ 2147483646 w 506"/>
              <a:gd name="T53" fmla="*/ 2147483646 h 338"/>
              <a:gd name="T54" fmla="*/ 2147483646 w 506"/>
              <a:gd name="T55" fmla="*/ 2147483646 h 338"/>
              <a:gd name="T56" fmla="*/ 2147483646 w 506"/>
              <a:gd name="T57" fmla="*/ 2147483646 h 338"/>
              <a:gd name="T58" fmla="*/ 2147483646 w 506"/>
              <a:gd name="T59" fmla="*/ 2147483646 h 338"/>
              <a:gd name="T60" fmla="*/ 2147483646 w 506"/>
              <a:gd name="T61" fmla="*/ 2147483646 h 338"/>
              <a:gd name="T62" fmla="*/ 2147483646 w 506"/>
              <a:gd name="T63" fmla="*/ 2147483646 h 338"/>
              <a:gd name="T64" fmla="*/ 2147483646 w 506"/>
              <a:gd name="T65" fmla="*/ 2147483646 h 338"/>
              <a:gd name="T66" fmla="*/ 2147483646 w 506"/>
              <a:gd name="T67" fmla="*/ 2147483646 h 338"/>
              <a:gd name="T68" fmla="*/ 2147483646 w 506"/>
              <a:gd name="T69" fmla="*/ 2147483646 h 338"/>
              <a:gd name="T70" fmla="*/ 2147483646 w 506"/>
              <a:gd name="T71" fmla="*/ 2147483646 h 338"/>
              <a:gd name="T72" fmla="*/ 2147483646 w 506"/>
              <a:gd name="T73" fmla="*/ 2147483646 h 338"/>
              <a:gd name="T74" fmla="*/ 2147483646 w 506"/>
              <a:gd name="T75" fmla="*/ 2147483646 h 338"/>
              <a:gd name="T76" fmla="*/ 2147483646 w 506"/>
              <a:gd name="T77" fmla="*/ 2147483646 h 338"/>
              <a:gd name="T78" fmla="*/ 2147483646 w 506"/>
              <a:gd name="T79" fmla="*/ 2147483646 h 338"/>
              <a:gd name="T80" fmla="*/ 2147483646 w 506"/>
              <a:gd name="T81" fmla="*/ 2147483646 h 338"/>
              <a:gd name="T82" fmla="*/ 2147483646 w 506"/>
              <a:gd name="T83" fmla="*/ 2147483646 h 338"/>
              <a:gd name="T84" fmla="*/ 2147483646 w 506"/>
              <a:gd name="T85" fmla="*/ 2147483646 h 338"/>
              <a:gd name="T86" fmla="*/ 2147483646 w 506"/>
              <a:gd name="T87" fmla="*/ 2147483646 h 338"/>
              <a:gd name="T88" fmla="*/ 2147483646 w 506"/>
              <a:gd name="T89" fmla="*/ 2147483646 h 338"/>
              <a:gd name="T90" fmla="*/ 2147483646 w 506"/>
              <a:gd name="T91" fmla="*/ 2147483646 h 338"/>
              <a:gd name="T92" fmla="*/ 2147483646 w 506"/>
              <a:gd name="T93" fmla="*/ 2147483646 h 338"/>
              <a:gd name="T94" fmla="*/ 2147483646 w 506"/>
              <a:gd name="T95" fmla="*/ 2147483646 h 338"/>
              <a:gd name="T96" fmla="*/ 2147483646 w 506"/>
              <a:gd name="T97" fmla="*/ 2147483646 h 338"/>
              <a:gd name="T98" fmla="*/ 2147483646 w 506"/>
              <a:gd name="T99" fmla="*/ 2147483646 h 338"/>
              <a:gd name="T100" fmla="*/ 2147483646 w 506"/>
              <a:gd name="T101" fmla="*/ 2147483646 h 338"/>
              <a:gd name="T102" fmla="*/ 2147483646 w 506"/>
              <a:gd name="T103" fmla="*/ 2147483646 h 338"/>
              <a:gd name="T104" fmla="*/ 2147483646 w 506"/>
              <a:gd name="T105" fmla="*/ 2147483646 h 338"/>
              <a:gd name="T106" fmla="*/ 2147483646 w 506"/>
              <a:gd name="T107" fmla="*/ 2147483646 h 338"/>
              <a:gd name="T108" fmla="*/ 2147483646 w 506"/>
              <a:gd name="T109" fmla="*/ 2147483646 h 338"/>
              <a:gd name="T110" fmla="*/ 2147483646 w 506"/>
              <a:gd name="T111" fmla="*/ 2147483646 h 338"/>
              <a:gd name="T112" fmla="*/ 2147483646 w 506"/>
              <a:gd name="T113" fmla="*/ 2147483646 h 338"/>
              <a:gd name="T114" fmla="*/ 0 w 506"/>
              <a:gd name="T115" fmla="*/ 2147483646 h 3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6"/>
              <a:gd name="T175" fmla="*/ 0 h 338"/>
              <a:gd name="T176" fmla="*/ 506 w 506"/>
              <a:gd name="T177" fmla="*/ 338 h 3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6" h="338">
                <a:moveTo>
                  <a:pt x="0" y="24"/>
                </a:moveTo>
                <a:lnTo>
                  <a:pt x="16" y="8"/>
                </a:lnTo>
                <a:lnTo>
                  <a:pt x="33" y="20"/>
                </a:lnTo>
                <a:lnTo>
                  <a:pt x="74" y="28"/>
                </a:lnTo>
                <a:lnTo>
                  <a:pt x="98" y="55"/>
                </a:lnTo>
                <a:lnTo>
                  <a:pt x="123" y="63"/>
                </a:lnTo>
                <a:lnTo>
                  <a:pt x="164" y="48"/>
                </a:lnTo>
                <a:lnTo>
                  <a:pt x="193" y="48"/>
                </a:lnTo>
                <a:lnTo>
                  <a:pt x="230" y="51"/>
                </a:lnTo>
                <a:lnTo>
                  <a:pt x="267" y="67"/>
                </a:lnTo>
                <a:lnTo>
                  <a:pt x="291" y="51"/>
                </a:lnTo>
                <a:lnTo>
                  <a:pt x="304" y="67"/>
                </a:lnTo>
                <a:lnTo>
                  <a:pt x="320" y="28"/>
                </a:lnTo>
                <a:lnTo>
                  <a:pt x="382" y="0"/>
                </a:lnTo>
                <a:lnTo>
                  <a:pt x="452" y="16"/>
                </a:lnTo>
                <a:lnTo>
                  <a:pt x="464" y="40"/>
                </a:lnTo>
                <a:lnTo>
                  <a:pt x="485" y="44"/>
                </a:lnTo>
                <a:lnTo>
                  <a:pt x="501" y="40"/>
                </a:lnTo>
                <a:lnTo>
                  <a:pt x="505" y="44"/>
                </a:lnTo>
                <a:lnTo>
                  <a:pt x="501" y="63"/>
                </a:lnTo>
                <a:lnTo>
                  <a:pt x="476" y="75"/>
                </a:lnTo>
                <a:lnTo>
                  <a:pt x="464" y="67"/>
                </a:lnTo>
                <a:lnTo>
                  <a:pt x="456" y="71"/>
                </a:lnTo>
                <a:lnTo>
                  <a:pt x="448" y="107"/>
                </a:lnTo>
                <a:lnTo>
                  <a:pt x="460" y="143"/>
                </a:lnTo>
                <a:lnTo>
                  <a:pt x="489" y="162"/>
                </a:lnTo>
                <a:lnTo>
                  <a:pt x="489" y="178"/>
                </a:lnTo>
                <a:lnTo>
                  <a:pt x="501" y="194"/>
                </a:lnTo>
                <a:lnTo>
                  <a:pt x="501" y="234"/>
                </a:lnTo>
                <a:lnTo>
                  <a:pt x="485" y="253"/>
                </a:lnTo>
                <a:lnTo>
                  <a:pt x="464" y="257"/>
                </a:lnTo>
                <a:lnTo>
                  <a:pt x="427" y="293"/>
                </a:lnTo>
                <a:lnTo>
                  <a:pt x="378" y="325"/>
                </a:lnTo>
                <a:lnTo>
                  <a:pt x="370" y="337"/>
                </a:lnTo>
                <a:lnTo>
                  <a:pt x="357" y="293"/>
                </a:lnTo>
                <a:lnTo>
                  <a:pt x="296" y="305"/>
                </a:lnTo>
                <a:lnTo>
                  <a:pt x="263" y="297"/>
                </a:lnTo>
                <a:lnTo>
                  <a:pt x="222" y="277"/>
                </a:lnTo>
                <a:lnTo>
                  <a:pt x="209" y="257"/>
                </a:lnTo>
                <a:lnTo>
                  <a:pt x="238" y="249"/>
                </a:lnTo>
                <a:lnTo>
                  <a:pt x="246" y="210"/>
                </a:lnTo>
                <a:lnTo>
                  <a:pt x="259" y="174"/>
                </a:lnTo>
                <a:lnTo>
                  <a:pt x="250" y="166"/>
                </a:lnTo>
                <a:lnTo>
                  <a:pt x="185" y="154"/>
                </a:lnTo>
                <a:lnTo>
                  <a:pt x="160" y="158"/>
                </a:lnTo>
                <a:lnTo>
                  <a:pt x="131" y="143"/>
                </a:lnTo>
                <a:lnTo>
                  <a:pt x="107" y="146"/>
                </a:lnTo>
                <a:lnTo>
                  <a:pt x="98" y="143"/>
                </a:lnTo>
                <a:lnTo>
                  <a:pt x="98" y="135"/>
                </a:lnTo>
                <a:lnTo>
                  <a:pt x="111" y="131"/>
                </a:lnTo>
                <a:lnTo>
                  <a:pt x="119" y="107"/>
                </a:lnTo>
                <a:lnTo>
                  <a:pt x="127" y="99"/>
                </a:lnTo>
                <a:lnTo>
                  <a:pt x="123" y="91"/>
                </a:lnTo>
                <a:lnTo>
                  <a:pt x="111" y="83"/>
                </a:lnTo>
                <a:lnTo>
                  <a:pt x="41" y="91"/>
                </a:lnTo>
                <a:lnTo>
                  <a:pt x="28" y="71"/>
                </a:lnTo>
                <a:lnTo>
                  <a:pt x="28" y="51"/>
                </a:lnTo>
                <a:lnTo>
                  <a:pt x="0" y="24"/>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35" name="Freeform 25"/>
          <p:cNvSpPr>
            <a:spLocks/>
          </p:cNvSpPr>
          <p:nvPr/>
        </p:nvSpPr>
        <p:spPr bwMode="auto">
          <a:xfrm rot="-251578">
            <a:off x="4827588" y="1619250"/>
            <a:ext cx="400050" cy="280988"/>
          </a:xfrm>
          <a:custGeom>
            <a:avLst/>
            <a:gdLst>
              <a:gd name="T0" fmla="*/ 0 w 268"/>
              <a:gd name="T1" fmla="*/ 2147483646 h 191"/>
              <a:gd name="T2" fmla="*/ 2147483646 w 268"/>
              <a:gd name="T3" fmla="*/ 2147483646 h 191"/>
              <a:gd name="T4" fmla="*/ 2147483646 w 268"/>
              <a:gd name="T5" fmla="*/ 2147483646 h 191"/>
              <a:gd name="T6" fmla="*/ 2147483646 w 268"/>
              <a:gd name="T7" fmla="*/ 2147483646 h 191"/>
              <a:gd name="T8" fmla="*/ 2147483646 w 268"/>
              <a:gd name="T9" fmla="*/ 2147483646 h 191"/>
              <a:gd name="T10" fmla="*/ 2147483646 w 268"/>
              <a:gd name="T11" fmla="*/ 2147483646 h 191"/>
              <a:gd name="T12" fmla="*/ 2147483646 w 268"/>
              <a:gd name="T13" fmla="*/ 2147483646 h 191"/>
              <a:gd name="T14" fmla="*/ 2147483646 w 268"/>
              <a:gd name="T15" fmla="*/ 2147483646 h 191"/>
              <a:gd name="T16" fmla="*/ 2147483646 w 268"/>
              <a:gd name="T17" fmla="*/ 2147483646 h 191"/>
              <a:gd name="T18" fmla="*/ 2147483646 w 268"/>
              <a:gd name="T19" fmla="*/ 2147483646 h 191"/>
              <a:gd name="T20" fmla="*/ 2147483646 w 268"/>
              <a:gd name="T21" fmla="*/ 2147483646 h 191"/>
              <a:gd name="T22" fmla="*/ 2147483646 w 268"/>
              <a:gd name="T23" fmla="*/ 2147483646 h 191"/>
              <a:gd name="T24" fmla="*/ 2147483646 w 268"/>
              <a:gd name="T25" fmla="*/ 2147483646 h 191"/>
              <a:gd name="T26" fmla="*/ 2147483646 w 268"/>
              <a:gd name="T27" fmla="*/ 0 h 191"/>
              <a:gd name="T28" fmla="*/ 2147483646 w 268"/>
              <a:gd name="T29" fmla="*/ 2147483646 h 191"/>
              <a:gd name="T30" fmla="*/ 2147483646 w 268"/>
              <a:gd name="T31" fmla="*/ 2147483646 h 191"/>
              <a:gd name="T32" fmla="*/ 2147483646 w 268"/>
              <a:gd name="T33" fmla="*/ 2147483646 h 191"/>
              <a:gd name="T34" fmla="*/ 2147483646 w 268"/>
              <a:gd name="T35" fmla="*/ 2147483646 h 191"/>
              <a:gd name="T36" fmla="*/ 2147483646 w 268"/>
              <a:gd name="T37" fmla="*/ 2147483646 h 191"/>
              <a:gd name="T38" fmla="*/ 2147483646 w 268"/>
              <a:gd name="T39" fmla="*/ 2147483646 h 191"/>
              <a:gd name="T40" fmla="*/ 2147483646 w 268"/>
              <a:gd name="T41" fmla="*/ 2147483646 h 191"/>
              <a:gd name="T42" fmla="*/ 2147483646 w 268"/>
              <a:gd name="T43" fmla="*/ 2147483646 h 191"/>
              <a:gd name="T44" fmla="*/ 2147483646 w 268"/>
              <a:gd name="T45" fmla="*/ 2147483646 h 191"/>
              <a:gd name="T46" fmla="*/ 2147483646 w 268"/>
              <a:gd name="T47" fmla="*/ 2147483646 h 191"/>
              <a:gd name="T48" fmla="*/ 2147483646 w 268"/>
              <a:gd name="T49" fmla="*/ 2147483646 h 191"/>
              <a:gd name="T50" fmla="*/ 2147483646 w 268"/>
              <a:gd name="T51" fmla="*/ 2147483646 h 191"/>
              <a:gd name="T52" fmla="*/ 0 w 268"/>
              <a:gd name="T53" fmla="*/ 2147483646 h 1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8"/>
              <a:gd name="T82" fmla="*/ 0 h 191"/>
              <a:gd name="T83" fmla="*/ 268 w 268"/>
              <a:gd name="T84" fmla="*/ 191 h 1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8" h="191">
                <a:moveTo>
                  <a:pt x="0" y="163"/>
                </a:moveTo>
                <a:lnTo>
                  <a:pt x="4" y="170"/>
                </a:lnTo>
                <a:lnTo>
                  <a:pt x="25" y="178"/>
                </a:lnTo>
                <a:lnTo>
                  <a:pt x="66" y="178"/>
                </a:lnTo>
                <a:lnTo>
                  <a:pt x="86" y="190"/>
                </a:lnTo>
                <a:lnTo>
                  <a:pt x="127" y="174"/>
                </a:lnTo>
                <a:lnTo>
                  <a:pt x="156" y="159"/>
                </a:lnTo>
                <a:lnTo>
                  <a:pt x="181" y="127"/>
                </a:lnTo>
                <a:lnTo>
                  <a:pt x="193" y="127"/>
                </a:lnTo>
                <a:lnTo>
                  <a:pt x="210" y="115"/>
                </a:lnTo>
                <a:lnTo>
                  <a:pt x="214" y="71"/>
                </a:lnTo>
                <a:lnTo>
                  <a:pt x="238" y="71"/>
                </a:lnTo>
                <a:lnTo>
                  <a:pt x="267" y="40"/>
                </a:lnTo>
                <a:lnTo>
                  <a:pt x="214" y="0"/>
                </a:lnTo>
                <a:lnTo>
                  <a:pt x="193" y="12"/>
                </a:lnTo>
                <a:lnTo>
                  <a:pt x="189" y="28"/>
                </a:lnTo>
                <a:lnTo>
                  <a:pt x="127" y="44"/>
                </a:lnTo>
                <a:lnTo>
                  <a:pt x="90" y="40"/>
                </a:lnTo>
                <a:lnTo>
                  <a:pt x="70" y="48"/>
                </a:lnTo>
                <a:lnTo>
                  <a:pt x="49" y="44"/>
                </a:lnTo>
                <a:lnTo>
                  <a:pt x="41" y="64"/>
                </a:lnTo>
                <a:lnTo>
                  <a:pt x="33" y="75"/>
                </a:lnTo>
                <a:lnTo>
                  <a:pt x="37" y="111"/>
                </a:lnTo>
                <a:lnTo>
                  <a:pt x="25" y="119"/>
                </a:lnTo>
                <a:lnTo>
                  <a:pt x="8" y="119"/>
                </a:lnTo>
                <a:lnTo>
                  <a:pt x="8" y="143"/>
                </a:lnTo>
                <a:lnTo>
                  <a:pt x="0" y="163"/>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36" name="Freeform 26"/>
          <p:cNvSpPr>
            <a:spLocks/>
          </p:cNvSpPr>
          <p:nvPr/>
        </p:nvSpPr>
        <p:spPr bwMode="auto">
          <a:xfrm rot="-251578">
            <a:off x="5629275" y="1824038"/>
            <a:ext cx="755650" cy="917575"/>
          </a:xfrm>
          <a:custGeom>
            <a:avLst/>
            <a:gdLst>
              <a:gd name="T0" fmla="*/ 0 w 514"/>
              <a:gd name="T1" fmla="*/ 2147483646 h 623"/>
              <a:gd name="T2" fmla="*/ 2147483646 w 514"/>
              <a:gd name="T3" fmla="*/ 2147483646 h 623"/>
              <a:gd name="T4" fmla="*/ 2147483646 w 514"/>
              <a:gd name="T5" fmla="*/ 2147483646 h 623"/>
              <a:gd name="T6" fmla="*/ 2147483646 w 514"/>
              <a:gd name="T7" fmla="*/ 2147483646 h 623"/>
              <a:gd name="T8" fmla="*/ 2147483646 w 514"/>
              <a:gd name="T9" fmla="*/ 2147483646 h 623"/>
              <a:gd name="T10" fmla="*/ 2147483646 w 514"/>
              <a:gd name="T11" fmla="*/ 0 h 623"/>
              <a:gd name="T12" fmla="*/ 2147483646 w 514"/>
              <a:gd name="T13" fmla="*/ 2147483646 h 623"/>
              <a:gd name="T14" fmla="*/ 2147483646 w 514"/>
              <a:gd name="T15" fmla="*/ 2147483646 h 623"/>
              <a:gd name="T16" fmla="*/ 2147483646 w 514"/>
              <a:gd name="T17" fmla="*/ 2147483646 h 623"/>
              <a:gd name="T18" fmla="*/ 2147483646 w 514"/>
              <a:gd name="T19" fmla="*/ 2147483646 h 623"/>
              <a:gd name="T20" fmla="*/ 2147483646 w 514"/>
              <a:gd name="T21" fmla="*/ 2147483646 h 623"/>
              <a:gd name="T22" fmla="*/ 2147483646 w 514"/>
              <a:gd name="T23" fmla="*/ 2147483646 h 623"/>
              <a:gd name="T24" fmla="*/ 2147483646 w 514"/>
              <a:gd name="T25" fmla="*/ 2147483646 h 623"/>
              <a:gd name="T26" fmla="*/ 2147483646 w 514"/>
              <a:gd name="T27" fmla="*/ 2147483646 h 623"/>
              <a:gd name="T28" fmla="*/ 2147483646 w 514"/>
              <a:gd name="T29" fmla="*/ 2147483646 h 623"/>
              <a:gd name="T30" fmla="*/ 2147483646 w 514"/>
              <a:gd name="T31" fmla="*/ 2147483646 h 623"/>
              <a:gd name="T32" fmla="*/ 2147483646 w 514"/>
              <a:gd name="T33" fmla="*/ 2147483646 h 623"/>
              <a:gd name="T34" fmla="*/ 2147483646 w 514"/>
              <a:gd name="T35" fmla="*/ 2147483646 h 623"/>
              <a:gd name="T36" fmla="*/ 2147483646 w 514"/>
              <a:gd name="T37" fmla="*/ 2147483646 h 623"/>
              <a:gd name="T38" fmla="*/ 2147483646 w 514"/>
              <a:gd name="T39" fmla="*/ 2147483646 h 623"/>
              <a:gd name="T40" fmla="*/ 2147483646 w 514"/>
              <a:gd name="T41" fmla="*/ 2147483646 h 623"/>
              <a:gd name="T42" fmla="*/ 2147483646 w 514"/>
              <a:gd name="T43" fmla="*/ 2147483646 h 623"/>
              <a:gd name="T44" fmla="*/ 2147483646 w 514"/>
              <a:gd name="T45" fmla="*/ 2147483646 h 623"/>
              <a:gd name="T46" fmla="*/ 2147483646 w 514"/>
              <a:gd name="T47" fmla="*/ 2147483646 h 623"/>
              <a:gd name="T48" fmla="*/ 2147483646 w 514"/>
              <a:gd name="T49" fmla="*/ 2147483646 h 623"/>
              <a:gd name="T50" fmla="*/ 2147483646 w 514"/>
              <a:gd name="T51" fmla="*/ 2147483646 h 623"/>
              <a:gd name="T52" fmla="*/ 2147483646 w 514"/>
              <a:gd name="T53" fmla="*/ 2147483646 h 623"/>
              <a:gd name="T54" fmla="*/ 2147483646 w 514"/>
              <a:gd name="T55" fmla="*/ 2147483646 h 623"/>
              <a:gd name="T56" fmla="*/ 2147483646 w 514"/>
              <a:gd name="T57" fmla="*/ 2147483646 h 623"/>
              <a:gd name="T58" fmla="*/ 2147483646 w 514"/>
              <a:gd name="T59" fmla="*/ 2147483646 h 623"/>
              <a:gd name="T60" fmla="*/ 2147483646 w 514"/>
              <a:gd name="T61" fmla="*/ 2147483646 h 623"/>
              <a:gd name="T62" fmla="*/ 2147483646 w 514"/>
              <a:gd name="T63" fmla="*/ 2147483646 h 623"/>
              <a:gd name="T64" fmla="*/ 2147483646 w 514"/>
              <a:gd name="T65" fmla="*/ 2147483646 h 623"/>
              <a:gd name="T66" fmla="*/ 2147483646 w 514"/>
              <a:gd name="T67" fmla="*/ 2147483646 h 623"/>
              <a:gd name="T68" fmla="*/ 2147483646 w 514"/>
              <a:gd name="T69" fmla="*/ 2147483646 h 623"/>
              <a:gd name="T70" fmla="*/ 2147483646 w 514"/>
              <a:gd name="T71" fmla="*/ 2147483646 h 623"/>
              <a:gd name="T72" fmla="*/ 2147483646 w 514"/>
              <a:gd name="T73" fmla="*/ 2147483646 h 623"/>
              <a:gd name="T74" fmla="*/ 2147483646 w 514"/>
              <a:gd name="T75" fmla="*/ 2147483646 h 623"/>
              <a:gd name="T76" fmla="*/ 2147483646 w 514"/>
              <a:gd name="T77" fmla="*/ 2147483646 h 623"/>
              <a:gd name="T78" fmla="*/ 2147483646 w 514"/>
              <a:gd name="T79" fmla="*/ 2147483646 h 623"/>
              <a:gd name="T80" fmla="*/ 2147483646 w 514"/>
              <a:gd name="T81" fmla="*/ 2147483646 h 623"/>
              <a:gd name="T82" fmla="*/ 2147483646 w 514"/>
              <a:gd name="T83" fmla="*/ 2147483646 h 623"/>
              <a:gd name="T84" fmla="*/ 2147483646 w 514"/>
              <a:gd name="T85" fmla="*/ 2147483646 h 623"/>
              <a:gd name="T86" fmla="*/ 2147483646 w 514"/>
              <a:gd name="T87" fmla="*/ 2147483646 h 623"/>
              <a:gd name="T88" fmla="*/ 2147483646 w 514"/>
              <a:gd name="T89" fmla="*/ 2147483646 h 623"/>
              <a:gd name="T90" fmla="*/ 2147483646 w 514"/>
              <a:gd name="T91" fmla="*/ 2147483646 h 623"/>
              <a:gd name="T92" fmla="*/ 2147483646 w 514"/>
              <a:gd name="T93" fmla="*/ 2147483646 h 623"/>
              <a:gd name="T94" fmla="*/ 2147483646 w 514"/>
              <a:gd name="T95" fmla="*/ 2147483646 h 623"/>
              <a:gd name="T96" fmla="*/ 2147483646 w 514"/>
              <a:gd name="T97" fmla="*/ 2147483646 h 623"/>
              <a:gd name="T98" fmla="*/ 2147483646 w 514"/>
              <a:gd name="T99" fmla="*/ 2147483646 h 623"/>
              <a:gd name="T100" fmla="*/ 2147483646 w 514"/>
              <a:gd name="T101" fmla="*/ 2147483646 h 623"/>
              <a:gd name="T102" fmla="*/ 2147483646 w 514"/>
              <a:gd name="T103" fmla="*/ 2147483646 h 623"/>
              <a:gd name="T104" fmla="*/ 2147483646 w 514"/>
              <a:gd name="T105" fmla="*/ 2147483646 h 623"/>
              <a:gd name="T106" fmla="*/ 2147483646 w 514"/>
              <a:gd name="T107" fmla="*/ 2147483646 h 623"/>
              <a:gd name="T108" fmla="*/ 2147483646 w 514"/>
              <a:gd name="T109" fmla="*/ 2147483646 h 623"/>
              <a:gd name="T110" fmla="*/ 2147483646 w 514"/>
              <a:gd name="T111" fmla="*/ 2147483646 h 623"/>
              <a:gd name="T112" fmla="*/ 2147483646 w 514"/>
              <a:gd name="T113" fmla="*/ 2147483646 h 623"/>
              <a:gd name="T114" fmla="*/ 2147483646 w 514"/>
              <a:gd name="T115" fmla="*/ 2147483646 h 623"/>
              <a:gd name="T116" fmla="*/ 2147483646 w 514"/>
              <a:gd name="T117" fmla="*/ 2147483646 h 623"/>
              <a:gd name="T118" fmla="*/ 0 w 514"/>
              <a:gd name="T119" fmla="*/ 2147483646 h 6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4"/>
              <a:gd name="T181" fmla="*/ 0 h 623"/>
              <a:gd name="T182" fmla="*/ 514 w 514"/>
              <a:gd name="T183" fmla="*/ 623 h 6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4" h="623">
                <a:moveTo>
                  <a:pt x="0" y="111"/>
                </a:moveTo>
                <a:lnTo>
                  <a:pt x="12" y="83"/>
                </a:lnTo>
                <a:lnTo>
                  <a:pt x="4" y="68"/>
                </a:lnTo>
                <a:lnTo>
                  <a:pt x="20" y="60"/>
                </a:lnTo>
                <a:lnTo>
                  <a:pt x="33" y="8"/>
                </a:lnTo>
                <a:lnTo>
                  <a:pt x="53" y="0"/>
                </a:lnTo>
                <a:lnTo>
                  <a:pt x="65" y="24"/>
                </a:lnTo>
                <a:lnTo>
                  <a:pt x="102" y="48"/>
                </a:lnTo>
                <a:lnTo>
                  <a:pt x="185" y="36"/>
                </a:lnTo>
                <a:lnTo>
                  <a:pt x="242" y="52"/>
                </a:lnTo>
                <a:lnTo>
                  <a:pt x="255" y="75"/>
                </a:lnTo>
                <a:lnTo>
                  <a:pt x="271" y="79"/>
                </a:lnTo>
                <a:lnTo>
                  <a:pt x="296" y="72"/>
                </a:lnTo>
                <a:lnTo>
                  <a:pt x="308" y="75"/>
                </a:lnTo>
                <a:lnTo>
                  <a:pt x="324" y="72"/>
                </a:lnTo>
                <a:lnTo>
                  <a:pt x="341" y="60"/>
                </a:lnTo>
                <a:lnTo>
                  <a:pt x="361" y="60"/>
                </a:lnTo>
                <a:lnTo>
                  <a:pt x="370" y="75"/>
                </a:lnTo>
                <a:lnTo>
                  <a:pt x="398" y="68"/>
                </a:lnTo>
                <a:lnTo>
                  <a:pt x="407" y="83"/>
                </a:lnTo>
                <a:lnTo>
                  <a:pt x="448" y="72"/>
                </a:lnTo>
                <a:lnTo>
                  <a:pt x="476" y="75"/>
                </a:lnTo>
                <a:lnTo>
                  <a:pt x="505" y="131"/>
                </a:lnTo>
                <a:lnTo>
                  <a:pt x="501" y="163"/>
                </a:lnTo>
                <a:lnTo>
                  <a:pt x="513" y="262"/>
                </a:lnTo>
                <a:lnTo>
                  <a:pt x="505" y="285"/>
                </a:lnTo>
                <a:lnTo>
                  <a:pt x="493" y="376"/>
                </a:lnTo>
                <a:lnTo>
                  <a:pt x="468" y="404"/>
                </a:lnTo>
                <a:lnTo>
                  <a:pt x="419" y="428"/>
                </a:lnTo>
                <a:lnTo>
                  <a:pt x="407" y="448"/>
                </a:lnTo>
                <a:lnTo>
                  <a:pt x="382" y="463"/>
                </a:lnTo>
                <a:lnTo>
                  <a:pt x="394" y="507"/>
                </a:lnTo>
                <a:lnTo>
                  <a:pt x="427" y="523"/>
                </a:lnTo>
                <a:lnTo>
                  <a:pt x="419" y="555"/>
                </a:lnTo>
                <a:lnTo>
                  <a:pt x="402" y="586"/>
                </a:lnTo>
                <a:lnTo>
                  <a:pt x="398" y="614"/>
                </a:lnTo>
                <a:lnTo>
                  <a:pt x="361" y="598"/>
                </a:lnTo>
                <a:lnTo>
                  <a:pt x="349" y="602"/>
                </a:lnTo>
                <a:lnTo>
                  <a:pt x="333" y="622"/>
                </a:lnTo>
                <a:lnTo>
                  <a:pt x="312" y="622"/>
                </a:lnTo>
                <a:lnTo>
                  <a:pt x="263" y="562"/>
                </a:lnTo>
                <a:lnTo>
                  <a:pt x="255" y="523"/>
                </a:lnTo>
                <a:lnTo>
                  <a:pt x="230" y="527"/>
                </a:lnTo>
                <a:lnTo>
                  <a:pt x="189" y="479"/>
                </a:lnTo>
                <a:lnTo>
                  <a:pt x="185" y="463"/>
                </a:lnTo>
                <a:lnTo>
                  <a:pt x="148" y="463"/>
                </a:lnTo>
                <a:lnTo>
                  <a:pt x="115" y="408"/>
                </a:lnTo>
                <a:lnTo>
                  <a:pt x="90" y="404"/>
                </a:lnTo>
                <a:lnTo>
                  <a:pt x="61" y="384"/>
                </a:lnTo>
                <a:lnTo>
                  <a:pt x="20" y="380"/>
                </a:lnTo>
                <a:lnTo>
                  <a:pt x="20" y="361"/>
                </a:lnTo>
                <a:lnTo>
                  <a:pt x="33" y="349"/>
                </a:lnTo>
                <a:lnTo>
                  <a:pt x="53" y="293"/>
                </a:lnTo>
                <a:lnTo>
                  <a:pt x="57" y="230"/>
                </a:lnTo>
                <a:lnTo>
                  <a:pt x="53" y="226"/>
                </a:lnTo>
                <a:lnTo>
                  <a:pt x="33" y="242"/>
                </a:lnTo>
                <a:lnTo>
                  <a:pt x="28" y="167"/>
                </a:lnTo>
                <a:lnTo>
                  <a:pt x="20" y="159"/>
                </a:lnTo>
                <a:lnTo>
                  <a:pt x="24" y="135"/>
                </a:lnTo>
                <a:lnTo>
                  <a:pt x="0" y="111"/>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37" name="Freeform 27"/>
          <p:cNvSpPr>
            <a:spLocks/>
          </p:cNvSpPr>
          <p:nvPr/>
        </p:nvSpPr>
        <p:spPr bwMode="auto">
          <a:xfrm rot="-251578">
            <a:off x="2824163" y="1811338"/>
            <a:ext cx="1081087" cy="739775"/>
          </a:xfrm>
          <a:custGeom>
            <a:avLst/>
            <a:gdLst>
              <a:gd name="T0" fmla="*/ 0 w 733"/>
              <a:gd name="T1" fmla="*/ 2147483646 h 500"/>
              <a:gd name="T2" fmla="*/ 2147483646 w 733"/>
              <a:gd name="T3" fmla="*/ 2147483646 h 500"/>
              <a:gd name="T4" fmla="*/ 2147483646 w 733"/>
              <a:gd name="T5" fmla="*/ 2147483646 h 500"/>
              <a:gd name="T6" fmla="*/ 2147483646 w 733"/>
              <a:gd name="T7" fmla="*/ 2147483646 h 500"/>
              <a:gd name="T8" fmla="*/ 2147483646 w 733"/>
              <a:gd name="T9" fmla="*/ 2147483646 h 500"/>
              <a:gd name="T10" fmla="*/ 2147483646 w 733"/>
              <a:gd name="T11" fmla="*/ 2147483646 h 500"/>
              <a:gd name="T12" fmla="*/ 2147483646 w 733"/>
              <a:gd name="T13" fmla="*/ 2147483646 h 500"/>
              <a:gd name="T14" fmla="*/ 2147483646 w 733"/>
              <a:gd name="T15" fmla="*/ 2147483646 h 500"/>
              <a:gd name="T16" fmla="*/ 2147483646 w 733"/>
              <a:gd name="T17" fmla="*/ 2147483646 h 500"/>
              <a:gd name="T18" fmla="*/ 2147483646 w 733"/>
              <a:gd name="T19" fmla="*/ 2147483646 h 500"/>
              <a:gd name="T20" fmla="*/ 2147483646 w 733"/>
              <a:gd name="T21" fmla="*/ 2147483646 h 500"/>
              <a:gd name="T22" fmla="*/ 2147483646 w 733"/>
              <a:gd name="T23" fmla="*/ 2147483646 h 500"/>
              <a:gd name="T24" fmla="*/ 2147483646 w 733"/>
              <a:gd name="T25" fmla="*/ 2147483646 h 500"/>
              <a:gd name="T26" fmla="*/ 2147483646 w 733"/>
              <a:gd name="T27" fmla="*/ 2147483646 h 500"/>
              <a:gd name="T28" fmla="*/ 2147483646 w 733"/>
              <a:gd name="T29" fmla="*/ 2147483646 h 500"/>
              <a:gd name="T30" fmla="*/ 2147483646 w 733"/>
              <a:gd name="T31" fmla="*/ 2147483646 h 500"/>
              <a:gd name="T32" fmla="*/ 2147483646 w 733"/>
              <a:gd name="T33" fmla="*/ 2147483646 h 500"/>
              <a:gd name="T34" fmla="*/ 2147483646 w 733"/>
              <a:gd name="T35" fmla="*/ 2147483646 h 500"/>
              <a:gd name="T36" fmla="*/ 2147483646 w 733"/>
              <a:gd name="T37" fmla="*/ 2147483646 h 500"/>
              <a:gd name="T38" fmla="*/ 2147483646 w 733"/>
              <a:gd name="T39" fmla="*/ 2147483646 h 500"/>
              <a:gd name="T40" fmla="*/ 2147483646 w 733"/>
              <a:gd name="T41" fmla="*/ 2147483646 h 500"/>
              <a:gd name="T42" fmla="*/ 2147483646 w 733"/>
              <a:gd name="T43" fmla="*/ 2147483646 h 500"/>
              <a:gd name="T44" fmla="*/ 2147483646 w 733"/>
              <a:gd name="T45" fmla="*/ 2147483646 h 500"/>
              <a:gd name="T46" fmla="*/ 2147483646 w 733"/>
              <a:gd name="T47" fmla="*/ 2147483646 h 500"/>
              <a:gd name="T48" fmla="*/ 2147483646 w 733"/>
              <a:gd name="T49" fmla="*/ 2147483646 h 500"/>
              <a:gd name="T50" fmla="*/ 2147483646 w 733"/>
              <a:gd name="T51" fmla="*/ 2147483646 h 500"/>
              <a:gd name="T52" fmla="*/ 2147483646 w 733"/>
              <a:gd name="T53" fmla="*/ 2147483646 h 500"/>
              <a:gd name="T54" fmla="*/ 2147483646 w 733"/>
              <a:gd name="T55" fmla="*/ 2147483646 h 500"/>
              <a:gd name="T56" fmla="*/ 2147483646 w 733"/>
              <a:gd name="T57" fmla="*/ 2147483646 h 500"/>
              <a:gd name="T58" fmla="*/ 2147483646 w 733"/>
              <a:gd name="T59" fmla="*/ 2147483646 h 500"/>
              <a:gd name="T60" fmla="*/ 2147483646 w 733"/>
              <a:gd name="T61" fmla="*/ 2147483646 h 500"/>
              <a:gd name="T62" fmla="*/ 2147483646 w 733"/>
              <a:gd name="T63" fmla="*/ 2147483646 h 500"/>
              <a:gd name="T64" fmla="*/ 2147483646 w 733"/>
              <a:gd name="T65" fmla="*/ 2147483646 h 500"/>
              <a:gd name="T66" fmla="*/ 2147483646 w 733"/>
              <a:gd name="T67" fmla="*/ 2147483646 h 500"/>
              <a:gd name="T68" fmla="*/ 2147483646 w 733"/>
              <a:gd name="T69" fmla="*/ 0 h 500"/>
              <a:gd name="T70" fmla="*/ 2147483646 w 733"/>
              <a:gd name="T71" fmla="*/ 2147483646 h 500"/>
              <a:gd name="T72" fmla="*/ 2147483646 w 733"/>
              <a:gd name="T73" fmla="*/ 2147483646 h 500"/>
              <a:gd name="T74" fmla="*/ 2147483646 w 733"/>
              <a:gd name="T75" fmla="*/ 2147483646 h 500"/>
              <a:gd name="T76" fmla="*/ 2147483646 w 733"/>
              <a:gd name="T77" fmla="*/ 2147483646 h 500"/>
              <a:gd name="T78" fmla="*/ 2147483646 w 733"/>
              <a:gd name="T79" fmla="*/ 2147483646 h 500"/>
              <a:gd name="T80" fmla="*/ 2147483646 w 733"/>
              <a:gd name="T81" fmla="*/ 2147483646 h 500"/>
              <a:gd name="T82" fmla="*/ 2147483646 w 733"/>
              <a:gd name="T83" fmla="*/ 2147483646 h 500"/>
              <a:gd name="T84" fmla="*/ 2147483646 w 733"/>
              <a:gd name="T85" fmla="*/ 2147483646 h 500"/>
              <a:gd name="T86" fmla="*/ 2147483646 w 733"/>
              <a:gd name="T87" fmla="*/ 2147483646 h 500"/>
              <a:gd name="T88" fmla="*/ 2147483646 w 733"/>
              <a:gd name="T89" fmla="*/ 2147483646 h 500"/>
              <a:gd name="T90" fmla="*/ 2147483646 w 733"/>
              <a:gd name="T91" fmla="*/ 2147483646 h 500"/>
              <a:gd name="T92" fmla="*/ 2147483646 w 733"/>
              <a:gd name="T93" fmla="*/ 2147483646 h 500"/>
              <a:gd name="T94" fmla="*/ 2147483646 w 733"/>
              <a:gd name="T95" fmla="*/ 2147483646 h 500"/>
              <a:gd name="T96" fmla="*/ 2147483646 w 733"/>
              <a:gd name="T97" fmla="*/ 2147483646 h 500"/>
              <a:gd name="T98" fmla="*/ 2147483646 w 733"/>
              <a:gd name="T99" fmla="*/ 2147483646 h 500"/>
              <a:gd name="T100" fmla="*/ 2147483646 w 733"/>
              <a:gd name="T101" fmla="*/ 2147483646 h 500"/>
              <a:gd name="T102" fmla="*/ 2147483646 w 733"/>
              <a:gd name="T103" fmla="*/ 2147483646 h 500"/>
              <a:gd name="T104" fmla="*/ 2147483646 w 733"/>
              <a:gd name="T105" fmla="*/ 2147483646 h 500"/>
              <a:gd name="T106" fmla="*/ 2147483646 w 733"/>
              <a:gd name="T107" fmla="*/ 2147483646 h 500"/>
              <a:gd name="T108" fmla="*/ 2147483646 w 733"/>
              <a:gd name="T109" fmla="*/ 2147483646 h 500"/>
              <a:gd name="T110" fmla="*/ 2147483646 w 733"/>
              <a:gd name="T111" fmla="*/ 2147483646 h 500"/>
              <a:gd name="T112" fmla="*/ 0 w 733"/>
              <a:gd name="T113" fmla="*/ 2147483646 h 5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3"/>
              <a:gd name="T172" fmla="*/ 0 h 500"/>
              <a:gd name="T173" fmla="*/ 733 w 733"/>
              <a:gd name="T174" fmla="*/ 500 h 5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3" h="500">
                <a:moveTo>
                  <a:pt x="0" y="277"/>
                </a:moveTo>
                <a:lnTo>
                  <a:pt x="8" y="297"/>
                </a:lnTo>
                <a:lnTo>
                  <a:pt x="66" y="289"/>
                </a:lnTo>
                <a:lnTo>
                  <a:pt x="90" y="301"/>
                </a:lnTo>
                <a:lnTo>
                  <a:pt x="90" y="336"/>
                </a:lnTo>
                <a:lnTo>
                  <a:pt x="111" y="360"/>
                </a:lnTo>
                <a:lnTo>
                  <a:pt x="111" y="368"/>
                </a:lnTo>
                <a:lnTo>
                  <a:pt x="99" y="372"/>
                </a:lnTo>
                <a:lnTo>
                  <a:pt x="177" y="404"/>
                </a:lnTo>
                <a:lnTo>
                  <a:pt x="230" y="400"/>
                </a:lnTo>
                <a:lnTo>
                  <a:pt x="280" y="431"/>
                </a:lnTo>
                <a:lnTo>
                  <a:pt x="395" y="447"/>
                </a:lnTo>
                <a:lnTo>
                  <a:pt x="407" y="439"/>
                </a:lnTo>
                <a:lnTo>
                  <a:pt x="423" y="447"/>
                </a:lnTo>
                <a:lnTo>
                  <a:pt x="448" y="467"/>
                </a:lnTo>
                <a:lnTo>
                  <a:pt x="485" y="471"/>
                </a:lnTo>
                <a:lnTo>
                  <a:pt x="510" y="499"/>
                </a:lnTo>
                <a:lnTo>
                  <a:pt x="518" y="487"/>
                </a:lnTo>
                <a:lnTo>
                  <a:pt x="522" y="435"/>
                </a:lnTo>
                <a:lnTo>
                  <a:pt x="530" y="427"/>
                </a:lnTo>
                <a:lnTo>
                  <a:pt x="604" y="407"/>
                </a:lnTo>
                <a:lnTo>
                  <a:pt x="641" y="427"/>
                </a:lnTo>
                <a:lnTo>
                  <a:pt x="658" y="396"/>
                </a:lnTo>
                <a:lnTo>
                  <a:pt x="645" y="372"/>
                </a:lnTo>
                <a:lnTo>
                  <a:pt x="678" y="309"/>
                </a:lnTo>
                <a:lnTo>
                  <a:pt x="682" y="162"/>
                </a:lnTo>
                <a:lnTo>
                  <a:pt x="695" y="138"/>
                </a:lnTo>
                <a:lnTo>
                  <a:pt x="703" y="130"/>
                </a:lnTo>
                <a:lnTo>
                  <a:pt x="711" y="111"/>
                </a:lnTo>
                <a:lnTo>
                  <a:pt x="732" y="95"/>
                </a:lnTo>
                <a:lnTo>
                  <a:pt x="723" y="83"/>
                </a:lnTo>
                <a:lnTo>
                  <a:pt x="703" y="63"/>
                </a:lnTo>
                <a:lnTo>
                  <a:pt x="703" y="23"/>
                </a:lnTo>
                <a:lnTo>
                  <a:pt x="686" y="4"/>
                </a:lnTo>
                <a:lnTo>
                  <a:pt x="674" y="0"/>
                </a:lnTo>
                <a:lnTo>
                  <a:pt x="629" y="23"/>
                </a:lnTo>
                <a:lnTo>
                  <a:pt x="617" y="55"/>
                </a:lnTo>
                <a:lnTo>
                  <a:pt x="584" y="63"/>
                </a:lnTo>
                <a:lnTo>
                  <a:pt x="543" y="59"/>
                </a:lnTo>
                <a:lnTo>
                  <a:pt x="510" y="79"/>
                </a:lnTo>
                <a:lnTo>
                  <a:pt x="444" y="67"/>
                </a:lnTo>
                <a:lnTo>
                  <a:pt x="428" y="71"/>
                </a:lnTo>
                <a:lnTo>
                  <a:pt x="403" y="95"/>
                </a:lnTo>
                <a:lnTo>
                  <a:pt x="362" y="71"/>
                </a:lnTo>
                <a:lnTo>
                  <a:pt x="321" y="79"/>
                </a:lnTo>
                <a:lnTo>
                  <a:pt x="296" y="67"/>
                </a:lnTo>
                <a:lnTo>
                  <a:pt x="271" y="71"/>
                </a:lnTo>
                <a:lnTo>
                  <a:pt x="230" y="67"/>
                </a:lnTo>
                <a:lnTo>
                  <a:pt x="201" y="87"/>
                </a:lnTo>
                <a:lnTo>
                  <a:pt x="193" y="103"/>
                </a:lnTo>
                <a:lnTo>
                  <a:pt x="173" y="111"/>
                </a:lnTo>
                <a:lnTo>
                  <a:pt x="144" y="99"/>
                </a:lnTo>
                <a:lnTo>
                  <a:pt x="90" y="122"/>
                </a:lnTo>
                <a:lnTo>
                  <a:pt x="49" y="198"/>
                </a:lnTo>
                <a:lnTo>
                  <a:pt x="21" y="217"/>
                </a:lnTo>
                <a:lnTo>
                  <a:pt x="21" y="233"/>
                </a:lnTo>
                <a:lnTo>
                  <a:pt x="0" y="277"/>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38" name="Freeform 28"/>
          <p:cNvSpPr>
            <a:spLocks/>
          </p:cNvSpPr>
          <p:nvPr/>
        </p:nvSpPr>
        <p:spPr bwMode="auto">
          <a:xfrm rot="-251578">
            <a:off x="6192838" y="1793875"/>
            <a:ext cx="652462" cy="947738"/>
          </a:xfrm>
          <a:custGeom>
            <a:avLst/>
            <a:gdLst>
              <a:gd name="T0" fmla="*/ 0 w 441"/>
              <a:gd name="T1" fmla="*/ 2147483646 h 639"/>
              <a:gd name="T2" fmla="*/ 2147483646 w 441"/>
              <a:gd name="T3" fmla="*/ 2147483646 h 639"/>
              <a:gd name="T4" fmla="*/ 2147483646 w 441"/>
              <a:gd name="T5" fmla="*/ 2147483646 h 639"/>
              <a:gd name="T6" fmla="*/ 2147483646 w 441"/>
              <a:gd name="T7" fmla="*/ 2147483646 h 639"/>
              <a:gd name="T8" fmla="*/ 2147483646 w 441"/>
              <a:gd name="T9" fmla="*/ 2147483646 h 639"/>
              <a:gd name="T10" fmla="*/ 2147483646 w 441"/>
              <a:gd name="T11" fmla="*/ 2147483646 h 639"/>
              <a:gd name="T12" fmla="*/ 2147483646 w 441"/>
              <a:gd name="T13" fmla="*/ 2147483646 h 639"/>
              <a:gd name="T14" fmla="*/ 2147483646 w 441"/>
              <a:gd name="T15" fmla="*/ 2147483646 h 639"/>
              <a:gd name="T16" fmla="*/ 2147483646 w 441"/>
              <a:gd name="T17" fmla="*/ 2147483646 h 639"/>
              <a:gd name="T18" fmla="*/ 2147483646 w 441"/>
              <a:gd name="T19" fmla="*/ 2147483646 h 639"/>
              <a:gd name="T20" fmla="*/ 2147483646 w 441"/>
              <a:gd name="T21" fmla="*/ 2147483646 h 639"/>
              <a:gd name="T22" fmla="*/ 2147483646 w 441"/>
              <a:gd name="T23" fmla="*/ 2147483646 h 639"/>
              <a:gd name="T24" fmla="*/ 2147483646 w 441"/>
              <a:gd name="T25" fmla="*/ 2147483646 h 639"/>
              <a:gd name="T26" fmla="*/ 2147483646 w 441"/>
              <a:gd name="T27" fmla="*/ 2147483646 h 639"/>
              <a:gd name="T28" fmla="*/ 2147483646 w 441"/>
              <a:gd name="T29" fmla="*/ 2147483646 h 639"/>
              <a:gd name="T30" fmla="*/ 2147483646 w 441"/>
              <a:gd name="T31" fmla="*/ 2147483646 h 639"/>
              <a:gd name="T32" fmla="*/ 2147483646 w 441"/>
              <a:gd name="T33" fmla="*/ 2147483646 h 639"/>
              <a:gd name="T34" fmla="*/ 2147483646 w 441"/>
              <a:gd name="T35" fmla="*/ 2147483646 h 639"/>
              <a:gd name="T36" fmla="*/ 2147483646 w 441"/>
              <a:gd name="T37" fmla="*/ 2147483646 h 639"/>
              <a:gd name="T38" fmla="*/ 2147483646 w 441"/>
              <a:gd name="T39" fmla="*/ 2147483646 h 639"/>
              <a:gd name="T40" fmla="*/ 2147483646 w 441"/>
              <a:gd name="T41" fmla="*/ 2147483646 h 639"/>
              <a:gd name="T42" fmla="*/ 2147483646 w 441"/>
              <a:gd name="T43" fmla="*/ 2147483646 h 639"/>
              <a:gd name="T44" fmla="*/ 2147483646 w 441"/>
              <a:gd name="T45" fmla="*/ 2147483646 h 639"/>
              <a:gd name="T46" fmla="*/ 2147483646 w 441"/>
              <a:gd name="T47" fmla="*/ 2147483646 h 639"/>
              <a:gd name="T48" fmla="*/ 2147483646 w 441"/>
              <a:gd name="T49" fmla="*/ 2147483646 h 639"/>
              <a:gd name="T50" fmla="*/ 2147483646 w 441"/>
              <a:gd name="T51" fmla="*/ 2147483646 h 639"/>
              <a:gd name="T52" fmla="*/ 2147483646 w 441"/>
              <a:gd name="T53" fmla="*/ 2147483646 h 639"/>
              <a:gd name="T54" fmla="*/ 2147483646 w 441"/>
              <a:gd name="T55" fmla="*/ 2147483646 h 639"/>
              <a:gd name="T56" fmla="*/ 2147483646 w 441"/>
              <a:gd name="T57" fmla="*/ 2147483646 h 639"/>
              <a:gd name="T58" fmla="*/ 2147483646 w 441"/>
              <a:gd name="T59" fmla="*/ 2147483646 h 639"/>
              <a:gd name="T60" fmla="*/ 2147483646 w 441"/>
              <a:gd name="T61" fmla="*/ 2147483646 h 639"/>
              <a:gd name="T62" fmla="*/ 2147483646 w 441"/>
              <a:gd name="T63" fmla="*/ 2147483646 h 639"/>
              <a:gd name="T64" fmla="*/ 2147483646 w 441"/>
              <a:gd name="T65" fmla="*/ 2147483646 h 639"/>
              <a:gd name="T66" fmla="*/ 2147483646 w 441"/>
              <a:gd name="T67" fmla="*/ 2147483646 h 639"/>
              <a:gd name="T68" fmla="*/ 2147483646 w 441"/>
              <a:gd name="T69" fmla="*/ 2147483646 h 639"/>
              <a:gd name="T70" fmla="*/ 2147483646 w 441"/>
              <a:gd name="T71" fmla="*/ 2147483646 h 639"/>
              <a:gd name="T72" fmla="*/ 2147483646 w 441"/>
              <a:gd name="T73" fmla="*/ 2147483646 h 639"/>
              <a:gd name="T74" fmla="*/ 2147483646 w 441"/>
              <a:gd name="T75" fmla="*/ 2147483646 h 639"/>
              <a:gd name="T76" fmla="*/ 2147483646 w 441"/>
              <a:gd name="T77" fmla="*/ 2147483646 h 639"/>
              <a:gd name="T78" fmla="*/ 2147483646 w 441"/>
              <a:gd name="T79" fmla="*/ 2147483646 h 639"/>
              <a:gd name="T80" fmla="*/ 2147483646 w 441"/>
              <a:gd name="T81" fmla="*/ 2147483646 h 639"/>
              <a:gd name="T82" fmla="*/ 2147483646 w 441"/>
              <a:gd name="T83" fmla="*/ 2147483646 h 639"/>
              <a:gd name="T84" fmla="*/ 2147483646 w 441"/>
              <a:gd name="T85" fmla="*/ 2147483646 h 639"/>
              <a:gd name="T86" fmla="*/ 2147483646 w 441"/>
              <a:gd name="T87" fmla="*/ 2147483646 h 639"/>
              <a:gd name="T88" fmla="*/ 2147483646 w 441"/>
              <a:gd name="T89" fmla="*/ 2147483646 h 639"/>
              <a:gd name="T90" fmla="*/ 2147483646 w 441"/>
              <a:gd name="T91" fmla="*/ 2147483646 h 639"/>
              <a:gd name="T92" fmla="*/ 2147483646 w 441"/>
              <a:gd name="T93" fmla="*/ 2147483646 h 639"/>
              <a:gd name="T94" fmla="*/ 2147483646 w 441"/>
              <a:gd name="T95" fmla="*/ 0 h 639"/>
              <a:gd name="T96" fmla="*/ 2147483646 w 441"/>
              <a:gd name="T97" fmla="*/ 0 h 639"/>
              <a:gd name="T98" fmla="*/ 2147483646 w 441"/>
              <a:gd name="T99" fmla="*/ 2147483646 h 639"/>
              <a:gd name="T100" fmla="*/ 2147483646 w 441"/>
              <a:gd name="T101" fmla="*/ 2147483646 h 639"/>
              <a:gd name="T102" fmla="*/ 2147483646 w 441"/>
              <a:gd name="T103" fmla="*/ 2147483646 h 639"/>
              <a:gd name="T104" fmla="*/ 2147483646 w 441"/>
              <a:gd name="T105" fmla="*/ 2147483646 h 639"/>
              <a:gd name="T106" fmla="*/ 2147483646 w 441"/>
              <a:gd name="T107" fmla="*/ 2147483646 h 639"/>
              <a:gd name="T108" fmla="*/ 2147483646 w 441"/>
              <a:gd name="T109" fmla="*/ 2147483646 h 639"/>
              <a:gd name="T110" fmla="*/ 2147483646 w 441"/>
              <a:gd name="T111" fmla="*/ 2147483646 h 639"/>
              <a:gd name="T112" fmla="*/ 2147483646 w 441"/>
              <a:gd name="T113" fmla="*/ 2147483646 h 639"/>
              <a:gd name="T114" fmla="*/ 2147483646 w 441"/>
              <a:gd name="T115" fmla="*/ 2147483646 h 639"/>
              <a:gd name="T116" fmla="*/ 2147483646 w 441"/>
              <a:gd name="T117" fmla="*/ 2147483646 h 639"/>
              <a:gd name="T118" fmla="*/ 2147483646 w 441"/>
              <a:gd name="T119" fmla="*/ 2147483646 h 639"/>
              <a:gd name="T120" fmla="*/ 0 w 441"/>
              <a:gd name="T121" fmla="*/ 2147483646 h 6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1"/>
              <a:gd name="T184" fmla="*/ 0 h 639"/>
              <a:gd name="T185" fmla="*/ 441 w 441"/>
              <a:gd name="T186" fmla="*/ 639 h 6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1" h="639">
                <a:moveTo>
                  <a:pt x="0" y="455"/>
                </a:moveTo>
                <a:lnTo>
                  <a:pt x="12" y="499"/>
                </a:lnTo>
                <a:lnTo>
                  <a:pt x="45" y="515"/>
                </a:lnTo>
                <a:lnTo>
                  <a:pt x="37" y="547"/>
                </a:lnTo>
                <a:lnTo>
                  <a:pt x="20" y="578"/>
                </a:lnTo>
                <a:lnTo>
                  <a:pt x="16" y="606"/>
                </a:lnTo>
                <a:lnTo>
                  <a:pt x="29" y="638"/>
                </a:lnTo>
                <a:lnTo>
                  <a:pt x="53" y="630"/>
                </a:lnTo>
                <a:lnTo>
                  <a:pt x="78" y="618"/>
                </a:lnTo>
                <a:lnTo>
                  <a:pt x="94" y="618"/>
                </a:lnTo>
                <a:lnTo>
                  <a:pt x="111" y="606"/>
                </a:lnTo>
                <a:lnTo>
                  <a:pt x="173" y="594"/>
                </a:lnTo>
                <a:lnTo>
                  <a:pt x="210" y="578"/>
                </a:lnTo>
                <a:lnTo>
                  <a:pt x="226" y="554"/>
                </a:lnTo>
                <a:lnTo>
                  <a:pt x="251" y="550"/>
                </a:lnTo>
                <a:lnTo>
                  <a:pt x="259" y="527"/>
                </a:lnTo>
                <a:lnTo>
                  <a:pt x="279" y="515"/>
                </a:lnTo>
                <a:lnTo>
                  <a:pt x="333" y="511"/>
                </a:lnTo>
                <a:lnTo>
                  <a:pt x="341" y="491"/>
                </a:lnTo>
                <a:lnTo>
                  <a:pt x="329" y="483"/>
                </a:lnTo>
                <a:lnTo>
                  <a:pt x="337" y="463"/>
                </a:lnTo>
                <a:lnTo>
                  <a:pt x="329" y="428"/>
                </a:lnTo>
                <a:lnTo>
                  <a:pt x="333" y="420"/>
                </a:lnTo>
                <a:lnTo>
                  <a:pt x="374" y="424"/>
                </a:lnTo>
                <a:lnTo>
                  <a:pt x="378" y="396"/>
                </a:lnTo>
                <a:lnTo>
                  <a:pt x="403" y="388"/>
                </a:lnTo>
                <a:lnTo>
                  <a:pt x="407" y="376"/>
                </a:lnTo>
                <a:lnTo>
                  <a:pt x="395" y="364"/>
                </a:lnTo>
                <a:lnTo>
                  <a:pt x="407" y="337"/>
                </a:lnTo>
                <a:lnTo>
                  <a:pt x="395" y="325"/>
                </a:lnTo>
                <a:lnTo>
                  <a:pt x="407" y="305"/>
                </a:lnTo>
                <a:lnTo>
                  <a:pt x="390" y="285"/>
                </a:lnTo>
                <a:lnTo>
                  <a:pt x="407" y="250"/>
                </a:lnTo>
                <a:lnTo>
                  <a:pt x="399" y="218"/>
                </a:lnTo>
                <a:lnTo>
                  <a:pt x="440" y="206"/>
                </a:lnTo>
                <a:lnTo>
                  <a:pt x="427" y="186"/>
                </a:lnTo>
                <a:lnTo>
                  <a:pt x="427" y="166"/>
                </a:lnTo>
                <a:lnTo>
                  <a:pt x="399" y="139"/>
                </a:lnTo>
                <a:lnTo>
                  <a:pt x="353" y="151"/>
                </a:lnTo>
                <a:lnTo>
                  <a:pt x="337" y="131"/>
                </a:lnTo>
                <a:lnTo>
                  <a:pt x="341" y="95"/>
                </a:lnTo>
                <a:lnTo>
                  <a:pt x="329" y="91"/>
                </a:lnTo>
                <a:lnTo>
                  <a:pt x="312" y="52"/>
                </a:lnTo>
                <a:lnTo>
                  <a:pt x="288" y="40"/>
                </a:lnTo>
                <a:lnTo>
                  <a:pt x="255" y="44"/>
                </a:lnTo>
                <a:lnTo>
                  <a:pt x="185" y="20"/>
                </a:lnTo>
                <a:lnTo>
                  <a:pt x="144" y="16"/>
                </a:lnTo>
                <a:lnTo>
                  <a:pt x="111" y="0"/>
                </a:lnTo>
                <a:lnTo>
                  <a:pt x="94" y="0"/>
                </a:lnTo>
                <a:lnTo>
                  <a:pt x="90" y="16"/>
                </a:lnTo>
                <a:lnTo>
                  <a:pt x="107" y="48"/>
                </a:lnTo>
                <a:lnTo>
                  <a:pt x="94" y="67"/>
                </a:lnTo>
                <a:lnTo>
                  <a:pt x="123" y="123"/>
                </a:lnTo>
                <a:lnTo>
                  <a:pt x="119" y="155"/>
                </a:lnTo>
                <a:lnTo>
                  <a:pt x="131" y="254"/>
                </a:lnTo>
                <a:lnTo>
                  <a:pt x="123" y="277"/>
                </a:lnTo>
                <a:lnTo>
                  <a:pt x="111" y="368"/>
                </a:lnTo>
                <a:lnTo>
                  <a:pt x="86" y="396"/>
                </a:lnTo>
                <a:lnTo>
                  <a:pt x="37" y="420"/>
                </a:lnTo>
                <a:lnTo>
                  <a:pt x="25" y="440"/>
                </a:lnTo>
                <a:lnTo>
                  <a:pt x="0" y="455"/>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39" name="Freeform 29"/>
          <p:cNvSpPr>
            <a:spLocks/>
          </p:cNvSpPr>
          <p:nvPr/>
        </p:nvSpPr>
        <p:spPr bwMode="auto">
          <a:xfrm rot="-251578">
            <a:off x="2430463" y="1541463"/>
            <a:ext cx="541337" cy="815975"/>
          </a:xfrm>
          <a:custGeom>
            <a:avLst/>
            <a:gdLst>
              <a:gd name="T0" fmla="*/ 0 w 363"/>
              <a:gd name="T1" fmla="*/ 2147483646 h 551"/>
              <a:gd name="T2" fmla="*/ 2147483646 w 363"/>
              <a:gd name="T3" fmla="*/ 2147483646 h 551"/>
              <a:gd name="T4" fmla="*/ 2147483646 w 363"/>
              <a:gd name="T5" fmla="*/ 2147483646 h 551"/>
              <a:gd name="T6" fmla="*/ 2147483646 w 363"/>
              <a:gd name="T7" fmla="*/ 2147483646 h 551"/>
              <a:gd name="T8" fmla="*/ 2147483646 w 363"/>
              <a:gd name="T9" fmla="*/ 2147483646 h 551"/>
              <a:gd name="T10" fmla="*/ 2147483646 w 363"/>
              <a:gd name="T11" fmla="*/ 2147483646 h 551"/>
              <a:gd name="T12" fmla="*/ 2147483646 w 363"/>
              <a:gd name="T13" fmla="*/ 2147483646 h 551"/>
              <a:gd name="T14" fmla="*/ 2147483646 w 363"/>
              <a:gd name="T15" fmla="*/ 2147483646 h 551"/>
              <a:gd name="T16" fmla="*/ 2147483646 w 363"/>
              <a:gd name="T17" fmla="*/ 2147483646 h 551"/>
              <a:gd name="T18" fmla="*/ 2147483646 w 363"/>
              <a:gd name="T19" fmla="*/ 2147483646 h 551"/>
              <a:gd name="T20" fmla="*/ 2147483646 w 363"/>
              <a:gd name="T21" fmla="*/ 2147483646 h 551"/>
              <a:gd name="T22" fmla="*/ 2147483646 w 363"/>
              <a:gd name="T23" fmla="*/ 2147483646 h 551"/>
              <a:gd name="T24" fmla="*/ 2147483646 w 363"/>
              <a:gd name="T25" fmla="*/ 2147483646 h 551"/>
              <a:gd name="T26" fmla="*/ 2147483646 w 363"/>
              <a:gd name="T27" fmla="*/ 2147483646 h 551"/>
              <a:gd name="T28" fmla="*/ 2147483646 w 363"/>
              <a:gd name="T29" fmla="*/ 2147483646 h 551"/>
              <a:gd name="T30" fmla="*/ 2147483646 w 363"/>
              <a:gd name="T31" fmla="*/ 2147483646 h 551"/>
              <a:gd name="T32" fmla="*/ 2147483646 w 363"/>
              <a:gd name="T33" fmla="*/ 2147483646 h 551"/>
              <a:gd name="T34" fmla="*/ 2147483646 w 363"/>
              <a:gd name="T35" fmla="*/ 2147483646 h 551"/>
              <a:gd name="T36" fmla="*/ 2147483646 w 363"/>
              <a:gd name="T37" fmla="*/ 2147483646 h 551"/>
              <a:gd name="T38" fmla="*/ 2147483646 w 363"/>
              <a:gd name="T39" fmla="*/ 2147483646 h 551"/>
              <a:gd name="T40" fmla="*/ 2147483646 w 363"/>
              <a:gd name="T41" fmla="*/ 2147483646 h 551"/>
              <a:gd name="T42" fmla="*/ 2147483646 w 363"/>
              <a:gd name="T43" fmla="*/ 2147483646 h 551"/>
              <a:gd name="T44" fmla="*/ 2147483646 w 363"/>
              <a:gd name="T45" fmla="*/ 2147483646 h 551"/>
              <a:gd name="T46" fmla="*/ 2147483646 w 363"/>
              <a:gd name="T47" fmla="*/ 2147483646 h 551"/>
              <a:gd name="T48" fmla="*/ 2147483646 w 363"/>
              <a:gd name="T49" fmla="*/ 2147483646 h 551"/>
              <a:gd name="T50" fmla="*/ 2147483646 w 363"/>
              <a:gd name="T51" fmla="*/ 2147483646 h 551"/>
              <a:gd name="T52" fmla="*/ 2147483646 w 363"/>
              <a:gd name="T53" fmla="*/ 2147483646 h 551"/>
              <a:gd name="T54" fmla="*/ 2147483646 w 363"/>
              <a:gd name="T55" fmla="*/ 2147483646 h 551"/>
              <a:gd name="T56" fmla="*/ 2147483646 w 363"/>
              <a:gd name="T57" fmla="*/ 2147483646 h 551"/>
              <a:gd name="T58" fmla="*/ 2147483646 w 363"/>
              <a:gd name="T59" fmla="*/ 2147483646 h 551"/>
              <a:gd name="T60" fmla="*/ 2147483646 w 363"/>
              <a:gd name="T61" fmla="*/ 2147483646 h 551"/>
              <a:gd name="T62" fmla="*/ 2147483646 w 363"/>
              <a:gd name="T63" fmla="*/ 2147483646 h 551"/>
              <a:gd name="T64" fmla="*/ 2147483646 w 363"/>
              <a:gd name="T65" fmla="*/ 2147483646 h 551"/>
              <a:gd name="T66" fmla="*/ 2147483646 w 363"/>
              <a:gd name="T67" fmla="*/ 2147483646 h 551"/>
              <a:gd name="T68" fmla="*/ 2147483646 w 363"/>
              <a:gd name="T69" fmla="*/ 2147483646 h 551"/>
              <a:gd name="T70" fmla="*/ 2147483646 w 363"/>
              <a:gd name="T71" fmla="*/ 2147483646 h 551"/>
              <a:gd name="T72" fmla="*/ 2147483646 w 363"/>
              <a:gd name="T73" fmla="*/ 0 h 551"/>
              <a:gd name="T74" fmla="*/ 2147483646 w 363"/>
              <a:gd name="T75" fmla="*/ 2147483646 h 551"/>
              <a:gd name="T76" fmla="*/ 2147483646 w 363"/>
              <a:gd name="T77" fmla="*/ 2147483646 h 551"/>
              <a:gd name="T78" fmla="*/ 2147483646 w 363"/>
              <a:gd name="T79" fmla="*/ 2147483646 h 551"/>
              <a:gd name="T80" fmla="*/ 2147483646 w 363"/>
              <a:gd name="T81" fmla="*/ 2147483646 h 551"/>
              <a:gd name="T82" fmla="*/ 2147483646 w 363"/>
              <a:gd name="T83" fmla="*/ 2147483646 h 551"/>
              <a:gd name="T84" fmla="*/ 2147483646 w 363"/>
              <a:gd name="T85" fmla="*/ 2147483646 h 551"/>
              <a:gd name="T86" fmla="*/ 2147483646 w 363"/>
              <a:gd name="T87" fmla="*/ 2147483646 h 551"/>
              <a:gd name="T88" fmla="*/ 2147483646 w 363"/>
              <a:gd name="T89" fmla="*/ 2147483646 h 551"/>
              <a:gd name="T90" fmla="*/ 2147483646 w 363"/>
              <a:gd name="T91" fmla="*/ 2147483646 h 551"/>
              <a:gd name="T92" fmla="*/ 2147483646 w 363"/>
              <a:gd name="T93" fmla="*/ 2147483646 h 551"/>
              <a:gd name="T94" fmla="*/ 2147483646 w 363"/>
              <a:gd name="T95" fmla="*/ 2147483646 h 551"/>
              <a:gd name="T96" fmla="*/ 2147483646 w 363"/>
              <a:gd name="T97" fmla="*/ 2147483646 h 551"/>
              <a:gd name="T98" fmla="*/ 2147483646 w 363"/>
              <a:gd name="T99" fmla="*/ 2147483646 h 551"/>
              <a:gd name="T100" fmla="*/ 2147483646 w 363"/>
              <a:gd name="T101" fmla="*/ 2147483646 h 551"/>
              <a:gd name="T102" fmla="*/ 2147483646 w 363"/>
              <a:gd name="T103" fmla="*/ 2147483646 h 551"/>
              <a:gd name="T104" fmla="*/ 2147483646 w 363"/>
              <a:gd name="T105" fmla="*/ 2147483646 h 551"/>
              <a:gd name="T106" fmla="*/ 2147483646 w 363"/>
              <a:gd name="T107" fmla="*/ 2147483646 h 551"/>
              <a:gd name="T108" fmla="*/ 2147483646 w 363"/>
              <a:gd name="T109" fmla="*/ 2147483646 h 551"/>
              <a:gd name="T110" fmla="*/ 0 w 363"/>
              <a:gd name="T111" fmla="*/ 2147483646 h 5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3"/>
              <a:gd name="T169" fmla="*/ 0 h 551"/>
              <a:gd name="T170" fmla="*/ 363 w 363"/>
              <a:gd name="T171" fmla="*/ 551 h 5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3" h="551">
                <a:moveTo>
                  <a:pt x="0" y="451"/>
                </a:moveTo>
                <a:lnTo>
                  <a:pt x="9" y="455"/>
                </a:lnTo>
                <a:lnTo>
                  <a:pt x="9" y="483"/>
                </a:lnTo>
                <a:lnTo>
                  <a:pt x="21" y="495"/>
                </a:lnTo>
                <a:lnTo>
                  <a:pt x="46" y="499"/>
                </a:lnTo>
                <a:lnTo>
                  <a:pt x="62" y="515"/>
                </a:lnTo>
                <a:lnTo>
                  <a:pt x="107" y="530"/>
                </a:lnTo>
                <a:lnTo>
                  <a:pt x="193" y="542"/>
                </a:lnTo>
                <a:lnTo>
                  <a:pt x="222" y="550"/>
                </a:lnTo>
                <a:lnTo>
                  <a:pt x="259" y="511"/>
                </a:lnTo>
                <a:lnTo>
                  <a:pt x="251" y="491"/>
                </a:lnTo>
                <a:lnTo>
                  <a:pt x="272" y="447"/>
                </a:lnTo>
                <a:lnTo>
                  <a:pt x="272" y="431"/>
                </a:lnTo>
                <a:lnTo>
                  <a:pt x="300" y="412"/>
                </a:lnTo>
                <a:lnTo>
                  <a:pt x="341" y="336"/>
                </a:lnTo>
                <a:lnTo>
                  <a:pt x="333" y="317"/>
                </a:lnTo>
                <a:lnTo>
                  <a:pt x="304" y="305"/>
                </a:lnTo>
                <a:lnTo>
                  <a:pt x="300" y="293"/>
                </a:lnTo>
                <a:lnTo>
                  <a:pt x="354" y="261"/>
                </a:lnTo>
                <a:lnTo>
                  <a:pt x="362" y="237"/>
                </a:lnTo>
                <a:lnTo>
                  <a:pt x="354" y="230"/>
                </a:lnTo>
                <a:lnTo>
                  <a:pt x="341" y="237"/>
                </a:lnTo>
                <a:lnTo>
                  <a:pt x="321" y="245"/>
                </a:lnTo>
                <a:lnTo>
                  <a:pt x="304" y="245"/>
                </a:lnTo>
                <a:lnTo>
                  <a:pt x="296" y="230"/>
                </a:lnTo>
                <a:lnTo>
                  <a:pt x="284" y="218"/>
                </a:lnTo>
                <a:lnTo>
                  <a:pt x="263" y="154"/>
                </a:lnTo>
                <a:lnTo>
                  <a:pt x="251" y="131"/>
                </a:lnTo>
                <a:lnTo>
                  <a:pt x="276" y="123"/>
                </a:lnTo>
                <a:lnTo>
                  <a:pt x="284" y="99"/>
                </a:lnTo>
                <a:lnTo>
                  <a:pt x="276" y="99"/>
                </a:lnTo>
                <a:lnTo>
                  <a:pt x="288" y="67"/>
                </a:lnTo>
                <a:lnTo>
                  <a:pt x="222" y="75"/>
                </a:lnTo>
                <a:lnTo>
                  <a:pt x="222" y="55"/>
                </a:lnTo>
                <a:lnTo>
                  <a:pt x="189" y="20"/>
                </a:lnTo>
                <a:lnTo>
                  <a:pt x="161" y="20"/>
                </a:lnTo>
                <a:lnTo>
                  <a:pt x="144" y="0"/>
                </a:lnTo>
                <a:lnTo>
                  <a:pt x="136" y="4"/>
                </a:lnTo>
                <a:lnTo>
                  <a:pt x="132" y="20"/>
                </a:lnTo>
                <a:lnTo>
                  <a:pt x="128" y="28"/>
                </a:lnTo>
                <a:lnTo>
                  <a:pt x="115" y="4"/>
                </a:lnTo>
                <a:lnTo>
                  <a:pt x="107" y="4"/>
                </a:lnTo>
                <a:lnTo>
                  <a:pt x="103" y="20"/>
                </a:lnTo>
                <a:lnTo>
                  <a:pt x="87" y="20"/>
                </a:lnTo>
                <a:lnTo>
                  <a:pt x="83" y="40"/>
                </a:lnTo>
                <a:lnTo>
                  <a:pt x="95" y="87"/>
                </a:lnTo>
                <a:lnTo>
                  <a:pt x="66" y="127"/>
                </a:lnTo>
                <a:lnTo>
                  <a:pt x="37" y="131"/>
                </a:lnTo>
                <a:lnTo>
                  <a:pt x="29" y="190"/>
                </a:lnTo>
                <a:lnTo>
                  <a:pt x="13" y="214"/>
                </a:lnTo>
                <a:lnTo>
                  <a:pt x="21" y="245"/>
                </a:lnTo>
                <a:lnTo>
                  <a:pt x="17" y="273"/>
                </a:lnTo>
                <a:lnTo>
                  <a:pt x="21" y="305"/>
                </a:lnTo>
                <a:lnTo>
                  <a:pt x="9" y="344"/>
                </a:lnTo>
                <a:lnTo>
                  <a:pt x="21" y="400"/>
                </a:lnTo>
                <a:lnTo>
                  <a:pt x="0" y="451"/>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40" name="Freeform 30"/>
          <p:cNvSpPr>
            <a:spLocks/>
          </p:cNvSpPr>
          <p:nvPr/>
        </p:nvSpPr>
        <p:spPr bwMode="auto">
          <a:xfrm rot="-251578">
            <a:off x="4895850" y="1657350"/>
            <a:ext cx="790575" cy="819150"/>
          </a:xfrm>
          <a:custGeom>
            <a:avLst/>
            <a:gdLst>
              <a:gd name="T0" fmla="*/ 0 w 539"/>
              <a:gd name="T1" fmla="*/ 2147483646 h 555"/>
              <a:gd name="T2" fmla="*/ 2147483646 w 539"/>
              <a:gd name="T3" fmla="*/ 2147483646 h 555"/>
              <a:gd name="T4" fmla="*/ 2147483646 w 539"/>
              <a:gd name="T5" fmla="*/ 2147483646 h 555"/>
              <a:gd name="T6" fmla="*/ 2147483646 w 539"/>
              <a:gd name="T7" fmla="*/ 2147483646 h 555"/>
              <a:gd name="T8" fmla="*/ 2147483646 w 539"/>
              <a:gd name="T9" fmla="*/ 2147483646 h 555"/>
              <a:gd name="T10" fmla="*/ 2147483646 w 539"/>
              <a:gd name="T11" fmla="*/ 2147483646 h 555"/>
              <a:gd name="T12" fmla="*/ 2147483646 w 539"/>
              <a:gd name="T13" fmla="*/ 2147483646 h 555"/>
              <a:gd name="T14" fmla="*/ 2147483646 w 539"/>
              <a:gd name="T15" fmla="*/ 2147483646 h 555"/>
              <a:gd name="T16" fmla="*/ 2147483646 w 539"/>
              <a:gd name="T17" fmla="*/ 2147483646 h 555"/>
              <a:gd name="T18" fmla="*/ 2147483646 w 539"/>
              <a:gd name="T19" fmla="*/ 2147483646 h 555"/>
              <a:gd name="T20" fmla="*/ 2147483646 w 539"/>
              <a:gd name="T21" fmla="*/ 2147483646 h 555"/>
              <a:gd name="T22" fmla="*/ 2147483646 w 539"/>
              <a:gd name="T23" fmla="*/ 2147483646 h 555"/>
              <a:gd name="T24" fmla="*/ 2147483646 w 539"/>
              <a:gd name="T25" fmla="*/ 2147483646 h 555"/>
              <a:gd name="T26" fmla="*/ 2147483646 w 539"/>
              <a:gd name="T27" fmla="*/ 2147483646 h 555"/>
              <a:gd name="T28" fmla="*/ 2147483646 w 539"/>
              <a:gd name="T29" fmla="*/ 2147483646 h 555"/>
              <a:gd name="T30" fmla="*/ 2147483646 w 539"/>
              <a:gd name="T31" fmla="*/ 2147483646 h 555"/>
              <a:gd name="T32" fmla="*/ 2147483646 w 539"/>
              <a:gd name="T33" fmla="*/ 2147483646 h 555"/>
              <a:gd name="T34" fmla="*/ 2147483646 w 539"/>
              <a:gd name="T35" fmla="*/ 2147483646 h 555"/>
              <a:gd name="T36" fmla="*/ 2147483646 w 539"/>
              <a:gd name="T37" fmla="*/ 2147483646 h 555"/>
              <a:gd name="T38" fmla="*/ 2147483646 w 539"/>
              <a:gd name="T39" fmla="*/ 2147483646 h 555"/>
              <a:gd name="T40" fmla="*/ 2147483646 w 539"/>
              <a:gd name="T41" fmla="*/ 2147483646 h 555"/>
              <a:gd name="T42" fmla="*/ 2147483646 w 539"/>
              <a:gd name="T43" fmla="*/ 2147483646 h 555"/>
              <a:gd name="T44" fmla="*/ 2147483646 w 539"/>
              <a:gd name="T45" fmla="*/ 2147483646 h 555"/>
              <a:gd name="T46" fmla="*/ 2147483646 w 539"/>
              <a:gd name="T47" fmla="*/ 2147483646 h 555"/>
              <a:gd name="T48" fmla="*/ 2147483646 w 539"/>
              <a:gd name="T49" fmla="*/ 2147483646 h 555"/>
              <a:gd name="T50" fmla="*/ 2147483646 w 539"/>
              <a:gd name="T51" fmla="*/ 2147483646 h 555"/>
              <a:gd name="T52" fmla="*/ 2147483646 w 539"/>
              <a:gd name="T53" fmla="*/ 2147483646 h 555"/>
              <a:gd name="T54" fmla="*/ 2147483646 w 539"/>
              <a:gd name="T55" fmla="*/ 2147483646 h 555"/>
              <a:gd name="T56" fmla="*/ 2147483646 w 539"/>
              <a:gd name="T57" fmla="*/ 2147483646 h 555"/>
              <a:gd name="T58" fmla="*/ 2147483646 w 539"/>
              <a:gd name="T59" fmla="*/ 2147483646 h 555"/>
              <a:gd name="T60" fmla="*/ 2147483646 w 539"/>
              <a:gd name="T61" fmla="*/ 2147483646 h 555"/>
              <a:gd name="T62" fmla="*/ 2147483646 w 539"/>
              <a:gd name="T63" fmla="*/ 2147483646 h 555"/>
              <a:gd name="T64" fmla="*/ 2147483646 w 539"/>
              <a:gd name="T65" fmla="*/ 2147483646 h 555"/>
              <a:gd name="T66" fmla="*/ 2147483646 w 539"/>
              <a:gd name="T67" fmla="*/ 2147483646 h 555"/>
              <a:gd name="T68" fmla="*/ 2147483646 w 539"/>
              <a:gd name="T69" fmla="*/ 2147483646 h 555"/>
              <a:gd name="T70" fmla="*/ 2147483646 w 539"/>
              <a:gd name="T71" fmla="*/ 2147483646 h 555"/>
              <a:gd name="T72" fmla="*/ 2147483646 w 539"/>
              <a:gd name="T73" fmla="*/ 2147483646 h 555"/>
              <a:gd name="T74" fmla="*/ 2147483646 w 539"/>
              <a:gd name="T75" fmla="*/ 2147483646 h 555"/>
              <a:gd name="T76" fmla="*/ 2147483646 w 539"/>
              <a:gd name="T77" fmla="*/ 2147483646 h 555"/>
              <a:gd name="T78" fmla="*/ 2147483646 w 539"/>
              <a:gd name="T79" fmla="*/ 0 h 555"/>
              <a:gd name="T80" fmla="*/ 2147483646 w 539"/>
              <a:gd name="T81" fmla="*/ 2147483646 h 555"/>
              <a:gd name="T82" fmla="*/ 2147483646 w 539"/>
              <a:gd name="T83" fmla="*/ 2147483646 h 555"/>
              <a:gd name="T84" fmla="*/ 2147483646 w 539"/>
              <a:gd name="T85" fmla="*/ 2147483646 h 555"/>
              <a:gd name="T86" fmla="*/ 2147483646 w 539"/>
              <a:gd name="T87" fmla="*/ 2147483646 h 555"/>
              <a:gd name="T88" fmla="*/ 2147483646 w 539"/>
              <a:gd name="T89" fmla="*/ 2147483646 h 555"/>
              <a:gd name="T90" fmla="*/ 2147483646 w 539"/>
              <a:gd name="T91" fmla="*/ 2147483646 h 555"/>
              <a:gd name="T92" fmla="*/ 2147483646 w 539"/>
              <a:gd name="T93" fmla="*/ 2147483646 h 555"/>
              <a:gd name="T94" fmla="*/ 2147483646 w 539"/>
              <a:gd name="T95" fmla="*/ 2147483646 h 555"/>
              <a:gd name="T96" fmla="*/ 2147483646 w 539"/>
              <a:gd name="T97" fmla="*/ 2147483646 h 555"/>
              <a:gd name="T98" fmla="*/ 2147483646 w 539"/>
              <a:gd name="T99" fmla="*/ 2147483646 h 555"/>
              <a:gd name="T100" fmla="*/ 2147483646 w 539"/>
              <a:gd name="T101" fmla="*/ 2147483646 h 555"/>
              <a:gd name="T102" fmla="*/ 2147483646 w 539"/>
              <a:gd name="T103" fmla="*/ 2147483646 h 555"/>
              <a:gd name="T104" fmla="*/ 2147483646 w 539"/>
              <a:gd name="T105" fmla="*/ 2147483646 h 555"/>
              <a:gd name="T106" fmla="*/ 0 w 539"/>
              <a:gd name="T107" fmla="*/ 2147483646 h 5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9"/>
              <a:gd name="T163" fmla="*/ 0 h 555"/>
              <a:gd name="T164" fmla="*/ 539 w 539"/>
              <a:gd name="T165" fmla="*/ 555 h 5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9" h="555">
                <a:moveTo>
                  <a:pt x="0" y="324"/>
                </a:moveTo>
                <a:lnTo>
                  <a:pt x="12" y="336"/>
                </a:lnTo>
                <a:lnTo>
                  <a:pt x="45" y="340"/>
                </a:lnTo>
                <a:lnTo>
                  <a:pt x="70" y="336"/>
                </a:lnTo>
                <a:lnTo>
                  <a:pt x="127" y="348"/>
                </a:lnTo>
                <a:lnTo>
                  <a:pt x="164" y="396"/>
                </a:lnTo>
                <a:lnTo>
                  <a:pt x="242" y="439"/>
                </a:lnTo>
                <a:lnTo>
                  <a:pt x="259" y="459"/>
                </a:lnTo>
                <a:lnTo>
                  <a:pt x="254" y="467"/>
                </a:lnTo>
                <a:lnTo>
                  <a:pt x="213" y="463"/>
                </a:lnTo>
                <a:lnTo>
                  <a:pt x="201" y="467"/>
                </a:lnTo>
                <a:lnTo>
                  <a:pt x="193" y="495"/>
                </a:lnTo>
                <a:lnTo>
                  <a:pt x="197" y="518"/>
                </a:lnTo>
                <a:lnTo>
                  <a:pt x="291" y="554"/>
                </a:lnTo>
                <a:lnTo>
                  <a:pt x="345" y="542"/>
                </a:lnTo>
                <a:lnTo>
                  <a:pt x="353" y="530"/>
                </a:lnTo>
                <a:lnTo>
                  <a:pt x="361" y="495"/>
                </a:lnTo>
                <a:lnTo>
                  <a:pt x="341" y="479"/>
                </a:lnTo>
                <a:lnTo>
                  <a:pt x="333" y="427"/>
                </a:lnTo>
                <a:lnTo>
                  <a:pt x="361" y="388"/>
                </a:lnTo>
                <a:lnTo>
                  <a:pt x="361" y="340"/>
                </a:lnTo>
                <a:lnTo>
                  <a:pt x="411" y="277"/>
                </a:lnTo>
                <a:lnTo>
                  <a:pt x="472" y="218"/>
                </a:lnTo>
                <a:lnTo>
                  <a:pt x="489" y="214"/>
                </a:lnTo>
                <a:lnTo>
                  <a:pt x="505" y="206"/>
                </a:lnTo>
                <a:lnTo>
                  <a:pt x="518" y="154"/>
                </a:lnTo>
                <a:lnTo>
                  <a:pt x="538" y="146"/>
                </a:lnTo>
                <a:lnTo>
                  <a:pt x="534" y="134"/>
                </a:lnTo>
                <a:lnTo>
                  <a:pt x="489" y="134"/>
                </a:lnTo>
                <a:lnTo>
                  <a:pt x="423" y="119"/>
                </a:lnTo>
                <a:lnTo>
                  <a:pt x="365" y="79"/>
                </a:lnTo>
                <a:lnTo>
                  <a:pt x="349" y="99"/>
                </a:lnTo>
                <a:lnTo>
                  <a:pt x="316" y="99"/>
                </a:lnTo>
                <a:lnTo>
                  <a:pt x="316" y="67"/>
                </a:lnTo>
                <a:lnTo>
                  <a:pt x="333" y="12"/>
                </a:lnTo>
                <a:lnTo>
                  <a:pt x="316" y="4"/>
                </a:lnTo>
                <a:lnTo>
                  <a:pt x="296" y="4"/>
                </a:lnTo>
                <a:lnTo>
                  <a:pt x="279" y="12"/>
                </a:lnTo>
                <a:lnTo>
                  <a:pt x="267" y="4"/>
                </a:lnTo>
                <a:lnTo>
                  <a:pt x="242" y="0"/>
                </a:lnTo>
                <a:lnTo>
                  <a:pt x="213" y="31"/>
                </a:lnTo>
                <a:lnTo>
                  <a:pt x="189" y="31"/>
                </a:lnTo>
                <a:lnTo>
                  <a:pt x="185" y="75"/>
                </a:lnTo>
                <a:lnTo>
                  <a:pt x="168" y="87"/>
                </a:lnTo>
                <a:lnTo>
                  <a:pt x="156" y="87"/>
                </a:lnTo>
                <a:lnTo>
                  <a:pt x="131" y="119"/>
                </a:lnTo>
                <a:lnTo>
                  <a:pt x="102" y="134"/>
                </a:lnTo>
                <a:lnTo>
                  <a:pt x="61" y="150"/>
                </a:lnTo>
                <a:lnTo>
                  <a:pt x="74" y="198"/>
                </a:lnTo>
                <a:lnTo>
                  <a:pt x="61" y="253"/>
                </a:lnTo>
                <a:lnTo>
                  <a:pt x="12" y="269"/>
                </a:lnTo>
                <a:lnTo>
                  <a:pt x="33" y="289"/>
                </a:lnTo>
                <a:lnTo>
                  <a:pt x="28" y="305"/>
                </a:lnTo>
                <a:lnTo>
                  <a:pt x="0" y="324"/>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41" name="Freeform 31"/>
          <p:cNvSpPr>
            <a:spLocks/>
          </p:cNvSpPr>
          <p:nvPr/>
        </p:nvSpPr>
        <p:spPr bwMode="auto">
          <a:xfrm rot="-251578">
            <a:off x="2289175" y="2217738"/>
            <a:ext cx="720725" cy="466725"/>
          </a:xfrm>
          <a:custGeom>
            <a:avLst/>
            <a:gdLst>
              <a:gd name="T0" fmla="*/ 0 w 486"/>
              <a:gd name="T1" fmla="*/ 2147483646 h 314"/>
              <a:gd name="T2" fmla="*/ 2147483646 w 486"/>
              <a:gd name="T3" fmla="*/ 2147483646 h 314"/>
              <a:gd name="T4" fmla="*/ 2147483646 w 486"/>
              <a:gd name="T5" fmla="*/ 2147483646 h 314"/>
              <a:gd name="T6" fmla="*/ 2147483646 w 486"/>
              <a:gd name="T7" fmla="*/ 2147483646 h 314"/>
              <a:gd name="T8" fmla="*/ 2147483646 w 486"/>
              <a:gd name="T9" fmla="*/ 2147483646 h 314"/>
              <a:gd name="T10" fmla="*/ 0 w 486"/>
              <a:gd name="T11" fmla="*/ 2147483646 h 314"/>
              <a:gd name="T12" fmla="*/ 2147483646 w 486"/>
              <a:gd name="T13" fmla="*/ 2147483646 h 314"/>
              <a:gd name="T14" fmla="*/ 2147483646 w 486"/>
              <a:gd name="T15" fmla="*/ 2147483646 h 314"/>
              <a:gd name="T16" fmla="*/ 2147483646 w 486"/>
              <a:gd name="T17" fmla="*/ 2147483646 h 314"/>
              <a:gd name="T18" fmla="*/ 2147483646 w 486"/>
              <a:gd name="T19" fmla="*/ 2147483646 h 314"/>
              <a:gd name="T20" fmla="*/ 2147483646 w 486"/>
              <a:gd name="T21" fmla="*/ 2147483646 h 314"/>
              <a:gd name="T22" fmla="*/ 2147483646 w 486"/>
              <a:gd name="T23" fmla="*/ 2147483646 h 314"/>
              <a:gd name="T24" fmla="*/ 2147483646 w 486"/>
              <a:gd name="T25" fmla="*/ 2147483646 h 314"/>
              <a:gd name="T26" fmla="*/ 2147483646 w 486"/>
              <a:gd name="T27" fmla="*/ 2147483646 h 314"/>
              <a:gd name="T28" fmla="*/ 2147483646 w 486"/>
              <a:gd name="T29" fmla="*/ 0 h 314"/>
              <a:gd name="T30" fmla="*/ 2147483646 w 486"/>
              <a:gd name="T31" fmla="*/ 2147483646 h 314"/>
              <a:gd name="T32" fmla="*/ 2147483646 w 486"/>
              <a:gd name="T33" fmla="*/ 2147483646 h 314"/>
              <a:gd name="T34" fmla="*/ 2147483646 w 486"/>
              <a:gd name="T35" fmla="*/ 2147483646 h 314"/>
              <a:gd name="T36" fmla="*/ 2147483646 w 486"/>
              <a:gd name="T37" fmla="*/ 2147483646 h 314"/>
              <a:gd name="T38" fmla="*/ 2147483646 w 486"/>
              <a:gd name="T39" fmla="*/ 2147483646 h 314"/>
              <a:gd name="T40" fmla="*/ 2147483646 w 486"/>
              <a:gd name="T41" fmla="*/ 2147483646 h 314"/>
              <a:gd name="T42" fmla="*/ 2147483646 w 486"/>
              <a:gd name="T43" fmla="*/ 2147483646 h 314"/>
              <a:gd name="T44" fmla="*/ 2147483646 w 486"/>
              <a:gd name="T45" fmla="*/ 2147483646 h 314"/>
              <a:gd name="T46" fmla="*/ 2147483646 w 486"/>
              <a:gd name="T47" fmla="*/ 2147483646 h 314"/>
              <a:gd name="T48" fmla="*/ 2147483646 w 486"/>
              <a:gd name="T49" fmla="*/ 2147483646 h 314"/>
              <a:gd name="T50" fmla="*/ 2147483646 w 486"/>
              <a:gd name="T51" fmla="*/ 2147483646 h 314"/>
              <a:gd name="T52" fmla="*/ 2147483646 w 486"/>
              <a:gd name="T53" fmla="*/ 2147483646 h 314"/>
              <a:gd name="T54" fmla="*/ 2147483646 w 486"/>
              <a:gd name="T55" fmla="*/ 2147483646 h 314"/>
              <a:gd name="T56" fmla="*/ 2147483646 w 486"/>
              <a:gd name="T57" fmla="*/ 2147483646 h 314"/>
              <a:gd name="T58" fmla="*/ 2147483646 w 486"/>
              <a:gd name="T59" fmla="*/ 2147483646 h 314"/>
              <a:gd name="T60" fmla="*/ 2147483646 w 486"/>
              <a:gd name="T61" fmla="*/ 2147483646 h 314"/>
              <a:gd name="T62" fmla="*/ 2147483646 w 486"/>
              <a:gd name="T63" fmla="*/ 2147483646 h 314"/>
              <a:gd name="T64" fmla="*/ 2147483646 w 486"/>
              <a:gd name="T65" fmla="*/ 2147483646 h 314"/>
              <a:gd name="T66" fmla="*/ 2147483646 w 486"/>
              <a:gd name="T67" fmla="*/ 2147483646 h 314"/>
              <a:gd name="T68" fmla="*/ 2147483646 w 486"/>
              <a:gd name="T69" fmla="*/ 2147483646 h 314"/>
              <a:gd name="T70" fmla="*/ 2147483646 w 486"/>
              <a:gd name="T71" fmla="*/ 2147483646 h 314"/>
              <a:gd name="T72" fmla="*/ 2147483646 w 486"/>
              <a:gd name="T73" fmla="*/ 2147483646 h 314"/>
              <a:gd name="T74" fmla="*/ 2147483646 w 486"/>
              <a:gd name="T75" fmla="*/ 2147483646 h 314"/>
              <a:gd name="T76" fmla="*/ 2147483646 w 486"/>
              <a:gd name="T77" fmla="*/ 2147483646 h 314"/>
              <a:gd name="T78" fmla="*/ 2147483646 w 486"/>
              <a:gd name="T79" fmla="*/ 2147483646 h 314"/>
              <a:gd name="T80" fmla="*/ 2147483646 w 486"/>
              <a:gd name="T81" fmla="*/ 2147483646 h 314"/>
              <a:gd name="T82" fmla="*/ 2147483646 w 486"/>
              <a:gd name="T83" fmla="*/ 2147483646 h 314"/>
              <a:gd name="T84" fmla="*/ 2147483646 w 486"/>
              <a:gd name="T85" fmla="*/ 2147483646 h 314"/>
              <a:gd name="T86" fmla="*/ 2147483646 w 486"/>
              <a:gd name="T87" fmla="*/ 2147483646 h 314"/>
              <a:gd name="T88" fmla="*/ 2147483646 w 486"/>
              <a:gd name="T89" fmla="*/ 2147483646 h 314"/>
              <a:gd name="T90" fmla="*/ 2147483646 w 486"/>
              <a:gd name="T91" fmla="*/ 2147483646 h 314"/>
              <a:gd name="T92" fmla="*/ 2147483646 w 486"/>
              <a:gd name="T93" fmla="*/ 2147483646 h 314"/>
              <a:gd name="T94" fmla="*/ 2147483646 w 486"/>
              <a:gd name="T95" fmla="*/ 2147483646 h 314"/>
              <a:gd name="T96" fmla="*/ 2147483646 w 486"/>
              <a:gd name="T97" fmla="*/ 2147483646 h 314"/>
              <a:gd name="T98" fmla="*/ 2147483646 w 486"/>
              <a:gd name="T99" fmla="*/ 2147483646 h 314"/>
              <a:gd name="T100" fmla="*/ 2147483646 w 486"/>
              <a:gd name="T101" fmla="*/ 2147483646 h 314"/>
              <a:gd name="T102" fmla="*/ 2147483646 w 486"/>
              <a:gd name="T103" fmla="*/ 2147483646 h 314"/>
              <a:gd name="T104" fmla="*/ 0 w 486"/>
              <a:gd name="T105" fmla="*/ 214748364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6"/>
              <a:gd name="T160" fmla="*/ 0 h 314"/>
              <a:gd name="T161" fmla="*/ 486 w 486"/>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6" h="314">
                <a:moveTo>
                  <a:pt x="0" y="246"/>
                </a:moveTo>
                <a:lnTo>
                  <a:pt x="4" y="238"/>
                </a:lnTo>
                <a:lnTo>
                  <a:pt x="33" y="218"/>
                </a:lnTo>
                <a:lnTo>
                  <a:pt x="25" y="194"/>
                </a:lnTo>
                <a:lnTo>
                  <a:pt x="12" y="190"/>
                </a:lnTo>
                <a:lnTo>
                  <a:pt x="0" y="163"/>
                </a:lnTo>
                <a:lnTo>
                  <a:pt x="41" y="166"/>
                </a:lnTo>
                <a:lnTo>
                  <a:pt x="66" y="139"/>
                </a:lnTo>
                <a:lnTo>
                  <a:pt x="70" y="119"/>
                </a:lnTo>
                <a:lnTo>
                  <a:pt x="33" y="60"/>
                </a:lnTo>
                <a:lnTo>
                  <a:pt x="41" y="32"/>
                </a:lnTo>
                <a:lnTo>
                  <a:pt x="66" y="20"/>
                </a:lnTo>
                <a:lnTo>
                  <a:pt x="74" y="4"/>
                </a:lnTo>
                <a:lnTo>
                  <a:pt x="103" y="8"/>
                </a:lnTo>
                <a:lnTo>
                  <a:pt x="132" y="0"/>
                </a:lnTo>
                <a:lnTo>
                  <a:pt x="132" y="28"/>
                </a:lnTo>
                <a:lnTo>
                  <a:pt x="144" y="40"/>
                </a:lnTo>
                <a:lnTo>
                  <a:pt x="169" y="44"/>
                </a:lnTo>
                <a:lnTo>
                  <a:pt x="185" y="60"/>
                </a:lnTo>
                <a:lnTo>
                  <a:pt x="230" y="75"/>
                </a:lnTo>
                <a:lnTo>
                  <a:pt x="316" y="87"/>
                </a:lnTo>
                <a:lnTo>
                  <a:pt x="345" y="95"/>
                </a:lnTo>
                <a:lnTo>
                  <a:pt x="382" y="56"/>
                </a:lnTo>
                <a:lnTo>
                  <a:pt x="440" y="48"/>
                </a:lnTo>
                <a:lnTo>
                  <a:pt x="464" y="60"/>
                </a:lnTo>
                <a:lnTo>
                  <a:pt x="464" y="95"/>
                </a:lnTo>
                <a:lnTo>
                  <a:pt x="485" y="119"/>
                </a:lnTo>
                <a:lnTo>
                  <a:pt x="485" y="127"/>
                </a:lnTo>
                <a:lnTo>
                  <a:pt x="473" y="131"/>
                </a:lnTo>
                <a:lnTo>
                  <a:pt x="419" y="163"/>
                </a:lnTo>
                <a:lnTo>
                  <a:pt x="407" y="182"/>
                </a:lnTo>
                <a:lnTo>
                  <a:pt x="386" y="190"/>
                </a:lnTo>
                <a:lnTo>
                  <a:pt x="386" y="210"/>
                </a:lnTo>
                <a:lnTo>
                  <a:pt x="399" y="214"/>
                </a:lnTo>
                <a:lnTo>
                  <a:pt x="382" y="242"/>
                </a:lnTo>
                <a:lnTo>
                  <a:pt x="321" y="238"/>
                </a:lnTo>
                <a:lnTo>
                  <a:pt x="296" y="285"/>
                </a:lnTo>
                <a:lnTo>
                  <a:pt x="267" y="293"/>
                </a:lnTo>
                <a:lnTo>
                  <a:pt x="238" y="313"/>
                </a:lnTo>
                <a:lnTo>
                  <a:pt x="197" y="293"/>
                </a:lnTo>
                <a:lnTo>
                  <a:pt x="177" y="301"/>
                </a:lnTo>
                <a:lnTo>
                  <a:pt x="173" y="297"/>
                </a:lnTo>
                <a:lnTo>
                  <a:pt x="177" y="277"/>
                </a:lnTo>
                <a:lnTo>
                  <a:pt x="169" y="273"/>
                </a:lnTo>
                <a:lnTo>
                  <a:pt x="140" y="281"/>
                </a:lnTo>
                <a:lnTo>
                  <a:pt x="132" y="297"/>
                </a:lnTo>
                <a:lnTo>
                  <a:pt x="123" y="297"/>
                </a:lnTo>
                <a:lnTo>
                  <a:pt x="107" y="273"/>
                </a:lnTo>
                <a:lnTo>
                  <a:pt x="90" y="293"/>
                </a:lnTo>
                <a:lnTo>
                  <a:pt x="33" y="297"/>
                </a:lnTo>
                <a:lnTo>
                  <a:pt x="25" y="285"/>
                </a:lnTo>
                <a:lnTo>
                  <a:pt x="12" y="293"/>
                </a:lnTo>
                <a:lnTo>
                  <a:pt x="0" y="246"/>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42" name="Freeform 32"/>
          <p:cNvSpPr>
            <a:spLocks/>
          </p:cNvSpPr>
          <p:nvPr/>
        </p:nvSpPr>
        <p:spPr bwMode="auto">
          <a:xfrm rot="-251578">
            <a:off x="3765550" y="1889125"/>
            <a:ext cx="488950" cy="744538"/>
          </a:xfrm>
          <a:custGeom>
            <a:avLst/>
            <a:gdLst>
              <a:gd name="T0" fmla="*/ 0 w 334"/>
              <a:gd name="T1" fmla="*/ 2147483646 h 508"/>
              <a:gd name="T2" fmla="*/ 2147483646 w 334"/>
              <a:gd name="T3" fmla="*/ 2147483646 h 508"/>
              <a:gd name="T4" fmla="*/ 2147483646 w 334"/>
              <a:gd name="T5" fmla="*/ 2147483646 h 508"/>
              <a:gd name="T6" fmla="*/ 2147483646 w 334"/>
              <a:gd name="T7" fmla="*/ 2147483646 h 508"/>
              <a:gd name="T8" fmla="*/ 2147483646 w 334"/>
              <a:gd name="T9" fmla="*/ 2147483646 h 508"/>
              <a:gd name="T10" fmla="*/ 2147483646 w 334"/>
              <a:gd name="T11" fmla="*/ 2147483646 h 508"/>
              <a:gd name="T12" fmla="*/ 2147483646 w 334"/>
              <a:gd name="T13" fmla="*/ 2147483646 h 508"/>
              <a:gd name="T14" fmla="*/ 2147483646 w 334"/>
              <a:gd name="T15" fmla="*/ 2147483646 h 508"/>
              <a:gd name="T16" fmla="*/ 2147483646 w 334"/>
              <a:gd name="T17" fmla="*/ 2147483646 h 508"/>
              <a:gd name="T18" fmla="*/ 2147483646 w 334"/>
              <a:gd name="T19" fmla="*/ 2147483646 h 508"/>
              <a:gd name="T20" fmla="*/ 2147483646 w 334"/>
              <a:gd name="T21" fmla="*/ 2147483646 h 508"/>
              <a:gd name="T22" fmla="*/ 2147483646 w 334"/>
              <a:gd name="T23" fmla="*/ 2147483646 h 508"/>
              <a:gd name="T24" fmla="*/ 2147483646 w 334"/>
              <a:gd name="T25" fmla="*/ 2147483646 h 508"/>
              <a:gd name="T26" fmla="*/ 2147483646 w 334"/>
              <a:gd name="T27" fmla="*/ 2147483646 h 508"/>
              <a:gd name="T28" fmla="*/ 2147483646 w 334"/>
              <a:gd name="T29" fmla="*/ 2147483646 h 508"/>
              <a:gd name="T30" fmla="*/ 2147483646 w 334"/>
              <a:gd name="T31" fmla="*/ 2147483646 h 508"/>
              <a:gd name="T32" fmla="*/ 2147483646 w 334"/>
              <a:gd name="T33" fmla="*/ 2147483646 h 508"/>
              <a:gd name="T34" fmla="*/ 2147483646 w 334"/>
              <a:gd name="T35" fmla="*/ 2147483646 h 508"/>
              <a:gd name="T36" fmla="*/ 2147483646 w 334"/>
              <a:gd name="T37" fmla="*/ 2147483646 h 508"/>
              <a:gd name="T38" fmla="*/ 2147483646 w 334"/>
              <a:gd name="T39" fmla="*/ 2147483646 h 508"/>
              <a:gd name="T40" fmla="*/ 2147483646 w 334"/>
              <a:gd name="T41" fmla="*/ 2147483646 h 508"/>
              <a:gd name="T42" fmla="*/ 2147483646 w 334"/>
              <a:gd name="T43" fmla="*/ 2147483646 h 508"/>
              <a:gd name="T44" fmla="*/ 2147483646 w 334"/>
              <a:gd name="T45" fmla="*/ 2147483646 h 508"/>
              <a:gd name="T46" fmla="*/ 2147483646 w 334"/>
              <a:gd name="T47" fmla="*/ 2147483646 h 508"/>
              <a:gd name="T48" fmla="*/ 2147483646 w 334"/>
              <a:gd name="T49" fmla="*/ 2147483646 h 508"/>
              <a:gd name="T50" fmla="*/ 2147483646 w 334"/>
              <a:gd name="T51" fmla="*/ 2147483646 h 508"/>
              <a:gd name="T52" fmla="*/ 2147483646 w 334"/>
              <a:gd name="T53" fmla="*/ 2147483646 h 508"/>
              <a:gd name="T54" fmla="*/ 2147483646 w 334"/>
              <a:gd name="T55" fmla="*/ 2147483646 h 508"/>
              <a:gd name="T56" fmla="*/ 2147483646 w 334"/>
              <a:gd name="T57" fmla="*/ 2147483646 h 508"/>
              <a:gd name="T58" fmla="*/ 2147483646 w 334"/>
              <a:gd name="T59" fmla="*/ 2147483646 h 508"/>
              <a:gd name="T60" fmla="*/ 2147483646 w 334"/>
              <a:gd name="T61" fmla="*/ 2147483646 h 508"/>
              <a:gd name="T62" fmla="*/ 2147483646 w 334"/>
              <a:gd name="T63" fmla="*/ 2147483646 h 508"/>
              <a:gd name="T64" fmla="*/ 2147483646 w 334"/>
              <a:gd name="T65" fmla="*/ 2147483646 h 508"/>
              <a:gd name="T66" fmla="*/ 2147483646 w 334"/>
              <a:gd name="T67" fmla="*/ 2147483646 h 508"/>
              <a:gd name="T68" fmla="*/ 2147483646 w 334"/>
              <a:gd name="T69" fmla="*/ 2147483646 h 508"/>
              <a:gd name="T70" fmla="*/ 2147483646 w 334"/>
              <a:gd name="T71" fmla="*/ 2147483646 h 508"/>
              <a:gd name="T72" fmla="*/ 2147483646 w 334"/>
              <a:gd name="T73" fmla="*/ 0 h 508"/>
              <a:gd name="T74" fmla="*/ 2147483646 w 334"/>
              <a:gd name="T75" fmla="*/ 2147483646 h 508"/>
              <a:gd name="T76" fmla="*/ 2147483646 w 334"/>
              <a:gd name="T77" fmla="*/ 2147483646 h 508"/>
              <a:gd name="T78" fmla="*/ 2147483646 w 334"/>
              <a:gd name="T79" fmla="*/ 2147483646 h 508"/>
              <a:gd name="T80" fmla="*/ 2147483646 w 334"/>
              <a:gd name="T81" fmla="*/ 2147483646 h 508"/>
              <a:gd name="T82" fmla="*/ 2147483646 w 334"/>
              <a:gd name="T83" fmla="*/ 2147483646 h 508"/>
              <a:gd name="T84" fmla="*/ 2147483646 w 334"/>
              <a:gd name="T85" fmla="*/ 2147483646 h 508"/>
              <a:gd name="T86" fmla="*/ 2147483646 w 334"/>
              <a:gd name="T87" fmla="*/ 2147483646 h 508"/>
              <a:gd name="T88" fmla="*/ 2147483646 w 334"/>
              <a:gd name="T89" fmla="*/ 2147483646 h 508"/>
              <a:gd name="T90" fmla="*/ 2147483646 w 334"/>
              <a:gd name="T91" fmla="*/ 2147483646 h 508"/>
              <a:gd name="T92" fmla="*/ 2147483646 w 334"/>
              <a:gd name="T93" fmla="*/ 2147483646 h 508"/>
              <a:gd name="T94" fmla="*/ 2147483646 w 334"/>
              <a:gd name="T95" fmla="*/ 2147483646 h 508"/>
              <a:gd name="T96" fmla="*/ 0 w 334"/>
              <a:gd name="T97" fmla="*/ 2147483646 h 5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4"/>
              <a:gd name="T148" fmla="*/ 0 h 508"/>
              <a:gd name="T149" fmla="*/ 334 w 334"/>
              <a:gd name="T150" fmla="*/ 508 h 5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4" h="508">
                <a:moveTo>
                  <a:pt x="0" y="439"/>
                </a:moveTo>
                <a:lnTo>
                  <a:pt x="8" y="451"/>
                </a:lnTo>
                <a:lnTo>
                  <a:pt x="16" y="455"/>
                </a:lnTo>
                <a:lnTo>
                  <a:pt x="45" y="443"/>
                </a:lnTo>
                <a:lnTo>
                  <a:pt x="57" y="475"/>
                </a:lnTo>
                <a:lnTo>
                  <a:pt x="90" y="463"/>
                </a:lnTo>
                <a:lnTo>
                  <a:pt x="136" y="487"/>
                </a:lnTo>
                <a:lnTo>
                  <a:pt x="164" y="487"/>
                </a:lnTo>
                <a:lnTo>
                  <a:pt x="177" y="507"/>
                </a:lnTo>
                <a:lnTo>
                  <a:pt x="205" y="495"/>
                </a:lnTo>
                <a:lnTo>
                  <a:pt x="238" y="503"/>
                </a:lnTo>
                <a:lnTo>
                  <a:pt x="247" y="491"/>
                </a:lnTo>
                <a:lnTo>
                  <a:pt x="296" y="499"/>
                </a:lnTo>
                <a:lnTo>
                  <a:pt x="300" y="471"/>
                </a:lnTo>
                <a:lnTo>
                  <a:pt x="333" y="451"/>
                </a:lnTo>
                <a:lnTo>
                  <a:pt x="333" y="439"/>
                </a:lnTo>
                <a:lnTo>
                  <a:pt x="308" y="439"/>
                </a:lnTo>
                <a:lnTo>
                  <a:pt x="325" y="416"/>
                </a:lnTo>
                <a:lnTo>
                  <a:pt x="316" y="404"/>
                </a:lnTo>
                <a:lnTo>
                  <a:pt x="296" y="404"/>
                </a:lnTo>
                <a:lnTo>
                  <a:pt x="300" y="352"/>
                </a:lnTo>
                <a:lnTo>
                  <a:pt x="271" y="368"/>
                </a:lnTo>
                <a:lnTo>
                  <a:pt x="263" y="348"/>
                </a:lnTo>
                <a:lnTo>
                  <a:pt x="263" y="313"/>
                </a:lnTo>
                <a:lnTo>
                  <a:pt x="247" y="289"/>
                </a:lnTo>
                <a:lnTo>
                  <a:pt x="259" y="277"/>
                </a:lnTo>
                <a:lnTo>
                  <a:pt x="234" y="170"/>
                </a:lnTo>
                <a:lnTo>
                  <a:pt x="242" y="154"/>
                </a:lnTo>
                <a:lnTo>
                  <a:pt x="271" y="134"/>
                </a:lnTo>
                <a:lnTo>
                  <a:pt x="284" y="115"/>
                </a:lnTo>
                <a:lnTo>
                  <a:pt x="279" y="95"/>
                </a:lnTo>
                <a:lnTo>
                  <a:pt x="259" y="103"/>
                </a:lnTo>
                <a:lnTo>
                  <a:pt x="251" y="83"/>
                </a:lnTo>
                <a:lnTo>
                  <a:pt x="234" y="75"/>
                </a:lnTo>
                <a:lnTo>
                  <a:pt x="242" y="35"/>
                </a:lnTo>
                <a:lnTo>
                  <a:pt x="222" y="28"/>
                </a:lnTo>
                <a:lnTo>
                  <a:pt x="205" y="0"/>
                </a:lnTo>
                <a:lnTo>
                  <a:pt x="103" y="12"/>
                </a:lnTo>
                <a:lnTo>
                  <a:pt x="82" y="28"/>
                </a:lnTo>
                <a:lnTo>
                  <a:pt x="74" y="47"/>
                </a:lnTo>
                <a:lnTo>
                  <a:pt x="66" y="55"/>
                </a:lnTo>
                <a:lnTo>
                  <a:pt x="53" y="79"/>
                </a:lnTo>
                <a:lnTo>
                  <a:pt x="49" y="226"/>
                </a:lnTo>
                <a:lnTo>
                  <a:pt x="16" y="289"/>
                </a:lnTo>
                <a:lnTo>
                  <a:pt x="29" y="313"/>
                </a:lnTo>
                <a:lnTo>
                  <a:pt x="12" y="344"/>
                </a:lnTo>
                <a:lnTo>
                  <a:pt x="16" y="372"/>
                </a:lnTo>
                <a:lnTo>
                  <a:pt x="25" y="380"/>
                </a:lnTo>
                <a:lnTo>
                  <a:pt x="0" y="439"/>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43" name="Freeform 33"/>
          <p:cNvSpPr>
            <a:spLocks/>
          </p:cNvSpPr>
          <p:nvPr/>
        </p:nvSpPr>
        <p:spPr bwMode="auto">
          <a:xfrm rot="-251578">
            <a:off x="1998663" y="2057400"/>
            <a:ext cx="498475" cy="519113"/>
          </a:xfrm>
          <a:custGeom>
            <a:avLst/>
            <a:gdLst>
              <a:gd name="T0" fmla="*/ 0 w 338"/>
              <a:gd name="T1" fmla="*/ 2147483646 h 354"/>
              <a:gd name="T2" fmla="*/ 2147483646 w 338"/>
              <a:gd name="T3" fmla="*/ 2147483646 h 354"/>
              <a:gd name="T4" fmla="*/ 2147483646 w 338"/>
              <a:gd name="T5" fmla="*/ 2147483646 h 354"/>
              <a:gd name="T6" fmla="*/ 2147483646 w 338"/>
              <a:gd name="T7" fmla="*/ 2147483646 h 354"/>
              <a:gd name="T8" fmla="*/ 2147483646 w 338"/>
              <a:gd name="T9" fmla="*/ 2147483646 h 354"/>
              <a:gd name="T10" fmla="*/ 2147483646 w 338"/>
              <a:gd name="T11" fmla="*/ 2147483646 h 354"/>
              <a:gd name="T12" fmla="*/ 2147483646 w 338"/>
              <a:gd name="T13" fmla="*/ 2147483646 h 354"/>
              <a:gd name="T14" fmla="*/ 2147483646 w 338"/>
              <a:gd name="T15" fmla="*/ 2147483646 h 354"/>
              <a:gd name="T16" fmla="*/ 2147483646 w 338"/>
              <a:gd name="T17" fmla="*/ 2147483646 h 354"/>
              <a:gd name="T18" fmla="*/ 2147483646 w 338"/>
              <a:gd name="T19" fmla="*/ 2147483646 h 354"/>
              <a:gd name="T20" fmla="*/ 2147483646 w 338"/>
              <a:gd name="T21" fmla="*/ 2147483646 h 354"/>
              <a:gd name="T22" fmla="*/ 2147483646 w 338"/>
              <a:gd name="T23" fmla="*/ 2147483646 h 354"/>
              <a:gd name="T24" fmla="*/ 2147483646 w 338"/>
              <a:gd name="T25" fmla="*/ 2147483646 h 354"/>
              <a:gd name="T26" fmla="*/ 2147483646 w 338"/>
              <a:gd name="T27" fmla="*/ 2147483646 h 354"/>
              <a:gd name="T28" fmla="*/ 2147483646 w 338"/>
              <a:gd name="T29" fmla="*/ 2147483646 h 354"/>
              <a:gd name="T30" fmla="*/ 2147483646 w 338"/>
              <a:gd name="T31" fmla="*/ 2147483646 h 354"/>
              <a:gd name="T32" fmla="*/ 2147483646 w 338"/>
              <a:gd name="T33" fmla="*/ 2147483646 h 354"/>
              <a:gd name="T34" fmla="*/ 2147483646 w 338"/>
              <a:gd name="T35" fmla="*/ 2147483646 h 354"/>
              <a:gd name="T36" fmla="*/ 2147483646 w 338"/>
              <a:gd name="T37" fmla="*/ 2147483646 h 354"/>
              <a:gd name="T38" fmla="*/ 2147483646 w 338"/>
              <a:gd name="T39" fmla="*/ 2147483646 h 354"/>
              <a:gd name="T40" fmla="*/ 2147483646 w 338"/>
              <a:gd name="T41" fmla="*/ 2147483646 h 354"/>
              <a:gd name="T42" fmla="*/ 2147483646 w 338"/>
              <a:gd name="T43" fmla="*/ 2147483646 h 354"/>
              <a:gd name="T44" fmla="*/ 2147483646 w 338"/>
              <a:gd name="T45" fmla="*/ 2147483646 h 354"/>
              <a:gd name="T46" fmla="*/ 2147483646 w 338"/>
              <a:gd name="T47" fmla="*/ 2147483646 h 354"/>
              <a:gd name="T48" fmla="*/ 2147483646 w 338"/>
              <a:gd name="T49" fmla="*/ 2147483646 h 354"/>
              <a:gd name="T50" fmla="*/ 2147483646 w 338"/>
              <a:gd name="T51" fmla="*/ 2147483646 h 354"/>
              <a:gd name="T52" fmla="*/ 2147483646 w 338"/>
              <a:gd name="T53" fmla="*/ 2147483646 h 354"/>
              <a:gd name="T54" fmla="*/ 2147483646 w 338"/>
              <a:gd name="T55" fmla="*/ 2147483646 h 354"/>
              <a:gd name="T56" fmla="*/ 2147483646 w 338"/>
              <a:gd name="T57" fmla="*/ 2147483646 h 354"/>
              <a:gd name="T58" fmla="*/ 2147483646 w 338"/>
              <a:gd name="T59" fmla="*/ 2147483646 h 354"/>
              <a:gd name="T60" fmla="*/ 2147483646 w 338"/>
              <a:gd name="T61" fmla="*/ 2147483646 h 354"/>
              <a:gd name="T62" fmla="*/ 2147483646 w 338"/>
              <a:gd name="T63" fmla="*/ 2147483646 h 354"/>
              <a:gd name="T64" fmla="*/ 2147483646 w 338"/>
              <a:gd name="T65" fmla="*/ 2147483646 h 354"/>
              <a:gd name="T66" fmla="*/ 2147483646 w 338"/>
              <a:gd name="T67" fmla="*/ 2147483646 h 354"/>
              <a:gd name="T68" fmla="*/ 2147483646 w 338"/>
              <a:gd name="T69" fmla="*/ 2147483646 h 354"/>
              <a:gd name="T70" fmla="*/ 2147483646 w 338"/>
              <a:gd name="T71" fmla="*/ 2147483646 h 354"/>
              <a:gd name="T72" fmla="*/ 2147483646 w 338"/>
              <a:gd name="T73" fmla="*/ 2147483646 h 354"/>
              <a:gd name="T74" fmla="*/ 2147483646 w 338"/>
              <a:gd name="T75" fmla="*/ 2147483646 h 354"/>
              <a:gd name="T76" fmla="*/ 2147483646 w 338"/>
              <a:gd name="T77" fmla="*/ 2147483646 h 354"/>
              <a:gd name="T78" fmla="*/ 2147483646 w 338"/>
              <a:gd name="T79" fmla="*/ 2147483646 h 354"/>
              <a:gd name="T80" fmla="*/ 2147483646 w 338"/>
              <a:gd name="T81" fmla="*/ 0 h 354"/>
              <a:gd name="T82" fmla="*/ 2147483646 w 338"/>
              <a:gd name="T83" fmla="*/ 2147483646 h 354"/>
              <a:gd name="T84" fmla="*/ 2147483646 w 338"/>
              <a:gd name="T85" fmla="*/ 2147483646 h 354"/>
              <a:gd name="T86" fmla="*/ 2147483646 w 338"/>
              <a:gd name="T87" fmla="*/ 2147483646 h 354"/>
              <a:gd name="T88" fmla="*/ 2147483646 w 338"/>
              <a:gd name="T89" fmla="*/ 2147483646 h 354"/>
              <a:gd name="T90" fmla="*/ 2147483646 w 338"/>
              <a:gd name="T91" fmla="*/ 2147483646 h 354"/>
              <a:gd name="T92" fmla="*/ 2147483646 w 338"/>
              <a:gd name="T93" fmla="*/ 2147483646 h 354"/>
              <a:gd name="T94" fmla="*/ 2147483646 w 338"/>
              <a:gd name="T95" fmla="*/ 2147483646 h 354"/>
              <a:gd name="T96" fmla="*/ 2147483646 w 338"/>
              <a:gd name="T97" fmla="*/ 2147483646 h 354"/>
              <a:gd name="T98" fmla="*/ 2147483646 w 338"/>
              <a:gd name="T99" fmla="*/ 2147483646 h 354"/>
              <a:gd name="T100" fmla="*/ 2147483646 w 338"/>
              <a:gd name="T101" fmla="*/ 2147483646 h 354"/>
              <a:gd name="T102" fmla="*/ 2147483646 w 338"/>
              <a:gd name="T103" fmla="*/ 2147483646 h 354"/>
              <a:gd name="T104" fmla="*/ 2147483646 w 338"/>
              <a:gd name="T105" fmla="*/ 2147483646 h 354"/>
              <a:gd name="T106" fmla="*/ 2147483646 w 338"/>
              <a:gd name="T107" fmla="*/ 2147483646 h 354"/>
              <a:gd name="T108" fmla="*/ 2147483646 w 338"/>
              <a:gd name="T109" fmla="*/ 2147483646 h 354"/>
              <a:gd name="T110" fmla="*/ 2147483646 w 338"/>
              <a:gd name="T111" fmla="*/ 2147483646 h 354"/>
              <a:gd name="T112" fmla="*/ 2147483646 w 338"/>
              <a:gd name="T113" fmla="*/ 2147483646 h 354"/>
              <a:gd name="T114" fmla="*/ 2147483646 w 338"/>
              <a:gd name="T115" fmla="*/ 2147483646 h 354"/>
              <a:gd name="T116" fmla="*/ 0 w 338"/>
              <a:gd name="T117" fmla="*/ 2147483646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8"/>
              <a:gd name="T178" fmla="*/ 0 h 354"/>
              <a:gd name="T179" fmla="*/ 338 w 338"/>
              <a:gd name="T180" fmla="*/ 354 h 3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8" h="354">
                <a:moveTo>
                  <a:pt x="0" y="139"/>
                </a:moveTo>
                <a:lnTo>
                  <a:pt x="8" y="147"/>
                </a:lnTo>
                <a:lnTo>
                  <a:pt x="33" y="147"/>
                </a:lnTo>
                <a:lnTo>
                  <a:pt x="41" y="167"/>
                </a:lnTo>
                <a:lnTo>
                  <a:pt x="53" y="167"/>
                </a:lnTo>
                <a:lnTo>
                  <a:pt x="90" y="151"/>
                </a:lnTo>
                <a:lnTo>
                  <a:pt x="98" y="155"/>
                </a:lnTo>
                <a:lnTo>
                  <a:pt x="98" y="167"/>
                </a:lnTo>
                <a:lnTo>
                  <a:pt x="70" y="194"/>
                </a:lnTo>
                <a:lnTo>
                  <a:pt x="53" y="194"/>
                </a:lnTo>
                <a:lnTo>
                  <a:pt x="53" y="206"/>
                </a:lnTo>
                <a:lnTo>
                  <a:pt x="41" y="210"/>
                </a:lnTo>
                <a:lnTo>
                  <a:pt x="45" y="226"/>
                </a:lnTo>
                <a:lnTo>
                  <a:pt x="61" y="230"/>
                </a:lnTo>
                <a:lnTo>
                  <a:pt x="98" y="210"/>
                </a:lnTo>
                <a:lnTo>
                  <a:pt x="103" y="198"/>
                </a:lnTo>
                <a:lnTo>
                  <a:pt x="115" y="202"/>
                </a:lnTo>
                <a:lnTo>
                  <a:pt x="90" y="234"/>
                </a:lnTo>
                <a:lnTo>
                  <a:pt x="74" y="238"/>
                </a:lnTo>
                <a:lnTo>
                  <a:pt x="61" y="258"/>
                </a:lnTo>
                <a:lnTo>
                  <a:pt x="45" y="262"/>
                </a:lnTo>
                <a:lnTo>
                  <a:pt x="45" y="285"/>
                </a:lnTo>
                <a:lnTo>
                  <a:pt x="29" y="277"/>
                </a:lnTo>
                <a:lnTo>
                  <a:pt x="16" y="289"/>
                </a:lnTo>
                <a:lnTo>
                  <a:pt x="12" y="353"/>
                </a:lnTo>
                <a:lnTo>
                  <a:pt x="29" y="353"/>
                </a:lnTo>
                <a:lnTo>
                  <a:pt x="111" y="289"/>
                </a:lnTo>
                <a:lnTo>
                  <a:pt x="164" y="285"/>
                </a:lnTo>
                <a:lnTo>
                  <a:pt x="193" y="274"/>
                </a:lnTo>
                <a:lnTo>
                  <a:pt x="234" y="277"/>
                </a:lnTo>
                <a:lnTo>
                  <a:pt x="259" y="250"/>
                </a:lnTo>
                <a:lnTo>
                  <a:pt x="263" y="230"/>
                </a:lnTo>
                <a:lnTo>
                  <a:pt x="226" y="171"/>
                </a:lnTo>
                <a:lnTo>
                  <a:pt x="234" y="143"/>
                </a:lnTo>
                <a:lnTo>
                  <a:pt x="259" y="131"/>
                </a:lnTo>
                <a:lnTo>
                  <a:pt x="267" y="115"/>
                </a:lnTo>
                <a:lnTo>
                  <a:pt x="296" y="119"/>
                </a:lnTo>
                <a:lnTo>
                  <a:pt x="325" y="111"/>
                </a:lnTo>
                <a:lnTo>
                  <a:pt x="316" y="107"/>
                </a:lnTo>
                <a:lnTo>
                  <a:pt x="337" y="56"/>
                </a:lnTo>
                <a:lnTo>
                  <a:pt x="325" y="0"/>
                </a:lnTo>
                <a:lnTo>
                  <a:pt x="304" y="16"/>
                </a:lnTo>
                <a:lnTo>
                  <a:pt x="263" y="8"/>
                </a:lnTo>
                <a:lnTo>
                  <a:pt x="238" y="16"/>
                </a:lnTo>
                <a:lnTo>
                  <a:pt x="222" y="12"/>
                </a:lnTo>
                <a:lnTo>
                  <a:pt x="205" y="28"/>
                </a:lnTo>
                <a:lnTo>
                  <a:pt x="193" y="32"/>
                </a:lnTo>
                <a:lnTo>
                  <a:pt x="172" y="16"/>
                </a:lnTo>
                <a:lnTo>
                  <a:pt x="168" y="28"/>
                </a:lnTo>
                <a:lnTo>
                  <a:pt x="156" y="28"/>
                </a:lnTo>
                <a:lnTo>
                  <a:pt x="140" y="48"/>
                </a:lnTo>
                <a:lnTo>
                  <a:pt x="127" y="52"/>
                </a:lnTo>
                <a:lnTo>
                  <a:pt x="111" y="48"/>
                </a:lnTo>
                <a:lnTo>
                  <a:pt x="90" y="60"/>
                </a:lnTo>
                <a:lnTo>
                  <a:pt x="61" y="107"/>
                </a:lnTo>
                <a:lnTo>
                  <a:pt x="61" y="143"/>
                </a:lnTo>
                <a:lnTo>
                  <a:pt x="37" y="123"/>
                </a:lnTo>
                <a:lnTo>
                  <a:pt x="8" y="131"/>
                </a:lnTo>
                <a:lnTo>
                  <a:pt x="0" y="139"/>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44" name="Freeform 34"/>
          <p:cNvSpPr>
            <a:spLocks/>
          </p:cNvSpPr>
          <p:nvPr/>
        </p:nvSpPr>
        <p:spPr bwMode="auto">
          <a:xfrm rot="-251578">
            <a:off x="4633913" y="2027238"/>
            <a:ext cx="655637" cy="473075"/>
          </a:xfrm>
          <a:custGeom>
            <a:avLst/>
            <a:gdLst>
              <a:gd name="T0" fmla="*/ 0 w 445"/>
              <a:gd name="T1" fmla="*/ 2147483646 h 322"/>
              <a:gd name="T2" fmla="*/ 0 w 445"/>
              <a:gd name="T3" fmla="*/ 2147483646 h 322"/>
              <a:gd name="T4" fmla="*/ 2147483646 w 445"/>
              <a:gd name="T5" fmla="*/ 2147483646 h 322"/>
              <a:gd name="T6" fmla="*/ 2147483646 w 445"/>
              <a:gd name="T7" fmla="*/ 2147483646 h 322"/>
              <a:gd name="T8" fmla="*/ 2147483646 w 445"/>
              <a:gd name="T9" fmla="*/ 2147483646 h 322"/>
              <a:gd name="T10" fmla="*/ 2147483646 w 445"/>
              <a:gd name="T11" fmla="*/ 2147483646 h 322"/>
              <a:gd name="T12" fmla="*/ 2147483646 w 445"/>
              <a:gd name="T13" fmla="*/ 2147483646 h 322"/>
              <a:gd name="T14" fmla="*/ 2147483646 w 445"/>
              <a:gd name="T15" fmla="*/ 0 h 322"/>
              <a:gd name="T16" fmla="*/ 2147483646 w 445"/>
              <a:gd name="T17" fmla="*/ 2147483646 h 322"/>
              <a:gd name="T18" fmla="*/ 2147483646 w 445"/>
              <a:gd name="T19" fmla="*/ 2147483646 h 322"/>
              <a:gd name="T20" fmla="*/ 2147483646 w 445"/>
              <a:gd name="T21" fmla="*/ 2147483646 h 322"/>
              <a:gd name="T22" fmla="*/ 2147483646 w 445"/>
              <a:gd name="T23" fmla="*/ 2147483646 h 322"/>
              <a:gd name="T24" fmla="*/ 2147483646 w 445"/>
              <a:gd name="T25" fmla="*/ 2147483646 h 322"/>
              <a:gd name="T26" fmla="*/ 2147483646 w 445"/>
              <a:gd name="T27" fmla="*/ 2147483646 h 322"/>
              <a:gd name="T28" fmla="*/ 2147483646 w 445"/>
              <a:gd name="T29" fmla="*/ 2147483646 h 322"/>
              <a:gd name="T30" fmla="*/ 2147483646 w 445"/>
              <a:gd name="T31" fmla="*/ 2147483646 h 322"/>
              <a:gd name="T32" fmla="*/ 2147483646 w 445"/>
              <a:gd name="T33" fmla="*/ 2147483646 h 322"/>
              <a:gd name="T34" fmla="*/ 2147483646 w 445"/>
              <a:gd name="T35" fmla="*/ 2147483646 h 322"/>
              <a:gd name="T36" fmla="*/ 2147483646 w 445"/>
              <a:gd name="T37" fmla="*/ 2147483646 h 322"/>
              <a:gd name="T38" fmla="*/ 2147483646 w 445"/>
              <a:gd name="T39" fmla="*/ 2147483646 h 322"/>
              <a:gd name="T40" fmla="*/ 2147483646 w 445"/>
              <a:gd name="T41" fmla="*/ 2147483646 h 322"/>
              <a:gd name="T42" fmla="*/ 2147483646 w 445"/>
              <a:gd name="T43" fmla="*/ 2147483646 h 322"/>
              <a:gd name="T44" fmla="*/ 2147483646 w 445"/>
              <a:gd name="T45" fmla="*/ 2147483646 h 322"/>
              <a:gd name="T46" fmla="*/ 2147483646 w 445"/>
              <a:gd name="T47" fmla="*/ 2147483646 h 322"/>
              <a:gd name="T48" fmla="*/ 2147483646 w 445"/>
              <a:gd name="T49" fmla="*/ 2147483646 h 322"/>
              <a:gd name="T50" fmla="*/ 2147483646 w 445"/>
              <a:gd name="T51" fmla="*/ 2147483646 h 322"/>
              <a:gd name="T52" fmla="*/ 2147483646 w 445"/>
              <a:gd name="T53" fmla="*/ 2147483646 h 322"/>
              <a:gd name="T54" fmla="*/ 2147483646 w 445"/>
              <a:gd name="T55" fmla="*/ 2147483646 h 322"/>
              <a:gd name="T56" fmla="*/ 2147483646 w 445"/>
              <a:gd name="T57" fmla="*/ 2147483646 h 322"/>
              <a:gd name="T58" fmla="*/ 2147483646 w 445"/>
              <a:gd name="T59" fmla="*/ 2147483646 h 322"/>
              <a:gd name="T60" fmla="*/ 2147483646 w 445"/>
              <a:gd name="T61" fmla="*/ 2147483646 h 322"/>
              <a:gd name="T62" fmla="*/ 2147483646 w 445"/>
              <a:gd name="T63" fmla="*/ 2147483646 h 322"/>
              <a:gd name="T64" fmla="*/ 2147483646 w 445"/>
              <a:gd name="T65" fmla="*/ 2147483646 h 322"/>
              <a:gd name="T66" fmla="*/ 2147483646 w 445"/>
              <a:gd name="T67" fmla="*/ 2147483646 h 322"/>
              <a:gd name="T68" fmla="*/ 2147483646 w 445"/>
              <a:gd name="T69" fmla="*/ 2147483646 h 322"/>
              <a:gd name="T70" fmla="*/ 2147483646 w 445"/>
              <a:gd name="T71" fmla="*/ 2147483646 h 322"/>
              <a:gd name="T72" fmla="*/ 2147483646 w 445"/>
              <a:gd name="T73" fmla="*/ 2147483646 h 322"/>
              <a:gd name="T74" fmla="*/ 2147483646 w 445"/>
              <a:gd name="T75" fmla="*/ 2147483646 h 322"/>
              <a:gd name="T76" fmla="*/ 2147483646 w 445"/>
              <a:gd name="T77" fmla="*/ 2147483646 h 322"/>
              <a:gd name="T78" fmla="*/ 2147483646 w 445"/>
              <a:gd name="T79" fmla="*/ 2147483646 h 322"/>
              <a:gd name="T80" fmla="*/ 2147483646 w 445"/>
              <a:gd name="T81" fmla="*/ 2147483646 h 322"/>
              <a:gd name="T82" fmla="*/ 2147483646 w 445"/>
              <a:gd name="T83" fmla="*/ 2147483646 h 322"/>
              <a:gd name="T84" fmla="*/ 2147483646 w 445"/>
              <a:gd name="T85" fmla="*/ 2147483646 h 322"/>
              <a:gd name="T86" fmla="*/ 2147483646 w 445"/>
              <a:gd name="T87" fmla="*/ 2147483646 h 322"/>
              <a:gd name="T88" fmla="*/ 2147483646 w 445"/>
              <a:gd name="T89" fmla="*/ 2147483646 h 322"/>
              <a:gd name="T90" fmla="*/ 2147483646 w 445"/>
              <a:gd name="T91" fmla="*/ 2147483646 h 322"/>
              <a:gd name="T92" fmla="*/ 0 w 445"/>
              <a:gd name="T93" fmla="*/ 214748364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5"/>
              <a:gd name="T142" fmla="*/ 0 h 322"/>
              <a:gd name="T143" fmla="*/ 445 w 445"/>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5" h="322">
                <a:moveTo>
                  <a:pt x="0" y="222"/>
                </a:moveTo>
                <a:lnTo>
                  <a:pt x="0" y="179"/>
                </a:lnTo>
                <a:lnTo>
                  <a:pt x="24" y="99"/>
                </a:lnTo>
                <a:lnTo>
                  <a:pt x="20" y="56"/>
                </a:lnTo>
                <a:lnTo>
                  <a:pt x="28" y="48"/>
                </a:lnTo>
                <a:lnTo>
                  <a:pt x="57" y="44"/>
                </a:lnTo>
                <a:lnTo>
                  <a:pt x="57" y="36"/>
                </a:lnTo>
                <a:lnTo>
                  <a:pt x="28" y="0"/>
                </a:lnTo>
                <a:lnTo>
                  <a:pt x="61" y="12"/>
                </a:lnTo>
                <a:lnTo>
                  <a:pt x="78" y="48"/>
                </a:lnTo>
                <a:lnTo>
                  <a:pt x="90" y="52"/>
                </a:lnTo>
                <a:lnTo>
                  <a:pt x="119" y="44"/>
                </a:lnTo>
                <a:lnTo>
                  <a:pt x="131" y="52"/>
                </a:lnTo>
                <a:lnTo>
                  <a:pt x="131" y="84"/>
                </a:lnTo>
                <a:lnTo>
                  <a:pt x="185" y="91"/>
                </a:lnTo>
                <a:lnTo>
                  <a:pt x="197" y="103"/>
                </a:lnTo>
                <a:lnTo>
                  <a:pt x="230" y="107"/>
                </a:lnTo>
                <a:lnTo>
                  <a:pt x="255" y="103"/>
                </a:lnTo>
                <a:lnTo>
                  <a:pt x="312" y="115"/>
                </a:lnTo>
                <a:lnTo>
                  <a:pt x="349" y="163"/>
                </a:lnTo>
                <a:lnTo>
                  <a:pt x="427" y="206"/>
                </a:lnTo>
                <a:lnTo>
                  <a:pt x="444" y="226"/>
                </a:lnTo>
                <a:lnTo>
                  <a:pt x="439" y="234"/>
                </a:lnTo>
                <a:lnTo>
                  <a:pt x="398" y="230"/>
                </a:lnTo>
                <a:lnTo>
                  <a:pt x="386" y="234"/>
                </a:lnTo>
                <a:lnTo>
                  <a:pt x="378" y="262"/>
                </a:lnTo>
                <a:lnTo>
                  <a:pt x="382" y="285"/>
                </a:lnTo>
                <a:lnTo>
                  <a:pt x="382" y="317"/>
                </a:lnTo>
                <a:lnTo>
                  <a:pt x="349" y="321"/>
                </a:lnTo>
                <a:lnTo>
                  <a:pt x="312" y="301"/>
                </a:lnTo>
                <a:lnTo>
                  <a:pt x="296" y="254"/>
                </a:lnTo>
                <a:lnTo>
                  <a:pt x="279" y="238"/>
                </a:lnTo>
                <a:lnTo>
                  <a:pt x="250" y="234"/>
                </a:lnTo>
                <a:lnTo>
                  <a:pt x="226" y="222"/>
                </a:lnTo>
                <a:lnTo>
                  <a:pt x="201" y="226"/>
                </a:lnTo>
                <a:lnTo>
                  <a:pt x="181" y="246"/>
                </a:lnTo>
                <a:lnTo>
                  <a:pt x="176" y="262"/>
                </a:lnTo>
                <a:lnTo>
                  <a:pt x="144" y="285"/>
                </a:lnTo>
                <a:lnTo>
                  <a:pt x="119" y="281"/>
                </a:lnTo>
                <a:lnTo>
                  <a:pt x="115" y="234"/>
                </a:lnTo>
                <a:lnTo>
                  <a:pt x="86" y="246"/>
                </a:lnTo>
                <a:lnTo>
                  <a:pt x="78" y="274"/>
                </a:lnTo>
                <a:lnTo>
                  <a:pt x="65" y="285"/>
                </a:lnTo>
                <a:lnTo>
                  <a:pt x="45" y="285"/>
                </a:lnTo>
                <a:lnTo>
                  <a:pt x="37" y="262"/>
                </a:lnTo>
                <a:lnTo>
                  <a:pt x="12" y="254"/>
                </a:lnTo>
                <a:lnTo>
                  <a:pt x="0" y="222"/>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45" name="Freeform 35"/>
          <p:cNvSpPr>
            <a:spLocks/>
          </p:cNvSpPr>
          <p:nvPr/>
        </p:nvSpPr>
        <p:spPr bwMode="auto">
          <a:xfrm rot="-251578">
            <a:off x="2868613" y="2933700"/>
            <a:ext cx="927100" cy="636588"/>
          </a:xfrm>
          <a:custGeom>
            <a:avLst/>
            <a:gdLst>
              <a:gd name="T0" fmla="*/ 0 w 630"/>
              <a:gd name="T1" fmla="*/ 2147483646 h 432"/>
              <a:gd name="T2" fmla="*/ 2147483646 w 630"/>
              <a:gd name="T3" fmla="*/ 2147483646 h 432"/>
              <a:gd name="T4" fmla="*/ 2147483646 w 630"/>
              <a:gd name="T5" fmla="*/ 2147483646 h 432"/>
              <a:gd name="T6" fmla="*/ 2147483646 w 630"/>
              <a:gd name="T7" fmla="*/ 2147483646 h 432"/>
              <a:gd name="T8" fmla="*/ 2147483646 w 630"/>
              <a:gd name="T9" fmla="*/ 2147483646 h 432"/>
              <a:gd name="T10" fmla="*/ 2147483646 w 630"/>
              <a:gd name="T11" fmla="*/ 2147483646 h 432"/>
              <a:gd name="T12" fmla="*/ 2147483646 w 630"/>
              <a:gd name="T13" fmla="*/ 2147483646 h 432"/>
              <a:gd name="T14" fmla="*/ 2147483646 w 630"/>
              <a:gd name="T15" fmla="*/ 2147483646 h 432"/>
              <a:gd name="T16" fmla="*/ 2147483646 w 630"/>
              <a:gd name="T17" fmla="*/ 2147483646 h 432"/>
              <a:gd name="T18" fmla="*/ 2147483646 w 630"/>
              <a:gd name="T19" fmla="*/ 2147483646 h 432"/>
              <a:gd name="T20" fmla="*/ 2147483646 w 630"/>
              <a:gd name="T21" fmla="*/ 2147483646 h 432"/>
              <a:gd name="T22" fmla="*/ 2147483646 w 630"/>
              <a:gd name="T23" fmla="*/ 2147483646 h 432"/>
              <a:gd name="T24" fmla="*/ 2147483646 w 630"/>
              <a:gd name="T25" fmla="*/ 2147483646 h 432"/>
              <a:gd name="T26" fmla="*/ 2147483646 w 630"/>
              <a:gd name="T27" fmla="*/ 2147483646 h 432"/>
              <a:gd name="T28" fmla="*/ 2147483646 w 630"/>
              <a:gd name="T29" fmla="*/ 2147483646 h 432"/>
              <a:gd name="T30" fmla="*/ 2147483646 w 630"/>
              <a:gd name="T31" fmla="*/ 2147483646 h 432"/>
              <a:gd name="T32" fmla="*/ 2147483646 w 630"/>
              <a:gd name="T33" fmla="*/ 0 h 432"/>
              <a:gd name="T34" fmla="*/ 2147483646 w 630"/>
              <a:gd name="T35" fmla="*/ 2147483646 h 432"/>
              <a:gd name="T36" fmla="*/ 2147483646 w 630"/>
              <a:gd name="T37" fmla="*/ 2147483646 h 432"/>
              <a:gd name="T38" fmla="*/ 2147483646 w 630"/>
              <a:gd name="T39" fmla="*/ 2147483646 h 432"/>
              <a:gd name="T40" fmla="*/ 2147483646 w 630"/>
              <a:gd name="T41" fmla="*/ 2147483646 h 432"/>
              <a:gd name="T42" fmla="*/ 2147483646 w 630"/>
              <a:gd name="T43" fmla="*/ 2147483646 h 432"/>
              <a:gd name="T44" fmla="*/ 2147483646 w 630"/>
              <a:gd name="T45" fmla="*/ 2147483646 h 432"/>
              <a:gd name="T46" fmla="*/ 2147483646 w 630"/>
              <a:gd name="T47" fmla="*/ 2147483646 h 432"/>
              <a:gd name="T48" fmla="*/ 2147483646 w 630"/>
              <a:gd name="T49" fmla="*/ 2147483646 h 432"/>
              <a:gd name="T50" fmla="*/ 2147483646 w 630"/>
              <a:gd name="T51" fmla="*/ 2147483646 h 432"/>
              <a:gd name="T52" fmla="*/ 2147483646 w 630"/>
              <a:gd name="T53" fmla="*/ 2147483646 h 432"/>
              <a:gd name="T54" fmla="*/ 2147483646 w 630"/>
              <a:gd name="T55" fmla="*/ 2147483646 h 432"/>
              <a:gd name="T56" fmla="*/ 2147483646 w 630"/>
              <a:gd name="T57" fmla="*/ 2147483646 h 432"/>
              <a:gd name="T58" fmla="*/ 2147483646 w 630"/>
              <a:gd name="T59" fmla="*/ 2147483646 h 432"/>
              <a:gd name="T60" fmla="*/ 2147483646 w 630"/>
              <a:gd name="T61" fmla="*/ 2147483646 h 432"/>
              <a:gd name="T62" fmla="*/ 2147483646 w 630"/>
              <a:gd name="T63" fmla="*/ 2147483646 h 432"/>
              <a:gd name="T64" fmla="*/ 2147483646 w 630"/>
              <a:gd name="T65" fmla="*/ 2147483646 h 432"/>
              <a:gd name="T66" fmla="*/ 2147483646 w 630"/>
              <a:gd name="T67" fmla="*/ 2147483646 h 432"/>
              <a:gd name="T68" fmla="*/ 2147483646 w 630"/>
              <a:gd name="T69" fmla="*/ 2147483646 h 432"/>
              <a:gd name="T70" fmla="*/ 2147483646 w 630"/>
              <a:gd name="T71" fmla="*/ 2147483646 h 432"/>
              <a:gd name="T72" fmla="*/ 2147483646 w 630"/>
              <a:gd name="T73" fmla="*/ 2147483646 h 432"/>
              <a:gd name="T74" fmla="*/ 2147483646 w 630"/>
              <a:gd name="T75" fmla="*/ 2147483646 h 432"/>
              <a:gd name="T76" fmla="*/ 2147483646 w 630"/>
              <a:gd name="T77" fmla="*/ 2147483646 h 432"/>
              <a:gd name="T78" fmla="*/ 2147483646 w 630"/>
              <a:gd name="T79" fmla="*/ 2147483646 h 432"/>
              <a:gd name="T80" fmla="*/ 2147483646 w 630"/>
              <a:gd name="T81" fmla="*/ 2147483646 h 432"/>
              <a:gd name="T82" fmla="*/ 2147483646 w 630"/>
              <a:gd name="T83" fmla="*/ 2147483646 h 432"/>
              <a:gd name="T84" fmla="*/ 2147483646 w 630"/>
              <a:gd name="T85" fmla="*/ 2147483646 h 432"/>
              <a:gd name="T86" fmla="*/ 2147483646 w 630"/>
              <a:gd name="T87" fmla="*/ 2147483646 h 432"/>
              <a:gd name="T88" fmla="*/ 2147483646 w 630"/>
              <a:gd name="T89" fmla="*/ 2147483646 h 432"/>
              <a:gd name="T90" fmla="*/ 2147483646 w 630"/>
              <a:gd name="T91" fmla="*/ 2147483646 h 432"/>
              <a:gd name="T92" fmla="*/ 2147483646 w 630"/>
              <a:gd name="T93" fmla="*/ 2147483646 h 432"/>
              <a:gd name="T94" fmla="*/ 2147483646 w 630"/>
              <a:gd name="T95" fmla="*/ 2147483646 h 432"/>
              <a:gd name="T96" fmla="*/ 2147483646 w 630"/>
              <a:gd name="T97" fmla="*/ 2147483646 h 432"/>
              <a:gd name="T98" fmla="*/ 2147483646 w 630"/>
              <a:gd name="T99" fmla="*/ 2147483646 h 432"/>
              <a:gd name="T100" fmla="*/ 2147483646 w 630"/>
              <a:gd name="T101" fmla="*/ 2147483646 h 432"/>
              <a:gd name="T102" fmla="*/ 2147483646 w 630"/>
              <a:gd name="T103" fmla="*/ 2147483646 h 432"/>
              <a:gd name="T104" fmla="*/ 2147483646 w 630"/>
              <a:gd name="T105" fmla="*/ 2147483646 h 432"/>
              <a:gd name="T106" fmla="*/ 2147483646 w 630"/>
              <a:gd name="T107" fmla="*/ 2147483646 h 432"/>
              <a:gd name="T108" fmla="*/ 2147483646 w 630"/>
              <a:gd name="T109" fmla="*/ 2147483646 h 432"/>
              <a:gd name="T110" fmla="*/ 2147483646 w 630"/>
              <a:gd name="T111" fmla="*/ 2147483646 h 432"/>
              <a:gd name="T112" fmla="*/ 2147483646 w 630"/>
              <a:gd name="T113" fmla="*/ 2147483646 h 432"/>
              <a:gd name="T114" fmla="*/ 2147483646 w 630"/>
              <a:gd name="T115" fmla="*/ 2147483646 h 432"/>
              <a:gd name="T116" fmla="*/ 2147483646 w 630"/>
              <a:gd name="T117" fmla="*/ 2147483646 h 432"/>
              <a:gd name="T118" fmla="*/ 2147483646 w 630"/>
              <a:gd name="T119" fmla="*/ 2147483646 h 432"/>
              <a:gd name="T120" fmla="*/ 2147483646 w 630"/>
              <a:gd name="T121" fmla="*/ 2147483646 h 432"/>
              <a:gd name="T122" fmla="*/ 0 w 630"/>
              <a:gd name="T123" fmla="*/ 2147483646 h 4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0"/>
              <a:gd name="T187" fmla="*/ 0 h 432"/>
              <a:gd name="T188" fmla="*/ 630 w 630"/>
              <a:gd name="T189" fmla="*/ 432 h 4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0" h="432">
                <a:moveTo>
                  <a:pt x="0" y="408"/>
                </a:moveTo>
                <a:lnTo>
                  <a:pt x="46" y="392"/>
                </a:lnTo>
                <a:lnTo>
                  <a:pt x="62" y="376"/>
                </a:lnTo>
                <a:lnTo>
                  <a:pt x="33" y="340"/>
                </a:lnTo>
                <a:lnTo>
                  <a:pt x="50" y="309"/>
                </a:lnTo>
                <a:lnTo>
                  <a:pt x="37" y="277"/>
                </a:lnTo>
                <a:lnTo>
                  <a:pt x="50" y="218"/>
                </a:lnTo>
                <a:lnTo>
                  <a:pt x="41" y="194"/>
                </a:lnTo>
                <a:lnTo>
                  <a:pt x="46" y="154"/>
                </a:lnTo>
                <a:lnTo>
                  <a:pt x="41" y="130"/>
                </a:lnTo>
                <a:lnTo>
                  <a:pt x="17" y="111"/>
                </a:lnTo>
                <a:lnTo>
                  <a:pt x="29" y="103"/>
                </a:lnTo>
                <a:lnTo>
                  <a:pt x="62" y="99"/>
                </a:lnTo>
                <a:lnTo>
                  <a:pt x="74" y="87"/>
                </a:lnTo>
                <a:lnTo>
                  <a:pt x="74" y="63"/>
                </a:lnTo>
                <a:lnTo>
                  <a:pt x="83" y="47"/>
                </a:lnTo>
                <a:lnTo>
                  <a:pt x="185" y="0"/>
                </a:lnTo>
                <a:lnTo>
                  <a:pt x="189" y="16"/>
                </a:lnTo>
                <a:lnTo>
                  <a:pt x="206" y="16"/>
                </a:lnTo>
                <a:lnTo>
                  <a:pt x="214" y="28"/>
                </a:lnTo>
                <a:lnTo>
                  <a:pt x="305" y="59"/>
                </a:lnTo>
                <a:lnTo>
                  <a:pt x="342" y="43"/>
                </a:lnTo>
                <a:lnTo>
                  <a:pt x="358" y="63"/>
                </a:lnTo>
                <a:lnTo>
                  <a:pt x="374" y="63"/>
                </a:lnTo>
                <a:lnTo>
                  <a:pt x="379" y="43"/>
                </a:lnTo>
                <a:lnTo>
                  <a:pt x="391" y="39"/>
                </a:lnTo>
                <a:lnTo>
                  <a:pt x="420" y="47"/>
                </a:lnTo>
                <a:lnTo>
                  <a:pt x="477" y="55"/>
                </a:lnTo>
                <a:lnTo>
                  <a:pt x="514" y="67"/>
                </a:lnTo>
                <a:lnTo>
                  <a:pt x="543" y="91"/>
                </a:lnTo>
                <a:lnTo>
                  <a:pt x="555" y="87"/>
                </a:lnTo>
                <a:lnTo>
                  <a:pt x="568" y="67"/>
                </a:lnTo>
                <a:lnTo>
                  <a:pt x="580" y="67"/>
                </a:lnTo>
                <a:lnTo>
                  <a:pt x="584" y="83"/>
                </a:lnTo>
                <a:lnTo>
                  <a:pt x="621" y="87"/>
                </a:lnTo>
                <a:lnTo>
                  <a:pt x="617" y="119"/>
                </a:lnTo>
                <a:lnTo>
                  <a:pt x="629" y="182"/>
                </a:lnTo>
                <a:lnTo>
                  <a:pt x="596" y="218"/>
                </a:lnTo>
                <a:lnTo>
                  <a:pt x="584" y="245"/>
                </a:lnTo>
                <a:lnTo>
                  <a:pt x="547" y="261"/>
                </a:lnTo>
                <a:lnTo>
                  <a:pt x="535" y="297"/>
                </a:lnTo>
                <a:lnTo>
                  <a:pt x="506" y="309"/>
                </a:lnTo>
                <a:lnTo>
                  <a:pt x="518" y="328"/>
                </a:lnTo>
                <a:lnTo>
                  <a:pt x="518" y="340"/>
                </a:lnTo>
                <a:lnTo>
                  <a:pt x="506" y="356"/>
                </a:lnTo>
                <a:lnTo>
                  <a:pt x="477" y="348"/>
                </a:lnTo>
                <a:lnTo>
                  <a:pt x="448" y="368"/>
                </a:lnTo>
                <a:lnTo>
                  <a:pt x="428" y="423"/>
                </a:lnTo>
                <a:lnTo>
                  <a:pt x="407" y="408"/>
                </a:lnTo>
                <a:lnTo>
                  <a:pt x="387" y="408"/>
                </a:lnTo>
                <a:lnTo>
                  <a:pt x="374" y="408"/>
                </a:lnTo>
                <a:lnTo>
                  <a:pt x="350" y="431"/>
                </a:lnTo>
                <a:lnTo>
                  <a:pt x="317" y="404"/>
                </a:lnTo>
                <a:lnTo>
                  <a:pt x="305" y="380"/>
                </a:lnTo>
                <a:lnTo>
                  <a:pt x="280" y="356"/>
                </a:lnTo>
                <a:lnTo>
                  <a:pt x="263" y="348"/>
                </a:lnTo>
                <a:lnTo>
                  <a:pt x="189" y="380"/>
                </a:lnTo>
                <a:lnTo>
                  <a:pt x="157" y="400"/>
                </a:lnTo>
                <a:lnTo>
                  <a:pt x="144" y="419"/>
                </a:lnTo>
                <a:lnTo>
                  <a:pt x="124" y="427"/>
                </a:lnTo>
                <a:lnTo>
                  <a:pt x="99" y="419"/>
                </a:lnTo>
                <a:lnTo>
                  <a:pt x="0" y="408"/>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46" name="Freeform 36"/>
          <p:cNvSpPr>
            <a:spLocks/>
          </p:cNvSpPr>
          <p:nvPr/>
        </p:nvSpPr>
        <p:spPr bwMode="auto">
          <a:xfrm rot="-251578">
            <a:off x="3937000" y="2749550"/>
            <a:ext cx="698500" cy="547688"/>
          </a:xfrm>
          <a:custGeom>
            <a:avLst/>
            <a:gdLst>
              <a:gd name="T0" fmla="*/ 0 w 474"/>
              <a:gd name="T1" fmla="*/ 2147483646 h 373"/>
              <a:gd name="T2" fmla="*/ 2147483646 w 474"/>
              <a:gd name="T3" fmla="*/ 2147483646 h 373"/>
              <a:gd name="T4" fmla="*/ 2147483646 w 474"/>
              <a:gd name="T5" fmla="*/ 2147483646 h 373"/>
              <a:gd name="T6" fmla="*/ 2147483646 w 474"/>
              <a:gd name="T7" fmla="*/ 2147483646 h 373"/>
              <a:gd name="T8" fmla="*/ 2147483646 w 474"/>
              <a:gd name="T9" fmla="*/ 2147483646 h 373"/>
              <a:gd name="T10" fmla="*/ 2147483646 w 474"/>
              <a:gd name="T11" fmla="*/ 2147483646 h 373"/>
              <a:gd name="T12" fmla="*/ 2147483646 w 474"/>
              <a:gd name="T13" fmla="*/ 2147483646 h 373"/>
              <a:gd name="T14" fmla="*/ 2147483646 w 474"/>
              <a:gd name="T15" fmla="*/ 2147483646 h 373"/>
              <a:gd name="T16" fmla="*/ 2147483646 w 474"/>
              <a:gd name="T17" fmla="*/ 2147483646 h 373"/>
              <a:gd name="T18" fmla="*/ 2147483646 w 474"/>
              <a:gd name="T19" fmla="*/ 2147483646 h 373"/>
              <a:gd name="T20" fmla="*/ 2147483646 w 474"/>
              <a:gd name="T21" fmla="*/ 2147483646 h 373"/>
              <a:gd name="T22" fmla="*/ 2147483646 w 474"/>
              <a:gd name="T23" fmla="*/ 2147483646 h 373"/>
              <a:gd name="T24" fmla="*/ 2147483646 w 474"/>
              <a:gd name="T25" fmla="*/ 2147483646 h 373"/>
              <a:gd name="T26" fmla="*/ 2147483646 w 474"/>
              <a:gd name="T27" fmla="*/ 2147483646 h 373"/>
              <a:gd name="T28" fmla="*/ 2147483646 w 474"/>
              <a:gd name="T29" fmla="*/ 2147483646 h 373"/>
              <a:gd name="T30" fmla="*/ 2147483646 w 474"/>
              <a:gd name="T31" fmla="*/ 2147483646 h 373"/>
              <a:gd name="T32" fmla="*/ 2147483646 w 474"/>
              <a:gd name="T33" fmla="*/ 2147483646 h 373"/>
              <a:gd name="T34" fmla="*/ 2147483646 w 474"/>
              <a:gd name="T35" fmla="*/ 2147483646 h 373"/>
              <a:gd name="T36" fmla="*/ 2147483646 w 474"/>
              <a:gd name="T37" fmla="*/ 2147483646 h 373"/>
              <a:gd name="T38" fmla="*/ 2147483646 w 474"/>
              <a:gd name="T39" fmla="*/ 2147483646 h 373"/>
              <a:gd name="T40" fmla="*/ 2147483646 w 474"/>
              <a:gd name="T41" fmla="*/ 2147483646 h 373"/>
              <a:gd name="T42" fmla="*/ 2147483646 w 474"/>
              <a:gd name="T43" fmla="*/ 2147483646 h 373"/>
              <a:gd name="T44" fmla="*/ 2147483646 w 474"/>
              <a:gd name="T45" fmla="*/ 2147483646 h 373"/>
              <a:gd name="T46" fmla="*/ 2147483646 w 474"/>
              <a:gd name="T47" fmla="*/ 2147483646 h 373"/>
              <a:gd name="T48" fmla="*/ 2147483646 w 474"/>
              <a:gd name="T49" fmla="*/ 2147483646 h 373"/>
              <a:gd name="T50" fmla="*/ 2147483646 w 474"/>
              <a:gd name="T51" fmla="*/ 2147483646 h 373"/>
              <a:gd name="T52" fmla="*/ 2147483646 w 474"/>
              <a:gd name="T53" fmla="*/ 2147483646 h 373"/>
              <a:gd name="T54" fmla="*/ 2147483646 w 474"/>
              <a:gd name="T55" fmla="*/ 2147483646 h 373"/>
              <a:gd name="T56" fmla="*/ 2147483646 w 474"/>
              <a:gd name="T57" fmla="*/ 0 h 373"/>
              <a:gd name="T58" fmla="*/ 2147483646 w 474"/>
              <a:gd name="T59" fmla="*/ 2147483646 h 373"/>
              <a:gd name="T60" fmla="*/ 2147483646 w 474"/>
              <a:gd name="T61" fmla="*/ 2147483646 h 373"/>
              <a:gd name="T62" fmla="*/ 2147483646 w 474"/>
              <a:gd name="T63" fmla="*/ 2147483646 h 373"/>
              <a:gd name="T64" fmla="*/ 2147483646 w 474"/>
              <a:gd name="T65" fmla="*/ 2147483646 h 373"/>
              <a:gd name="T66" fmla="*/ 2147483646 w 474"/>
              <a:gd name="T67" fmla="*/ 2147483646 h 373"/>
              <a:gd name="T68" fmla="*/ 2147483646 w 474"/>
              <a:gd name="T69" fmla="*/ 2147483646 h 373"/>
              <a:gd name="T70" fmla="*/ 2147483646 w 474"/>
              <a:gd name="T71" fmla="*/ 2147483646 h 373"/>
              <a:gd name="T72" fmla="*/ 2147483646 w 474"/>
              <a:gd name="T73" fmla="*/ 2147483646 h 373"/>
              <a:gd name="T74" fmla="*/ 2147483646 w 474"/>
              <a:gd name="T75" fmla="*/ 2147483646 h 373"/>
              <a:gd name="T76" fmla="*/ 2147483646 w 474"/>
              <a:gd name="T77" fmla="*/ 2147483646 h 373"/>
              <a:gd name="T78" fmla="*/ 2147483646 w 474"/>
              <a:gd name="T79" fmla="*/ 2147483646 h 373"/>
              <a:gd name="T80" fmla="*/ 2147483646 w 474"/>
              <a:gd name="T81" fmla="*/ 2147483646 h 373"/>
              <a:gd name="T82" fmla="*/ 2147483646 w 474"/>
              <a:gd name="T83" fmla="*/ 2147483646 h 373"/>
              <a:gd name="T84" fmla="*/ 2147483646 w 474"/>
              <a:gd name="T85" fmla="*/ 2147483646 h 373"/>
              <a:gd name="T86" fmla="*/ 2147483646 w 474"/>
              <a:gd name="T87" fmla="*/ 2147483646 h 373"/>
              <a:gd name="T88" fmla="*/ 2147483646 w 474"/>
              <a:gd name="T89" fmla="*/ 2147483646 h 373"/>
              <a:gd name="T90" fmla="*/ 2147483646 w 474"/>
              <a:gd name="T91" fmla="*/ 2147483646 h 373"/>
              <a:gd name="T92" fmla="*/ 2147483646 w 474"/>
              <a:gd name="T93" fmla="*/ 2147483646 h 373"/>
              <a:gd name="T94" fmla="*/ 2147483646 w 474"/>
              <a:gd name="T95" fmla="*/ 2147483646 h 373"/>
              <a:gd name="T96" fmla="*/ 2147483646 w 474"/>
              <a:gd name="T97" fmla="*/ 2147483646 h 373"/>
              <a:gd name="T98" fmla="*/ 2147483646 w 474"/>
              <a:gd name="T99" fmla="*/ 2147483646 h 373"/>
              <a:gd name="T100" fmla="*/ 2147483646 w 474"/>
              <a:gd name="T101" fmla="*/ 2147483646 h 373"/>
              <a:gd name="T102" fmla="*/ 0 w 474"/>
              <a:gd name="T103" fmla="*/ 2147483646 h 3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4"/>
              <a:gd name="T157" fmla="*/ 0 h 373"/>
              <a:gd name="T158" fmla="*/ 474 w 474"/>
              <a:gd name="T159" fmla="*/ 373 h 3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4" h="373">
                <a:moveTo>
                  <a:pt x="0" y="174"/>
                </a:moveTo>
                <a:lnTo>
                  <a:pt x="4" y="194"/>
                </a:lnTo>
                <a:lnTo>
                  <a:pt x="37" y="225"/>
                </a:lnTo>
                <a:lnTo>
                  <a:pt x="37" y="245"/>
                </a:lnTo>
                <a:lnTo>
                  <a:pt x="54" y="273"/>
                </a:lnTo>
                <a:lnTo>
                  <a:pt x="54" y="297"/>
                </a:lnTo>
                <a:lnTo>
                  <a:pt x="78" y="316"/>
                </a:lnTo>
                <a:lnTo>
                  <a:pt x="82" y="328"/>
                </a:lnTo>
                <a:lnTo>
                  <a:pt x="99" y="336"/>
                </a:lnTo>
                <a:lnTo>
                  <a:pt x="86" y="356"/>
                </a:lnTo>
                <a:lnTo>
                  <a:pt x="91" y="372"/>
                </a:lnTo>
                <a:lnTo>
                  <a:pt x="115" y="368"/>
                </a:lnTo>
                <a:lnTo>
                  <a:pt x="132" y="352"/>
                </a:lnTo>
                <a:lnTo>
                  <a:pt x="148" y="344"/>
                </a:lnTo>
                <a:lnTo>
                  <a:pt x="197" y="356"/>
                </a:lnTo>
                <a:lnTo>
                  <a:pt x="230" y="320"/>
                </a:lnTo>
                <a:lnTo>
                  <a:pt x="251" y="316"/>
                </a:lnTo>
                <a:lnTo>
                  <a:pt x="259" y="273"/>
                </a:lnTo>
                <a:lnTo>
                  <a:pt x="288" y="257"/>
                </a:lnTo>
                <a:lnTo>
                  <a:pt x="296" y="237"/>
                </a:lnTo>
                <a:lnTo>
                  <a:pt x="350" y="186"/>
                </a:lnTo>
                <a:lnTo>
                  <a:pt x="378" y="174"/>
                </a:lnTo>
                <a:lnTo>
                  <a:pt x="432" y="114"/>
                </a:lnTo>
                <a:lnTo>
                  <a:pt x="473" y="95"/>
                </a:lnTo>
                <a:lnTo>
                  <a:pt x="448" y="79"/>
                </a:lnTo>
                <a:lnTo>
                  <a:pt x="440" y="35"/>
                </a:lnTo>
                <a:lnTo>
                  <a:pt x="399" y="19"/>
                </a:lnTo>
                <a:lnTo>
                  <a:pt x="391" y="4"/>
                </a:lnTo>
                <a:lnTo>
                  <a:pt x="350" y="0"/>
                </a:lnTo>
                <a:lnTo>
                  <a:pt x="337" y="8"/>
                </a:lnTo>
                <a:lnTo>
                  <a:pt x="321" y="35"/>
                </a:lnTo>
                <a:lnTo>
                  <a:pt x="308" y="23"/>
                </a:lnTo>
                <a:lnTo>
                  <a:pt x="288" y="19"/>
                </a:lnTo>
                <a:lnTo>
                  <a:pt x="284" y="23"/>
                </a:lnTo>
                <a:lnTo>
                  <a:pt x="271" y="4"/>
                </a:lnTo>
                <a:lnTo>
                  <a:pt x="255" y="4"/>
                </a:lnTo>
                <a:lnTo>
                  <a:pt x="243" y="31"/>
                </a:lnTo>
                <a:lnTo>
                  <a:pt x="181" y="47"/>
                </a:lnTo>
                <a:lnTo>
                  <a:pt x="136" y="51"/>
                </a:lnTo>
                <a:lnTo>
                  <a:pt x="119" y="47"/>
                </a:lnTo>
                <a:lnTo>
                  <a:pt x="91" y="59"/>
                </a:lnTo>
                <a:lnTo>
                  <a:pt x="86" y="63"/>
                </a:lnTo>
                <a:lnTo>
                  <a:pt x="91" y="95"/>
                </a:lnTo>
                <a:lnTo>
                  <a:pt x="82" y="107"/>
                </a:lnTo>
                <a:lnTo>
                  <a:pt x="58" y="99"/>
                </a:lnTo>
                <a:lnTo>
                  <a:pt x="54" y="107"/>
                </a:lnTo>
                <a:lnTo>
                  <a:pt x="54" y="138"/>
                </a:lnTo>
                <a:lnTo>
                  <a:pt x="41" y="150"/>
                </a:lnTo>
                <a:lnTo>
                  <a:pt x="54" y="170"/>
                </a:lnTo>
                <a:lnTo>
                  <a:pt x="37" y="178"/>
                </a:lnTo>
                <a:lnTo>
                  <a:pt x="21" y="170"/>
                </a:lnTo>
                <a:lnTo>
                  <a:pt x="0" y="174"/>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47" name="Freeform 37"/>
          <p:cNvSpPr>
            <a:spLocks/>
          </p:cNvSpPr>
          <p:nvPr/>
        </p:nvSpPr>
        <p:spPr bwMode="auto">
          <a:xfrm rot="-251578">
            <a:off x="4489450" y="2363788"/>
            <a:ext cx="769938" cy="635000"/>
          </a:xfrm>
          <a:custGeom>
            <a:avLst/>
            <a:gdLst>
              <a:gd name="T0" fmla="*/ 0 w 519"/>
              <a:gd name="T1" fmla="*/ 2147483646 h 433"/>
              <a:gd name="T2" fmla="*/ 2147483646 w 519"/>
              <a:gd name="T3" fmla="*/ 2147483646 h 433"/>
              <a:gd name="T4" fmla="*/ 2147483646 w 519"/>
              <a:gd name="T5" fmla="*/ 2147483646 h 433"/>
              <a:gd name="T6" fmla="*/ 2147483646 w 519"/>
              <a:gd name="T7" fmla="*/ 2147483646 h 433"/>
              <a:gd name="T8" fmla="*/ 2147483646 w 519"/>
              <a:gd name="T9" fmla="*/ 2147483646 h 433"/>
              <a:gd name="T10" fmla="*/ 2147483646 w 519"/>
              <a:gd name="T11" fmla="*/ 2147483646 h 433"/>
              <a:gd name="T12" fmla="*/ 2147483646 w 519"/>
              <a:gd name="T13" fmla="*/ 2147483646 h 433"/>
              <a:gd name="T14" fmla="*/ 2147483646 w 519"/>
              <a:gd name="T15" fmla="*/ 2147483646 h 433"/>
              <a:gd name="T16" fmla="*/ 2147483646 w 519"/>
              <a:gd name="T17" fmla="*/ 2147483646 h 433"/>
              <a:gd name="T18" fmla="*/ 2147483646 w 519"/>
              <a:gd name="T19" fmla="*/ 2147483646 h 433"/>
              <a:gd name="T20" fmla="*/ 2147483646 w 519"/>
              <a:gd name="T21" fmla="*/ 2147483646 h 433"/>
              <a:gd name="T22" fmla="*/ 2147483646 w 519"/>
              <a:gd name="T23" fmla="*/ 2147483646 h 433"/>
              <a:gd name="T24" fmla="*/ 2147483646 w 519"/>
              <a:gd name="T25" fmla="*/ 2147483646 h 433"/>
              <a:gd name="T26" fmla="*/ 2147483646 w 519"/>
              <a:gd name="T27" fmla="*/ 2147483646 h 433"/>
              <a:gd name="T28" fmla="*/ 2147483646 w 519"/>
              <a:gd name="T29" fmla="*/ 2147483646 h 433"/>
              <a:gd name="T30" fmla="*/ 2147483646 w 519"/>
              <a:gd name="T31" fmla="*/ 2147483646 h 433"/>
              <a:gd name="T32" fmla="*/ 2147483646 w 519"/>
              <a:gd name="T33" fmla="*/ 2147483646 h 433"/>
              <a:gd name="T34" fmla="*/ 2147483646 w 519"/>
              <a:gd name="T35" fmla="*/ 2147483646 h 433"/>
              <a:gd name="T36" fmla="*/ 2147483646 w 519"/>
              <a:gd name="T37" fmla="*/ 2147483646 h 433"/>
              <a:gd name="T38" fmla="*/ 2147483646 w 519"/>
              <a:gd name="T39" fmla="*/ 2147483646 h 433"/>
              <a:gd name="T40" fmla="*/ 2147483646 w 519"/>
              <a:gd name="T41" fmla="*/ 2147483646 h 433"/>
              <a:gd name="T42" fmla="*/ 2147483646 w 519"/>
              <a:gd name="T43" fmla="*/ 2147483646 h 433"/>
              <a:gd name="T44" fmla="*/ 2147483646 w 519"/>
              <a:gd name="T45" fmla="*/ 2147483646 h 433"/>
              <a:gd name="T46" fmla="*/ 2147483646 w 519"/>
              <a:gd name="T47" fmla="*/ 2147483646 h 433"/>
              <a:gd name="T48" fmla="*/ 2147483646 w 519"/>
              <a:gd name="T49" fmla="*/ 2147483646 h 433"/>
              <a:gd name="T50" fmla="*/ 2147483646 w 519"/>
              <a:gd name="T51" fmla="*/ 2147483646 h 433"/>
              <a:gd name="T52" fmla="*/ 2147483646 w 519"/>
              <a:gd name="T53" fmla="*/ 2147483646 h 433"/>
              <a:gd name="T54" fmla="*/ 2147483646 w 519"/>
              <a:gd name="T55" fmla="*/ 2147483646 h 433"/>
              <a:gd name="T56" fmla="*/ 2147483646 w 519"/>
              <a:gd name="T57" fmla="*/ 2147483646 h 433"/>
              <a:gd name="T58" fmla="*/ 2147483646 w 519"/>
              <a:gd name="T59" fmla="*/ 2147483646 h 433"/>
              <a:gd name="T60" fmla="*/ 2147483646 w 519"/>
              <a:gd name="T61" fmla="*/ 2147483646 h 433"/>
              <a:gd name="T62" fmla="*/ 2147483646 w 519"/>
              <a:gd name="T63" fmla="*/ 2147483646 h 433"/>
              <a:gd name="T64" fmla="*/ 2147483646 w 519"/>
              <a:gd name="T65" fmla="*/ 2147483646 h 433"/>
              <a:gd name="T66" fmla="*/ 2147483646 w 519"/>
              <a:gd name="T67" fmla="*/ 2147483646 h 433"/>
              <a:gd name="T68" fmla="*/ 2147483646 w 519"/>
              <a:gd name="T69" fmla="*/ 2147483646 h 433"/>
              <a:gd name="T70" fmla="*/ 2147483646 w 519"/>
              <a:gd name="T71" fmla="*/ 0 h 433"/>
              <a:gd name="T72" fmla="*/ 2147483646 w 519"/>
              <a:gd name="T73" fmla="*/ 2147483646 h 433"/>
              <a:gd name="T74" fmla="*/ 2147483646 w 519"/>
              <a:gd name="T75" fmla="*/ 2147483646 h 433"/>
              <a:gd name="T76" fmla="*/ 2147483646 w 519"/>
              <a:gd name="T77" fmla="*/ 2147483646 h 433"/>
              <a:gd name="T78" fmla="*/ 2147483646 w 519"/>
              <a:gd name="T79" fmla="*/ 2147483646 h 433"/>
              <a:gd name="T80" fmla="*/ 2147483646 w 519"/>
              <a:gd name="T81" fmla="*/ 2147483646 h 433"/>
              <a:gd name="T82" fmla="*/ 2147483646 w 519"/>
              <a:gd name="T83" fmla="*/ 2147483646 h 433"/>
              <a:gd name="T84" fmla="*/ 2147483646 w 519"/>
              <a:gd name="T85" fmla="*/ 2147483646 h 433"/>
              <a:gd name="T86" fmla="*/ 2147483646 w 519"/>
              <a:gd name="T87" fmla="*/ 2147483646 h 433"/>
              <a:gd name="T88" fmla="*/ 2147483646 w 519"/>
              <a:gd name="T89" fmla="*/ 2147483646 h 433"/>
              <a:gd name="T90" fmla="*/ 2147483646 w 519"/>
              <a:gd name="T91" fmla="*/ 2147483646 h 433"/>
              <a:gd name="T92" fmla="*/ 2147483646 w 519"/>
              <a:gd name="T93" fmla="*/ 2147483646 h 433"/>
              <a:gd name="T94" fmla="*/ 2147483646 w 519"/>
              <a:gd name="T95" fmla="*/ 2147483646 h 433"/>
              <a:gd name="T96" fmla="*/ 2147483646 w 519"/>
              <a:gd name="T97" fmla="*/ 2147483646 h 433"/>
              <a:gd name="T98" fmla="*/ 2147483646 w 519"/>
              <a:gd name="T99" fmla="*/ 2147483646 h 433"/>
              <a:gd name="T100" fmla="*/ 2147483646 w 519"/>
              <a:gd name="T101" fmla="*/ 2147483646 h 433"/>
              <a:gd name="T102" fmla="*/ 2147483646 w 519"/>
              <a:gd name="T103" fmla="*/ 2147483646 h 433"/>
              <a:gd name="T104" fmla="*/ 2147483646 w 519"/>
              <a:gd name="T105" fmla="*/ 2147483646 h 433"/>
              <a:gd name="T106" fmla="*/ 0 w 519"/>
              <a:gd name="T107" fmla="*/ 2147483646 h 4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9"/>
              <a:gd name="T163" fmla="*/ 0 h 433"/>
              <a:gd name="T164" fmla="*/ 519 w 519"/>
              <a:gd name="T165" fmla="*/ 433 h 4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9" h="433">
                <a:moveTo>
                  <a:pt x="0" y="234"/>
                </a:moveTo>
                <a:lnTo>
                  <a:pt x="8" y="249"/>
                </a:lnTo>
                <a:lnTo>
                  <a:pt x="49" y="265"/>
                </a:lnTo>
                <a:lnTo>
                  <a:pt x="57" y="309"/>
                </a:lnTo>
                <a:lnTo>
                  <a:pt x="82" y="325"/>
                </a:lnTo>
                <a:lnTo>
                  <a:pt x="180" y="321"/>
                </a:lnTo>
                <a:lnTo>
                  <a:pt x="205" y="337"/>
                </a:lnTo>
                <a:lnTo>
                  <a:pt x="226" y="329"/>
                </a:lnTo>
                <a:lnTo>
                  <a:pt x="250" y="341"/>
                </a:lnTo>
                <a:lnTo>
                  <a:pt x="271" y="348"/>
                </a:lnTo>
                <a:lnTo>
                  <a:pt x="259" y="372"/>
                </a:lnTo>
                <a:lnTo>
                  <a:pt x="296" y="380"/>
                </a:lnTo>
                <a:lnTo>
                  <a:pt x="312" y="408"/>
                </a:lnTo>
                <a:lnTo>
                  <a:pt x="361" y="432"/>
                </a:lnTo>
                <a:lnTo>
                  <a:pt x="419" y="412"/>
                </a:lnTo>
                <a:lnTo>
                  <a:pt x="448" y="412"/>
                </a:lnTo>
                <a:lnTo>
                  <a:pt x="456" y="396"/>
                </a:lnTo>
                <a:lnTo>
                  <a:pt x="419" y="368"/>
                </a:lnTo>
                <a:lnTo>
                  <a:pt x="427" y="344"/>
                </a:lnTo>
                <a:lnTo>
                  <a:pt x="411" y="325"/>
                </a:lnTo>
                <a:lnTo>
                  <a:pt x="427" y="277"/>
                </a:lnTo>
                <a:lnTo>
                  <a:pt x="435" y="277"/>
                </a:lnTo>
                <a:lnTo>
                  <a:pt x="444" y="293"/>
                </a:lnTo>
                <a:lnTo>
                  <a:pt x="468" y="293"/>
                </a:lnTo>
                <a:lnTo>
                  <a:pt x="476" y="285"/>
                </a:lnTo>
                <a:lnTo>
                  <a:pt x="472" y="218"/>
                </a:lnTo>
                <a:lnTo>
                  <a:pt x="497" y="218"/>
                </a:lnTo>
                <a:lnTo>
                  <a:pt x="513" y="182"/>
                </a:lnTo>
                <a:lnTo>
                  <a:pt x="518" y="139"/>
                </a:lnTo>
                <a:lnTo>
                  <a:pt x="497" y="95"/>
                </a:lnTo>
                <a:lnTo>
                  <a:pt x="464" y="99"/>
                </a:lnTo>
                <a:lnTo>
                  <a:pt x="427" y="79"/>
                </a:lnTo>
                <a:lnTo>
                  <a:pt x="411" y="32"/>
                </a:lnTo>
                <a:lnTo>
                  <a:pt x="394" y="16"/>
                </a:lnTo>
                <a:lnTo>
                  <a:pt x="365" y="12"/>
                </a:lnTo>
                <a:lnTo>
                  <a:pt x="341" y="0"/>
                </a:lnTo>
                <a:lnTo>
                  <a:pt x="316" y="4"/>
                </a:lnTo>
                <a:lnTo>
                  <a:pt x="296" y="24"/>
                </a:lnTo>
                <a:lnTo>
                  <a:pt x="291" y="40"/>
                </a:lnTo>
                <a:lnTo>
                  <a:pt x="259" y="63"/>
                </a:lnTo>
                <a:lnTo>
                  <a:pt x="234" y="59"/>
                </a:lnTo>
                <a:lnTo>
                  <a:pt x="230" y="12"/>
                </a:lnTo>
                <a:lnTo>
                  <a:pt x="201" y="24"/>
                </a:lnTo>
                <a:lnTo>
                  <a:pt x="193" y="52"/>
                </a:lnTo>
                <a:lnTo>
                  <a:pt x="180" y="63"/>
                </a:lnTo>
                <a:lnTo>
                  <a:pt x="160" y="63"/>
                </a:lnTo>
                <a:lnTo>
                  <a:pt x="115" y="119"/>
                </a:lnTo>
                <a:lnTo>
                  <a:pt x="111" y="135"/>
                </a:lnTo>
                <a:lnTo>
                  <a:pt x="102" y="135"/>
                </a:lnTo>
                <a:lnTo>
                  <a:pt x="86" y="111"/>
                </a:lnTo>
                <a:lnTo>
                  <a:pt x="78" y="119"/>
                </a:lnTo>
                <a:lnTo>
                  <a:pt x="78" y="151"/>
                </a:lnTo>
                <a:lnTo>
                  <a:pt x="20" y="222"/>
                </a:lnTo>
                <a:lnTo>
                  <a:pt x="0" y="234"/>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48" name="Freeform 38"/>
          <p:cNvSpPr>
            <a:spLocks/>
          </p:cNvSpPr>
          <p:nvPr/>
        </p:nvSpPr>
        <p:spPr bwMode="auto">
          <a:xfrm rot="-251578">
            <a:off x="6188075" y="2555875"/>
            <a:ext cx="650875" cy="644525"/>
          </a:xfrm>
          <a:custGeom>
            <a:avLst/>
            <a:gdLst>
              <a:gd name="T0" fmla="*/ 0 w 441"/>
              <a:gd name="T1" fmla="*/ 2147483646 h 440"/>
              <a:gd name="T2" fmla="*/ 2147483646 w 441"/>
              <a:gd name="T3" fmla="*/ 2147483646 h 440"/>
              <a:gd name="T4" fmla="*/ 2147483646 w 441"/>
              <a:gd name="T5" fmla="*/ 2147483646 h 440"/>
              <a:gd name="T6" fmla="*/ 2147483646 w 441"/>
              <a:gd name="T7" fmla="*/ 2147483646 h 440"/>
              <a:gd name="T8" fmla="*/ 2147483646 w 441"/>
              <a:gd name="T9" fmla="*/ 2147483646 h 440"/>
              <a:gd name="T10" fmla="*/ 2147483646 w 441"/>
              <a:gd name="T11" fmla="*/ 2147483646 h 440"/>
              <a:gd name="T12" fmla="*/ 2147483646 w 441"/>
              <a:gd name="T13" fmla="*/ 2147483646 h 440"/>
              <a:gd name="T14" fmla="*/ 2147483646 w 441"/>
              <a:gd name="T15" fmla="*/ 2147483646 h 440"/>
              <a:gd name="T16" fmla="*/ 2147483646 w 441"/>
              <a:gd name="T17" fmla="*/ 2147483646 h 440"/>
              <a:gd name="T18" fmla="*/ 2147483646 w 441"/>
              <a:gd name="T19" fmla="*/ 2147483646 h 440"/>
              <a:gd name="T20" fmla="*/ 2147483646 w 441"/>
              <a:gd name="T21" fmla="*/ 2147483646 h 440"/>
              <a:gd name="T22" fmla="*/ 2147483646 w 441"/>
              <a:gd name="T23" fmla="*/ 2147483646 h 440"/>
              <a:gd name="T24" fmla="*/ 2147483646 w 441"/>
              <a:gd name="T25" fmla="*/ 2147483646 h 440"/>
              <a:gd name="T26" fmla="*/ 2147483646 w 441"/>
              <a:gd name="T27" fmla="*/ 2147483646 h 440"/>
              <a:gd name="T28" fmla="*/ 2147483646 w 441"/>
              <a:gd name="T29" fmla="*/ 2147483646 h 440"/>
              <a:gd name="T30" fmla="*/ 2147483646 w 441"/>
              <a:gd name="T31" fmla="*/ 2147483646 h 440"/>
              <a:gd name="T32" fmla="*/ 2147483646 w 441"/>
              <a:gd name="T33" fmla="*/ 2147483646 h 440"/>
              <a:gd name="T34" fmla="*/ 2147483646 w 441"/>
              <a:gd name="T35" fmla="*/ 2147483646 h 440"/>
              <a:gd name="T36" fmla="*/ 2147483646 w 441"/>
              <a:gd name="T37" fmla="*/ 0 h 440"/>
              <a:gd name="T38" fmla="*/ 2147483646 w 441"/>
              <a:gd name="T39" fmla="*/ 2147483646 h 440"/>
              <a:gd name="T40" fmla="*/ 2147483646 w 441"/>
              <a:gd name="T41" fmla="*/ 2147483646 h 440"/>
              <a:gd name="T42" fmla="*/ 2147483646 w 441"/>
              <a:gd name="T43" fmla="*/ 2147483646 h 440"/>
              <a:gd name="T44" fmla="*/ 2147483646 w 441"/>
              <a:gd name="T45" fmla="*/ 2147483646 h 440"/>
              <a:gd name="T46" fmla="*/ 2147483646 w 441"/>
              <a:gd name="T47" fmla="*/ 2147483646 h 440"/>
              <a:gd name="T48" fmla="*/ 2147483646 w 441"/>
              <a:gd name="T49" fmla="*/ 2147483646 h 440"/>
              <a:gd name="T50" fmla="*/ 2147483646 w 441"/>
              <a:gd name="T51" fmla="*/ 2147483646 h 440"/>
              <a:gd name="T52" fmla="*/ 2147483646 w 441"/>
              <a:gd name="T53" fmla="*/ 2147483646 h 440"/>
              <a:gd name="T54" fmla="*/ 2147483646 w 441"/>
              <a:gd name="T55" fmla="*/ 2147483646 h 440"/>
              <a:gd name="T56" fmla="*/ 2147483646 w 441"/>
              <a:gd name="T57" fmla="*/ 2147483646 h 440"/>
              <a:gd name="T58" fmla="*/ 2147483646 w 441"/>
              <a:gd name="T59" fmla="*/ 2147483646 h 440"/>
              <a:gd name="T60" fmla="*/ 2147483646 w 441"/>
              <a:gd name="T61" fmla="*/ 2147483646 h 440"/>
              <a:gd name="T62" fmla="*/ 2147483646 w 441"/>
              <a:gd name="T63" fmla="*/ 2147483646 h 440"/>
              <a:gd name="T64" fmla="*/ 2147483646 w 441"/>
              <a:gd name="T65" fmla="*/ 2147483646 h 440"/>
              <a:gd name="T66" fmla="*/ 2147483646 w 441"/>
              <a:gd name="T67" fmla="*/ 2147483646 h 440"/>
              <a:gd name="T68" fmla="*/ 2147483646 w 441"/>
              <a:gd name="T69" fmla="*/ 2147483646 h 440"/>
              <a:gd name="T70" fmla="*/ 2147483646 w 441"/>
              <a:gd name="T71" fmla="*/ 2147483646 h 440"/>
              <a:gd name="T72" fmla="*/ 2147483646 w 441"/>
              <a:gd name="T73" fmla="*/ 2147483646 h 440"/>
              <a:gd name="T74" fmla="*/ 2147483646 w 441"/>
              <a:gd name="T75" fmla="*/ 2147483646 h 440"/>
              <a:gd name="T76" fmla="*/ 2147483646 w 441"/>
              <a:gd name="T77" fmla="*/ 2147483646 h 440"/>
              <a:gd name="T78" fmla="*/ 2147483646 w 441"/>
              <a:gd name="T79" fmla="*/ 2147483646 h 440"/>
              <a:gd name="T80" fmla="*/ 2147483646 w 441"/>
              <a:gd name="T81" fmla="*/ 2147483646 h 440"/>
              <a:gd name="T82" fmla="*/ 2147483646 w 441"/>
              <a:gd name="T83" fmla="*/ 2147483646 h 440"/>
              <a:gd name="T84" fmla="*/ 2147483646 w 441"/>
              <a:gd name="T85" fmla="*/ 2147483646 h 440"/>
              <a:gd name="T86" fmla="*/ 2147483646 w 441"/>
              <a:gd name="T87" fmla="*/ 2147483646 h 440"/>
              <a:gd name="T88" fmla="*/ 2147483646 w 441"/>
              <a:gd name="T89" fmla="*/ 2147483646 h 440"/>
              <a:gd name="T90" fmla="*/ 2147483646 w 441"/>
              <a:gd name="T91" fmla="*/ 2147483646 h 440"/>
              <a:gd name="T92" fmla="*/ 2147483646 w 441"/>
              <a:gd name="T93" fmla="*/ 2147483646 h 440"/>
              <a:gd name="T94" fmla="*/ 0 w 441"/>
              <a:gd name="T95" fmla="*/ 2147483646 h 4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1"/>
              <a:gd name="T145" fmla="*/ 0 h 440"/>
              <a:gd name="T146" fmla="*/ 441 w 441"/>
              <a:gd name="T147" fmla="*/ 440 h 4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1" h="440">
                <a:moveTo>
                  <a:pt x="0" y="352"/>
                </a:moveTo>
                <a:lnTo>
                  <a:pt x="21" y="325"/>
                </a:lnTo>
                <a:lnTo>
                  <a:pt x="16" y="301"/>
                </a:lnTo>
                <a:lnTo>
                  <a:pt x="29" y="265"/>
                </a:lnTo>
                <a:lnTo>
                  <a:pt x="25" y="226"/>
                </a:lnTo>
                <a:lnTo>
                  <a:pt x="21" y="202"/>
                </a:lnTo>
                <a:lnTo>
                  <a:pt x="45" y="146"/>
                </a:lnTo>
                <a:lnTo>
                  <a:pt x="62" y="127"/>
                </a:lnTo>
                <a:lnTo>
                  <a:pt x="86" y="119"/>
                </a:lnTo>
                <a:lnTo>
                  <a:pt x="111" y="107"/>
                </a:lnTo>
                <a:lnTo>
                  <a:pt x="127" y="107"/>
                </a:lnTo>
                <a:lnTo>
                  <a:pt x="144" y="95"/>
                </a:lnTo>
                <a:lnTo>
                  <a:pt x="206" y="83"/>
                </a:lnTo>
                <a:lnTo>
                  <a:pt x="243" y="67"/>
                </a:lnTo>
                <a:lnTo>
                  <a:pt x="259" y="43"/>
                </a:lnTo>
                <a:lnTo>
                  <a:pt x="284" y="39"/>
                </a:lnTo>
                <a:lnTo>
                  <a:pt x="292" y="16"/>
                </a:lnTo>
                <a:lnTo>
                  <a:pt x="312" y="4"/>
                </a:lnTo>
                <a:lnTo>
                  <a:pt x="366" y="0"/>
                </a:lnTo>
                <a:lnTo>
                  <a:pt x="382" y="8"/>
                </a:lnTo>
                <a:lnTo>
                  <a:pt x="395" y="67"/>
                </a:lnTo>
                <a:lnTo>
                  <a:pt x="415" y="79"/>
                </a:lnTo>
                <a:lnTo>
                  <a:pt x="440" y="146"/>
                </a:lnTo>
                <a:lnTo>
                  <a:pt x="386" y="170"/>
                </a:lnTo>
                <a:lnTo>
                  <a:pt x="354" y="170"/>
                </a:lnTo>
                <a:lnTo>
                  <a:pt x="341" y="178"/>
                </a:lnTo>
                <a:lnTo>
                  <a:pt x="321" y="214"/>
                </a:lnTo>
                <a:lnTo>
                  <a:pt x="288" y="206"/>
                </a:lnTo>
                <a:lnTo>
                  <a:pt x="243" y="233"/>
                </a:lnTo>
                <a:lnTo>
                  <a:pt x="169" y="313"/>
                </a:lnTo>
                <a:lnTo>
                  <a:pt x="181" y="325"/>
                </a:lnTo>
                <a:lnTo>
                  <a:pt x="193" y="317"/>
                </a:lnTo>
                <a:lnTo>
                  <a:pt x="210" y="321"/>
                </a:lnTo>
                <a:lnTo>
                  <a:pt x="226" y="356"/>
                </a:lnTo>
                <a:lnTo>
                  <a:pt x="181" y="412"/>
                </a:lnTo>
                <a:lnTo>
                  <a:pt x="164" y="416"/>
                </a:lnTo>
                <a:lnTo>
                  <a:pt x="160" y="412"/>
                </a:lnTo>
                <a:lnTo>
                  <a:pt x="160" y="400"/>
                </a:lnTo>
                <a:lnTo>
                  <a:pt x="181" y="384"/>
                </a:lnTo>
                <a:lnTo>
                  <a:pt x="177" y="380"/>
                </a:lnTo>
                <a:lnTo>
                  <a:pt x="148" y="392"/>
                </a:lnTo>
                <a:lnTo>
                  <a:pt x="119" y="439"/>
                </a:lnTo>
                <a:lnTo>
                  <a:pt x="90" y="412"/>
                </a:lnTo>
                <a:lnTo>
                  <a:pt x="58" y="416"/>
                </a:lnTo>
                <a:lnTo>
                  <a:pt x="45" y="412"/>
                </a:lnTo>
                <a:lnTo>
                  <a:pt x="37" y="380"/>
                </a:lnTo>
                <a:lnTo>
                  <a:pt x="29" y="364"/>
                </a:lnTo>
                <a:lnTo>
                  <a:pt x="0" y="352"/>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49" name="Freeform 39"/>
          <p:cNvSpPr>
            <a:spLocks/>
          </p:cNvSpPr>
          <p:nvPr/>
        </p:nvSpPr>
        <p:spPr bwMode="auto">
          <a:xfrm rot="-251578">
            <a:off x="5313363" y="2767013"/>
            <a:ext cx="938212" cy="873125"/>
          </a:xfrm>
          <a:custGeom>
            <a:avLst/>
            <a:gdLst>
              <a:gd name="T0" fmla="*/ 2147483646 w 638"/>
              <a:gd name="T1" fmla="*/ 2147483646 h 595"/>
              <a:gd name="T2" fmla="*/ 2147483646 w 638"/>
              <a:gd name="T3" fmla="*/ 2147483646 h 595"/>
              <a:gd name="T4" fmla="*/ 2147483646 w 638"/>
              <a:gd name="T5" fmla="*/ 2147483646 h 595"/>
              <a:gd name="T6" fmla="*/ 2147483646 w 638"/>
              <a:gd name="T7" fmla="*/ 2147483646 h 595"/>
              <a:gd name="T8" fmla="*/ 2147483646 w 638"/>
              <a:gd name="T9" fmla="*/ 2147483646 h 595"/>
              <a:gd name="T10" fmla="*/ 2147483646 w 638"/>
              <a:gd name="T11" fmla="*/ 2147483646 h 595"/>
              <a:gd name="T12" fmla="*/ 2147483646 w 638"/>
              <a:gd name="T13" fmla="*/ 2147483646 h 595"/>
              <a:gd name="T14" fmla="*/ 2147483646 w 638"/>
              <a:gd name="T15" fmla="*/ 2147483646 h 595"/>
              <a:gd name="T16" fmla="*/ 2147483646 w 638"/>
              <a:gd name="T17" fmla="*/ 2147483646 h 595"/>
              <a:gd name="T18" fmla="*/ 2147483646 w 638"/>
              <a:gd name="T19" fmla="*/ 2147483646 h 595"/>
              <a:gd name="T20" fmla="*/ 2147483646 w 638"/>
              <a:gd name="T21" fmla="*/ 2147483646 h 595"/>
              <a:gd name="T22" fmla="*/ 2147483646 w 638"/>
              <a:gd name="T23" fmla="*/ 2147483646 h 595"/>
              <a:gd name="T24" fmla="*/ 2147483646 w 638"/>
              <a:gd name="T25" fmla="*/ 2147483646 h 595"/>
              <a:gd name="T26" fmla="*/ 2147483646 w 638"/>
              <a:gd name="T27" fmla="*/ 2147483646 h 595"/>
              <a:gd name="T28" fmla="*/ 2147483646 w 638"/>
              <a:gd name="T29" fmla="*/ 2147483646 h 595"/>
              <a:gd name="T30" fmla="*/ 2147483646 w 638"/>
              <a:gd name="T31" fmla="*/ 2147483646 h 595"/>
              <a:gd name="T32" fmla="*/ 2147483646 w 638"/>
              <a:gd name="T33" fmla="*/ 2147483646 h 595"/>
              <a:gd name="T34" fmla="*/ 2147483646 w 638"/>
              <a:gd name="T35" fmla="*/ 2147483646 h 595"/>
              <a:gd name="T36" fmla="*/ 2147483646 w 638"/>
              <a:gd name="T37" fmla="*/ 2147483646 h 595"/>
              <a:gd name="T38" fmla="*/ 2147483646 w 638"/>
              <a:gd name="T39" fmla="*/ 2147483646 h 595"/>
              <a:gd name="T40" fmla="*/ 2147483646 w 638"/>
              <a:gd name="T41" fmla="*/ 2147483646 h 595"/>
              <a:gd name="T42" fmla="*/ 2147483646 w 638"/>
              <a:gd name="T43" fmla="*/ 2147483646 h 595"/>
              <a:gd name="T44" fmla="*/ 2147483646 w 638"/>
              <a:gd name="T45" fmla="*/ 2147483646 h 595"/>
              <a:gd name="T46" fmla="*/ 2147483646 w 638"/>
              <a:gd name="T47" fmla="*/ 0 h 595"/>
              <a:gd name="T48" fmla="*/ 2147483646 w 638"/>
              <a:gd name="T49" fmla="*/ 2147483646 h 595"/>
              <a:gd name="T50" fmla="*/ 2147483646 w 638"/>
              <a:gd name="T51" fmla="*/ 2147483646 h 595"/>
              <a:gd name="T52" fmla="*/ 2147483646 w 638"/>
              <a:gd name="T53" fmla="*/ 2147483646 h 595"/>
              <a:gd name="T54" fmla="*/ 2147483646 w 638"/>
              <a:gd name="T55" fmla="*/ 2147483646 h 595"/>
              <a:gd name="T56" fmla="*/ 2147483646 w 638"/>
              <a:gd name="T57" fmla="*/ 2147483646 h 595"/>
              <a:gd name="T58" fmla="*/ 2147483646 w 638"/>
              <a:gd name="T59" fmla="*/ 2147483646 h 595"/>
              <a:gd name="T60" fmla="*/ 2147483646 w 638"/>
              <a:gd name="T61" fmla="*/ 2147483646 h 595"/>
              <a:gd name="T62" fmla="*/ 2147483646 w 638"/>
              <a:gd name="T63" fmla="*/ 2147483646 h 595"/>
              <a:gd name="T64" fmla="*/ 2147483646 w 638"/>
              <a:gd name="T65" fmla="*/ 2147483646 h 595"/>
              <a:gd name="T66" fmla="*/ 2147483646 w 638"/>
              <a:gd name="T67" fmla="*/ 2147483646 h 595"/>
              <a:gd name="T68" fmla="*/ 2147483646 w 638"/>
              <a:gd name="T69" fmla="*/ 2147483646 h 595"/>
              <a:gd name="T70" fmla="*/ 2147483646 w 638"/>
              <a:gd name="T71" fmla="*/ 2147483646 h 595"/>
              <a:gd name="T72" fmla="*/ 2147483646 w 638"/>
              <a:gd name="T73" fmla="*/ 2147483646 h 595"/>
              <a:gd name="T74" fmla="*/ 2147483646 w 638"/>
              <a:gd name="T75" fmla="*/ 2147483646 h 595"/>
              <a:gd name="T76" fmla="*/ 2147483646 w 638"/>
              <a:gd name="T77" fmla="*/ 2147483646 h 595"/>
              <a:gd name="T78" fmla="*/ 0 w 638"/>
              <a:gd name="T79" fmla="*/ 2147483646 h 5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8"/>
              <a:gd name="T121" fmla="*/ 0 h 595"/>
              <a:gd name="T122" fmla="*/ 638 w 638"/>
              <a:gd name="T123" fmla="*/ 595 h 5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8" h="595">
                <a:moveTo>
                  <a:pt x="0" y="336"/>
                </a:moveTo>
                <a:lnTo>
                  <a:pt x="4" y="388"/>
                </a:lnTo>
                <a:lnTo>
                  <a:pt x="16" y="419"/>
                </a:lnTo>
                <a:lnTo>
                  <a:pt x="148" y="487"/>
                </a:lnTo>
                <a:lnTo>
                  <a:pt x="172" y="487"/>
                </a:lnTo>
                <a:lnTo>
                  <a:pt x="185" y="463"/>
                </a:lnTo>
                <a:lnTo>
                  <a:pt x="197" y="467"/>
                </a:lnTo>
                <a:lnTo>
                  <a:pt x="209" y="487"/>
                </a:lnTo>
                <a:lnTo>
                  <a:pt x="234" y="491"/>
                </a:lnTo>
                <a:lnTo>
                  <a:pt x="255" y="503"/>
                </a:lnTo>
                <a:lnTo>
                  <a:pt x="238" y="518"/>
                </a:lnTo>
                <a:lnTo>
                  <a:pt x="226" y="518"/>
                </a:lnTo>
                <a:lnTo>
                  <a:pt x="226" y="542"/>
                </a:lnTo>
                <a:lnTo>
                  <a:pt x="234" y="558"/>
                </a:lnTo>
                <a:lnTo>
                  <a:pt x="255" y="550"/>
                </a:lnTo>
                <a:lnTo>
                  <a:pt x="279" y="554"/>
                </a:lnTo>
                <a:lnTo>
                  <a:pt x="304" y="594"/>
                </a:lnTo>
                <a:lnTo>
                  <a:pt x="324" y="582"/>
                </a:lnTo>
                <a:lnTo>
                  <a:pt x="312" y="562"/>
                </a:lnTo>
                <a:lnTo>
                  <a:pt x="312" y="542"/>
                </a:lnTo>
                <a:lnTo>
                  <a:pt x="324" y="518"/>
                </a:lnTo>
                <a:lnTo>
                  <a:pt x="349" y="518"/>
                </a:lnTo>
                <a:lnTo>
                  <a:pt x="374" y="475"/>
                </a:lnTo>
                <a:lnTo>
                  <a:pt x="374" y="439"/>
                </a:lnTo>
                <a:lnTo>
                  <a:pt x="407" y="447"/>
                </a:lnTo>
                <a:lnTo>
                  <a:pt x="477" y="400"/>
                </a:lnTo>
                <a:lnTo>
                  <a:pt x="468" y="368"/>
                </a:lnTo>
                <a:lnTo>
                  <a:pt x="489" y="324"/>
                </a:lnTo>
                <a:lnTo>
                  <a:pt x="509" y="305"/>
                </a:lnTo>
                <a:lnTo>
                  <a:pt x="497" y="293"/>
                </a:lnTo>
                <a:lnTo>
                  <a:pt x="481" y="301"/>
                </a:lnTo>
                <a:lnTo>
                  <a:pt x="468" y="293"/>
                </a:lnTo>
                <a:lnTo>
                  <a:pt x="468" y="273"/>
                </a:lnTo>
                <a:lnTo>
                  <a:pt x="509" y="269"/>
                </a:lnTo>
                <a:lnTo>
                  <a:pt x="522" y="237"/>
                </a:lnTo>
                <a:lnTo>
                  <a:pt x="555" y="241"/>
                </a:lnTo>
                <a:lnTo>
                  <a:pt x="571" y="249"/>
                </a:lnTo>
                <a:lnTo>
                  <a:pt x="608" y="245"/>
                </a:lnTo>
                <a:lnTo>
                  <a:pt x="629" y="218"/>
                </a:lnTo>
                <a:lnTo>
                  <a:pt x="624" y="194"/>
                </a:lnTo>
                <a:lnTo>
                  <a:pt x="637" y="158"/>
                </a:lnTo>
                <a:lnTo>
                  <a:pt x="633" y="119"/>
                </a:lnTo>
                <a:lnTo>
                  <a:pt x="592" y="95"/>
                </a:lnTo>
                <a:lnTo>
                  <a:pt x="571" y="99"/>
                </a:lnTo>
                <a:lnTo>
                  <a:pt x="477" y="43"/>
                </a:lnTo>
                <a:lnTo>
                  <a:pt x="440" y="31"/>
                </a:lnTo>
                <a:lnTo>
                  <a:pt x="431" y="20"/>
                </a:lnTo>
                <a:lnTo>
                  <a:pt x="403" y="0"/>
                </a:lnTo>
                <a:lnTo>
                  <a:pt x="394" y="8"/>
                </a:lnTo>
                <a:lnTo>
                  <a:pt x="407" y="27"/>
                </a:lnTo>
                <a:lnTo>
                  <a:pt x="403" y="39"/>
                </a:lnTo>
                <a:lnTo>
                  <a:pt x="374" y="27"/>
                </a:lnTo>
                <a:lnTo>
                  <a:pt x="361" y="31"/>
                </a:lnTo>
                <a:lnTo>
                  <a:pt x="357" y="79"/>
                </a:lnTo>
                <a:lnTo>
                  <a:pt x="345" y="63"/>
                </a:lnTo>
                <a:lnTo>
                  <a:pt x="324" y="83"/>
                </a:lnTo>
                <a:lnTo>
                  <a:pt x="300" y="83"/>
                </a:lnTo>
                <a:lnTo>
                  <a:pt x="279" y="71"/>
                </a:lnTo>
                <a:lnTo>
                  <a:pt x="255" y="79"/>
                </a:lnTo>
                <a:lnTo>
                  <a:pt x="230" y="59"/>
                </a:lnTo>
                <a:lnTo>
                  <a:pt x="189" y="71"/>
                </a:lnTo>
                <a:lnTo>
                  <a:pt x="185" y="79"/>
                </a:lnTo>
                <a:lnTo>
                  <a:pt x="189" y="107"/>
                </a:lnTo>
                <a:lnTo>
                  <a:pt x="156" y="107"/>
                </a:lnTo>
                <a:lnTo>
                  <a:pt x="127" y="119"/>
                </a:lnTo>
                <a:lnTo>
                  <a:pt x="119" y="126"/>
                </a:lnTo>
                <a:lnTo>
                  <a:pt x="123" y="146"/>
                </a:lnTo>
                <a:lnTo>
                  <a:pt x="119" y="158"/>
                </a:lnTo>
                <a:lnTo>
                  <a:pt x="70" y="174"/>
                </a:lnTo>
                <a:lnTo>
                  <a:pt x="65" y="194"/>
                </a:lnTo>
                <a:lnTo>
                  <a:pt x="82" y="218"/>
                </a:lnTo>
                <a:lnTo>
                  <a:pt x="86" y="253"/>
                </a:lnTo>
                <a:lnTo>
                  <a:pt x="82" y="273"/>
                </a:lnTo>
                <a:lnTo>
                  <a:pt x="90" y="301"/>
                </a:lnTo>
                <a:lnTo>
                  <a:pt x="82" y="324"/>
                </a:lnTo>
                <a:lnTo>
                  <a:pt x="37" y="305"/>
                </a:lnTo>
                <a:lnTo>
                  <a:pt x="33" y="352"/>
                </a:lnTo>
                <a:lnTo>
                  <a:pt x="24" y="352"/>
                </a:lnTo>
                <a:lnTo>
                  <a:pt x="4" y="332"/>
                </a:lnTo>
                <a:lnTo>
                  <a:pt x="0" y="336"/>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50" name="Freeform 40"/>
          <p:cNvSpPr>
            <a:spLocks/>
          </p:cNvSpPr>
          <p:nvPr/>
        </p:nvSpPr>
        <p:spPr bwMode="auto">
          <a:xfrm rot="-251578">
            <a:off x="3632200" y="2368550"/>
            <a:ext cx="661988" cy="671513"/>
          </a:xfrm>
          <a:custGeom>
            <a:avLst/>
            <a:gdLst>
              <a:gd name="T0" fmla="*/ 0 w 449"/>
              <a:gd name="T1" fmla="*/ 2147483646 h 457"/>
              <a:gd name="T2" fmla="*/ 2147483646 w 449"/>
              <a:gd name="T3" fmla="*/ 2147483646 h 457"/>
              <a:gd name="T4" fmla="*/ 0 w 449"/>
              <a:gd name="T5" fmla="*/ 2147483646 h 457"/>
              <a:gd name="T6" fmla="*/ 2147483646 w 449"/>
              <a:gd name="T7" fmla="*/ 2147483646 h 457"/>
              <a:gd name="T8" fmla="*/ 2147483646 w 449"/>
              <a:gd name="T9" fmla="*/ 2147483646 h 457"/>
              <a:gd name="T10" fmla="*/ 2147483646 w 449"/>
              <a:gd name="T11" fmla="*/ 2147483646 h 457"/>
              <a:gd name="T12" fmla="*/ 0 w 449"/>
              <a:gd name="T13" fmla="*/ 2147483646 h 457"/>
              <a:gd name="T14" fmla="*/ 2147483646 w 449"/>
              <a:gd name="T15" fmla="*/ 2147483646 h 457"/>
              <a:gd name="T16" fmla="*/ 2147483646 w 449"/>
              <a:gd name="T17" fmla="*/ 2147483646 h 457"/>
              <a:gd name="T18" fmla="*/ 2147483646 w 449"/>
              <a:gd name="T19" fmla="*/ 2147483646 h 457"/>
              <a:gd name="T20" fmla="*/ 2147483646 w 449"/>
              <a:gd name="T21" fmla="*/ 2147483646 h 457"/>
              <a:gd name="T22" fmla="*/ 2147483646 w 449"/>
              <a:gd name="T23" fmla="*/ 2147483646 h 457"/>
              <a:gd name="T24" fmla="*/ 2147483646 w 449"/>
              <a:gd name="T25" fmla="*/ 2147483646 h 457"/>
              <a:gd name="T26" fmla="*/ 0 w 449"/>
              <a:gd name="T27" fmla="*/ 2147483646 h 457"/>
              <a:gd name="T28" fmla="*/ 2147483646 w 449"/>
              <a:gd name="T29" fmla="*/ 2147483646 h 457"/>
              <a:gd name="T30" fmla="*/ 2147483646 w 449"/>
              <a:gd name="T31" fmla="*/ 2147483646 h 457"/>
              <a:gd name="T32" fmla="*/ 2147483646 w 449"/>
              <a:gd name="T33" fmla="*/ 0 h 457"/>
              <a:gd name="T34" fmla="*/ 2147483646 w 449"/>
              <a:gd name="T35" fmla="*/ 2147483646 h 457"/>
              <a:gd name="T36" fmla="*/ 2147483646 w 449"/>
              <a:gd name="T37" fmla="*/ 2147483646 h 457"/>
              <a:gd name="T38" fmla="*/ 2147483646 w 449"/>
              <a:gd name="T39" fmla="*/ 2147483646 h 457"/>
              <a:gd name="T40" fmla="*/ 2147483646 w 449"/>
              <a:gd name="T41" fmla="*/ 2147483646 h 457"/>
              <a:gd name="T42" fmla="*/ 2147483646 w 449"/>
              <a:gd name="T43" fmla="*/ 2147483646 h 457"/>
              <a:gd name="T44" fmla="*/ 2147483646 w 449"/>
              <a:gd name="T45" fmla="*/ 2147483646 h 457"/>
              <a:gd name="T46" fmla="*/ 2147483646 w 449"/>
              <a:gd name="T47" fmla="*/ 2147483646 h 457"/>
              <a:gd name="T48" fmla="*/ 2147483646 w 449"/>
              <a:gd name="T49" fmla="*/ 2147483646 h 457"/>
              <a:gd name="T50" fmla="*/ 2147483646 w 449"/>
              <a:gd name="T51" fmla="*/ 2147483646 h 457"/>
              <a:gd name="T52" fmla="*/ 2147483646 w 449"/>
              <a:gd name="T53" fmla="*/ 2147483646 h 457"/>
              <a:gd name="T54" fmla="*/ 2147483646 w 449"/>
              <a:gd name="T55" fmla="*/ 2147483646 h 457"/>
              <a:gd name="T56" fmla="*/ 2147483646 w 449"/>
              <a:gd name="T57" fmla="*/ 2147483646 h 457"/>
              <a:gd name="T58" fmla="*/ 2147483646 w 449"/>
              <a:gd name="T59" fmla="*/ 2147483646 h 457"/>
              <a:gd name="T60" fmla="*/ 2147483646 w 449"/>
              <a:gd name="T61" fmla="*/ 2147483646 h 457"/>
              <a:gd name="T62" fmla="*/ 2147483646 w 449"/>
              <a:gd name="T63" fmla="*/ 2147483646 h 457"/>
              <a:gd name="T64" fmla="*/ 2147483646 w 449"/>
              <a:gd name="T65" fmla="*/ 2147483646 h 457"/>
              <a:gd name="T66" fmla="*/ 2147483646 w 449"/>
              <a:gd name="T67" fmla="*/ 2147483646 h 457"/>
              <a:gd name="T68" fmla="*/ 2147483646 w 449"/>
              <a:gd name="T69" fmla="*/ 2147483646 h 457"/>
              <a:gd name="T70" fmla="*/ 2147483646 w 449"/>
              <a:gd name="T71" fmla="*/ 2147483646 h 457"/>
              <a:gd name="T72" fmla="*/ 2147483646 w 449"/>
              <a:gd name="T73" fmla="*/ 2147483646 h 457"/>
              <a:gd name="T74" fmla="*/ 2147483646 w 449"/>
              <a:gd name="T75" fmla="*/ 2147483646 h 457"/>
              <a:gd name="T76" fmla="*/ 2147483646 w 449"/>
              <a:gd name="T77" fmla="*/ 2147483646 h 457"/>
              <a:gd name="T78" fmla="*/ 2147483646 w 449"/>
              <a:gd name="T79" fmla="*/ 2147483646 h 457"/>
              <a:gd name="T80" fmla="*/ 2147483646 w 449"/>
              <a:gd name="T81" fmla="*/ 2147483646 h 457"/>
              <a:gd name="T82" fmla="*/ 2147483646 w 449"/>
              <a:gd name="T83" fmla="*/ 2147483646 h 457"/>
              <a:gd name="T84" fmla="*/ 2147483646 w 449"/>
              <a:gd name="T85" fmla="*/ 2147483646 h 457"/>
              <a:gd name="T86" fmla="*/ 2147483646 w 449"/>
              <a:gd name="T87" fmla="*/ 2147483646 h 457"/>
              <a:gd name="T88" fmla="*/ 2147483646 w 449"/>
              <a:gd name="T89" fmla="*/ 2147483646 h 457"/>
              <a:gd name="T90" fmla="*/ 2147483646 w 449"/>
              <a:gd name="T91" fmla="*/ 2147483646 h 457"/>
              <a:gd name="T92" fmla="*/ 2147483646 w 449"/>
              <a:gd name="T93" fmla="*/ 2147483646 h 457"/>
              <a:gd name="T94" fmla="*/ 2147483646 w 449"/>
              <a:gd name="T95" fmla="*/ 2147483646 h 457"/>
              <a:gd name="T96" fmla="*/ 2147483646 w 449"/>
              <a:gd name="T97" fmla="*/ 2147483646 h 457"/>
              <a:gd name="T98" fmla="*/ 2147483646 w 449"/>
              <a:gd name="T99" fmla="*/ 2147483646 h 457"/>
              <a:gd name="T100" fmla="*/ 2147483646 w 449"/>
              <a:gd name="T101" fmla="*/ 2147483646 h 457"/>
              <a:gd name="T102" fmla="*/ 2147483646 w 449"/>
              <a:gd name="T103" fmla="*/ 2147483646 h 457"/>
              <a:gd name="T104" fmla="*/ 2147483646 w 449"/>
              <a:gd name="T105" fmla="*/ 2147483646 h 457"/>
              <a:gd name="T106" fmla="*/ 2147483646 w 449"/>
              <a:gd name="T107" fmla="*/ 2147483646 h 457"/>
              <a:gd name="T108" fmla="*/ 2147483646 w 449"/>
              <a:gd name="T109" fmla="*/ 2147483646 h 457"/>
              <a:gd name="T110" fmla="*/ 2147483646 w 449"/>
              <a:gd name="T111" fmla="*/ 2147483646 h 457"/>
              <a:gd name="T112" fmla="*/ 2147483646 w 449"/>
              <a:gd name="T113" fmla="*/ 2147483646 h 457"/>
              <a:gd name="T114" fmla="*/ 0 w 449"/>
              <a:gd name="T115" fmla="*/ 2147483646 h 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9"/>
              <a:gd name="T175" fmla="*/ 0 h 457"/>
              <a:gd name="T176" fmla="*/ 449 w 449"/>
              <a:gd name="T177" fmla="*/ 457 h 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9" h="457">
                <a:moveTo>
                  <a:pt x="0" y="412"/>
                </a:moveTo>
                <a:lnTo>
                  <a:pt x="4" y="337"/>
                </a:lnTo>
                <a:lnTo>
                  <a:pt x="0" y="305"/>
                </a:lnTo>
                <a:lnTo>
                  <a:pt x="25" y="274"/>
                </a:lnTo>
                <a:lnTo>
                  <a:pt x="8" y="254"/>
                </a:lnTo>
                <a:lnTo>
                  <a:pt x="8" y="230"/>
                </a:lnTo>
                <a:lnTo>
                  <a:pt x="0" y="206"/>
                </a:lnTo>
                <a:lnTo>
                  <a:pt x="8" y="191"/>
                </a:lnTo>
                <a:lnTo>
                  <a:pt x="33" y="175"/>
                </a:lnTo>
                <a:lnTo>
                  <a:pt x="33" y="167"/>
                </a:lnTo>
                <a:lnTo>
                  <a:pt x="20" y="135"/>
                </a:lnTo>
                <a:lnTo>
                  <a:pt x="25" y="99"/>
                </a:lnTo>
                <a:lnTo>
                  <a:pt x="20" y="88"/>
                </a:lnTo>
                <a:lnTo>
                  <a:pt x="0" y="80"/>
                </a:lnTo>
                <a:lnTo>
                  <a:pt x="4" y="28"/>
                </a:lnTo>
                <a:lnTo>
                  <a:pt x="12" y="20"/>
                </a:lnTo>
                <a:lnTo>
                  <a:pt x="86" y="0"/>
                </a:lnTo>
                <a:lnTo>
                  <a:pt x="123" y="20"/>
                </a:lnTo>
                <a:lnTo>
                  <a:pt x="127" y="48"/>
                </a:lnTo>
                <a:lnTo>
                  <a:pt x="136" y="56"/>
                </a:lnTo>
                <a:lnTo>
                  <a:pt x="111" y="115"/>
                </a:lnTo>
                <a:lnTo>
                  <a:pt x="119" y="127"/>
                </a:lnTo>
                <a:lnTo>
                  <a:pt x="127" y="131"/>
                </a:lnTo>
                <a:lnTo>
                  <a:pt x="156" y="119"/>
                </a:lnTo>
                <a:lnTo>
                  <a:pt x="168" y="151"/>
                </a:lnTo>
                <a:lnTo>
                  <a:pt x="201" y="139"/>
                </a:lnTo>
                <a:lnTo>
                  <a:pt x="247" y="163"/>
                </a:lnTo>
                <a:lnTo>
                  <a:pt x="275" y="163"/>
                </a:lnTo>
                <a:lnTo>
                  <a:pt x="288" y="183"/>
                </a:lnTo>
                <a:lnTo>
                  <a:pt x="316" y="171"/>
                </a:lnTo>
                <a:lnTo>
                  <a:pt x="349" y="179"/>
                </a:lnTo>
                <a:lnTo>
                  <a:pt x="358" y="167"/>
                </a:lnTo>
                <a:lnTo>
                  <a:pt x="407" y="175"/>
                </a:lnTo>
                <a:lnTo>
                  <a:pt x="419" y="222"/>
                </a:lnTo>
                <a:lnTo>
                  <a:pt x="448" y="274"/>
                </a:lnTo>
                <a:lnTo>
                  <a:pt x="436" y="301"/>
                </a:lnTo>
                <a:lnTo>
                  <a:pt x="374" y="317"/>
                </a:lnTo>
                <a:lnTo>
                  <a:pt x="329" y="321"/>
                </a:lnTo>
                <a:lnTo>
                  <a:pt x="312" y="317"/>
                </a:lnTo>
                <a:lnTo>
                  <a:pt x="284" y="329"/>
                </a:lnTo>
                <a:lnTo>
                  <a:pt x="279" y="333"/>
                </a:lnTo>
                <a:lnTo>
                  <a:pt x="284" y="365"/>
                </a:lnTo>
                <a:lnTo>
                  <a:pt x="275" y="377"/>
                </a:lnTo>
                <a:lnTo>
                  <a:pt x="251" y="369"/>
                </a:lnTo>
                <a:lnTo>
                  <a:pt x="247" y="377"/>
                </a:lnTo>
                <a:lnTo>
                  <a:pt x="247" y="408"/>
                </a:lnTo>
                <a:lnTo>
                  <a:pt x="234" y="420"/>
                </a:lnTo>
                <a:lnTo>
                  <a:pt x="247" y="440"/>
                </a:lnTo>
                <a:lnTo>
                  <a:pt x="230" y="448"/>
                </a:lnTo>
                <a:lnTo>
                  <a:pt x="214" y="440"/>
                </a:lnTo>
                <a:lnTo>
                  <a:pt x="193" y="444"/>
                </a:lnTo>
                <a:lnTo>
                  <a:pt x="148" y="456"/>
                </a:lnTo>
                <a:lnTo>
                  <a:pt x="111" y="428"/>
                </a:lnTo>
                <a:lnTo>
                  <a:pt x="78" y="440"/>
                </a:lnTo>
                <a:lnTo>
                  <a:pt x="41" y="436"/>
                </a:lnTo>
                <a:lnTo>
                  <a:pt x="37" y="420"/>
                </a:lnTo>
                <a:lnTo>
                  <a:pt x="25" y="420"/>
                </a:lnTo>
                <a:lnTo>
                  <a:pt x="0" y="412"/>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51" name="Freeform 41"/>
          <p:cNvSpPr>
            <a:spLocks/>
          </p:cNvSpPr>
          <p:nvPr/>
        </p:nvSpPr>
        <p:spPr bwMode="auto">
          <a:xfrm rot="-251578">
            <a:off x="4452938" y="1609725"/>
            <a:ext cx="450850" cy="252413"/>
          </a:xfrm>
          <a:custGeom>
            <a:avLst/>
            <a:gdLst>
              <a:gd name="T0" fmla="*/ 0 w 305"/>
              <a:gd name="T1" fmla="*/ 2147483646 h 172"/>
              <a:gd name="T2" fmla="*/ 2147483646 w 305"/>
              <a:gd name="T3" fmla="*/ 2147483646 h 172"/>
              <a:gd name="T4" fmla="*/ 2147483646 w 305"/>
              <a:gd name="T5" fmla="*/ 2147483646 h 172"/>
              <a:gd name="T6" fmla="*/ 2147483646 w 305"/>
              <a:gd name="T7" fmla="*/ 2147483646 h 172"/>
              <a:gd name="T8" fmla="*/ 2147483646 w 305"/>
              <a:gd name="T9" fmla="*/ 2147483646 h 172"/>
              <a:gd name="T10" fmla="*/ 2147483646 w 305"/>
              <a:gd name="T11" fmla="*/ 2147483646 h 172"/>
              <a:gd name="T12" fmla="*/ 2147483646 w 305"/>
              <a:gd name="T13" fmla="*/ 2147483646 h 172"/>
              <a:gd name="T14" fmla="*/ 2147483646 w 305"/>
              <a:gd name="T15" fmla="*/ 2147483646 h 172"/>
              <a:gd name="T16" fmla="*/ 2147483646 w 305"/>
              <a:gd name="T17" fmla="*/ 2147483646 h 172"/>
              <a:gd name="T18" fmla="*/ 2147483646 w 305"/>
              <a:gd name="T19" fmla="*/ 2147483646 h 172"/>
              <a:gd name="T20" fmla="*/ 2147483646 w 305"/>
              <a:gd name="T21" fmla="*/ 2147483646 h 172"/>
              <a:gd name="T22" fmla="*/ 2147483646 w 305"/>
              <a:gd name="T23" fmla="*/ 2147483646 h 172"/>
              <a:gd name="T24" fmla="*/ 2147483646 w 305"/>
              <a:gd name="T25" fmla="*/ 2147483646 h 172"/>
              <a:gd name="T26" fmla="*/ 2147483646 w 305"/>
              <a:gd name="T27" fmla="*/ 2147483646 h 172"/>
              <a:gd name="T28" fmla="*/ 2147483646 w 305"/>
              <a:gd name="T29" fmla="*/ 2147483646 h 172"/>
              <a:gd name="T30" fmla="*/ 2147483646 w 305"/>
              <a:gd name="T31" fmla="*/ 2147483646 h 172"/>
              <a:gd name="T32" fmla="*/ 2147483646 w 305"/>
              <a:gd name="T33" fmla="*/ 2147483646 h 172"/>
              <a:gd name="T34" fmla="*/ 2147483646 w 305"/>
              <a:gd name="T35" fmla="*/ 2147483646 h 172"/>
              <a:gd name="T36" fmla="*/ 2147483646 w 305"/>
              <a:gd name="T37" fmla="*/ 2147483646 h 172"/>
              <a:gd name="T38" fmla="*/ 2147483646 w 305"/>
              <a:gd name="T39" fmla="*/ 2147483646 h 172"/>
              <a:gd name="T40" fmla="*/ 2147483646 w 305"/>
              <a:gd name="T41" fmla="*/ 2147483646 h 172"/>
              <a:gd name="T42" fmla="*/ 2147483646 w 305"/>
              <a:gd name="T43" fmla="*/ 2147483646 h 172"/>
              <a:gd name="T44" fmla="*/ 2147483646 w 305"/>
              <a:gd name="T45" fmla="*/ 0 h 172"/>
              <a:gd name="T46" fmla="*/ 2147483646 w 305"/>
              <a:gd name="T47" fmla="*/ 2147483646 h 172"/>
              <a:gd name="T48" fmla="*/ 2147483646 w 305"/>
              <a:gd name="T49" fmla="*/ 2147483646 h 172"/>
              <a:gd name="T50" fmla="*/ 2147483646 w 305"/>
              <a:gd name="T51" fmla="*/ 2147483646 h 172"/>
              <a:gd name="T52" fmla="*/ 2147483646 w 305"/>
              <a:gd name="T53" fmla="*/ 2147483646 h 172"/>
              <a:gd name="T54" fmla="*/ 2147483646 w 305"/>
              <a:gd name="T55" fmla="*/ 2147483646 h 172"/>
              <a:gd name="T56" fmla="*/ 2147483646 w 305"/>
              <a:gd name="T57" fmla="*/ 2147483646 h 172"/>
              <a:gd name="T58" fmla="*/ 2147483646 w 305"/>
              <a:gd name="T59" fmla="*/ 2147483646 h 172"/>
              <a:gd name="T60" fmla="*/ 2147483646 w 305"/>
              <a:gd name="T61" fmla="*/ 2147483646 h 172"/>
              <a:gd name="T62" fmla="*/ 0 w 305"/>
              <a:gd name="T63" fmla="*/ 2147483646 h 1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172"/>
              <a:gd name="T98" fmla="*/ 305 w 305"/>
              <a:gd name="T99" fmla="*/ 172 h 1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172">
                <a:moveTo>
                  <a:pt x="0" y="131"/>
                </a:moveTo>
                <a:lnTo>
                  <a:pt x="8" y="135"/>
                </a:lnTo>
                <a:lnTo>
                  <a:pt x="58" y="111"/>
                </a:lnTo>
                <a:lnTo>
                  <a:pt x="82" y="123"/>
                </a:lnTo>
                <a:lnTo>
                  <a:pt x="115" y="131"/>
                </a:lnTo>
                <a:lnTo>
                  <a:pt x="123" y="103"/>
                </a:lnTo>
                <a:lnTo>
                  <a:pt x="140" y="103"/>
                </a:lnTo>
                <a:lnTo>
                  <a:pt x="169" y="159"/>
                </a:lnTo>
                <a:lnTo>
                  <a:pt x="193" y="159"/>
                </a:lnTo>
                <a:lnTo>
                  <a:pt x="214" y="171"/>
                </a:lnTo>
                <a:lnTo>
                  <a:pt x="226" y="171"/>
                </a:lnTo>
                <a:lnTo>
                  <a:pt x="251" y="139"/>
                </a:lnTo>
                <a:lnTo>
                  <a:pt x="263" y="143"/>
                </a:lnTo>
                <a:lnTo>
                  <a:pt x="280" y="143"/>
                </a:lnTo>
                <a:lnTo>
                  <a:pt x="292" y="135"/>
                </a:lnTo>
                <a:lnTo>
                  <a:pt x="288" y="99"/>
                </a:lnTo>
                <a:lnTo>
                  <a:pt x="296" y="88"/>
                </a:lnTo>
                <a:lnTo>
                  <a:pt x="304" y="68"/>
                </a:lnTo>
                <a:lnTo>
                  <a:pt x="214" y="20"/>
                </a:lnTo>
                <a:lnTo>
                  <a:pt x="206" y="20"/>
                </a:lnTo>
                <a:lnTo>
                  <a:pt x="206" y="32"/>
                </a:lnTo>
                <a:lnTo>
                  <a:pt x="181" y="12"/>
                </a:lnTo>
                <a:lnTo>
                  <a:pt x="173" y="0"/>
                </a:lnTo>
                <a:lnTo>
                  <a:pt x="136" y="8"/>
                </a:lnTo>
                <a:lnTo>
                  <a:pt x="132" y="20"/>
                </a:lnTo>
                <a:lnTo>
                  <a:pt x="107" y="36"/>
                </a:lnTo>
                <a:lnTo>
                  <a:pt x="103" y="60"/>
                </a:lnTo>
                <a:lnTo>
                  <a:pt x="82" y="44"/>
                </a:lnTo>
                <a:lnTo>
                  <a:pt x="54" y="64"/>
                </a:lnTo>
                <a:lnTo>
                  <a:pt x="4" y="76"/>
                </a:lnTo>
                <a:lnTo>
                  <a:pt x="8" y="103"/>
                </a:lnTo>
                <a:lnTo>
                  <a:pt x="0" y="131"/>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52" name="Freeform 42"/>
          <p:cNvSpPr>
            <a:spLocks/>
          </p:cNvSpPr>
          <p:nvPr/>
        </p:nvSpPr>
        <p:spPr bwMode="auto">
          <a:xfrm rot="-251578">
            <a:off x="2878138" y="2368550"/>
            <a:ext cx="800100" cy="706438"/>
          </a:xfrm>
          <a:custGeom>
            <a:avLst/>
            <a:gdLst>
              <a:gd name="T0" fmla="*/ 2147483646 w 544"/>
              <a:gd name="T1" fmla="*/ 2147483646 h 480"/>
              <a:gd name="T2" fmla="*/ 2147483646 w 544"/>
              <a:gd name="T3" fmla="*/ 2147483646 h 480"/>
              <a:gd name="T4" fmla="*/ 2147483646 w 544"/>
              <a:gd name="T5" fmla="*/ 2147483646 h 480"/>
              <a:gd name="T6" fmla="*/ 2147483646 w 544"/>
              <a:gd name="T7" fmla="*/ 2147483646 h 480"/>
              <a:gd name="T8" fmla="*/ 2147483646 w 544"/>
              <a:gd name="T9" fmla="*/ 2147483646 h 480"/>
              <a:gd name="T10" fmla="*/ 2147483646 w 544"/>
              <a:gd name="T11" fmla="*/ 2147483646 h 480"/>
              <a:gd name="T12" fmla="*/ 2147483646 w 544"/>
              <a:gd name="T13" fmla="*/ 2147483646 h 480"/>
              <a:gd name="T14" fmla="*/ 2147483646 w 544"/>
              <a:gd name="T15" fmla="*/ 2147483646 h 480"/>
              <a:gd name="T16" fmla="*/ 2147483646 w 544"/>
              <a:gd name="T17" fmla="*/ 2147483646 h 480"/>
              <a:gd name="T18" fmla="*/ 2147483646 w 544"/>
              <a:gd name="T19" fmla="*/ 2147483646 h 480"/>
              <a:gd name="T20" fmla="*/ 2147483646 w 544"/>
              <a:gd name="T21" fmla="*/ 2147483646 h 480"/>
              <a:gd name="T22" fmla="*/ 2147483646 w 544"/>
              <a:gd name="T23" fmla="*/ 2147483646 h 480"/>
              <a:gd name="T24" fmla="*/ 2147483646 w 544"/>
              <a:gd name="T25" fmla="*/ 2147483646 h 480"/>
              <a:gd name="T26" fmla="*/ 2147483646 w 544"/>
              <a:gd name="T27" fmla="*/ 2147483646 h 480"/>
              <a:gd name="T28" fmla="*/ 2147483646 w 544"/>
              <a:gd name="T29" fmla="*/ 2147483646 h 480"/>
              <a:gd name="T30" fmla="*/ 2147483646 w 544"/>
              <a:gd name="T31" fmla="*/ 2147483646 h 480"/>
              <a:gd name="T32" fmla="*/ 2147483646 w 544"/>
              <a:gd name="T33" fmla="*/ 2147483646 h 480"/>
              <a:gd name="T34" fmla="*/ 2147483646 w 544"/>
              <a:gd name="T35" fmla="*/ 2147483646 h 480"/>
              <a:gd name="T36" fmla="*/ 2147483646 w 544"/>
              <a:gd name="T37" fmla="*/ 2147483646 h 480"/>
              <a:gd name="T38" fmla="*/ 2147483646 w 544"/>
              <a:gd name="T39" fmla="*/ 2147483646 h 480"/>
              <a:gd name="T40" fmla="*/ 2147483646 w 544"/>
              <a:gd name="T41" fmla="*/ 2147483646 h 480"/>
              <a:gd name="T42" fmla="*/ 2147483646 w 544"/>
              <a:gd name="T43" fmla="*/ 2147483646 h 480"/>
              <a:gd name="T44" fmla="*/ 2147483646 w 544"/>
              <a:gd name="T45" fmla="*/ 2147483646 h 480"/>
              <a:gd name="T46" fmla="*/ 2147483646 w 544"/>
              <a:gd name="T47" fmla="*/ 2147483646 h 480"/>
              <a:gd name="T48" fmla="*/ 2147483646 w 544"/>
              <a:gd name="T49" fmla="*/ 2147483646 h 480"/>
              <a:gd name="T50" fmla="*/ 2147483646 w 544"/>
              <a:gd name="T51" fmla="*/ 2147483646 h 480"/>
              <a:gd name="T52" fmla="*/ 2147483646 w 544"/>
              <a:gd name="T53" fmla="*/ 2147483646 h 480"/>
              <a:gd name="T54" fmla="*/ 2147483646 w 544"/>
              <a:gd name="T55" fmla="*/ 2147483646 h 480"/>
              <a:gd name="T56" fmla="*/ 2147483646 w 544"/>
              <a:gd name="T57" fmla="*/ 2147483646 h 480"/>
              <a:gd name="T58" fmla="*/ 2147483646 w 544"/>
              <a:gd name="T59" fmla="*/ 2147483646 h 480"/>
              <a:gd name="T60" fmla="*/ 2147483646 w 544"/>
              <a:gd name="T61" fmla="*/ 2147483646 h 480"/>
              <a:gd name="T62" fmla="*/ 2147483646 w 544"/>
              <a:gd name="T63" fmla="*/ 2147483646 h 4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4"/>
              <a:gd name="T97" fmla="*/ 0 h 480"/>
              <a:gd name="T98" fmla="*/ 544 w 544"/>
              <a:gd name="T99" fmla="*/ 480 h 4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4" h="480">
                <a:moveTo>
                  <a:pt x="0" y="111"/>
                </a:moveTo>
                <a:lnTo>
                  <a:pt x="13" y="115"/>
                </a:lnTo>
                <a:lnTo>
                  <a:pt x="41" y="111"/>
                </a:lnTo>
                <a:lnTo>
                  <a:pt x="82" y="115"/>
                </a:lnTo>
                <a:lnTo>
                  <a:pt x="103" y="115"/>
                </a:lnTo>
                <a:lnTo>
                  <a:pt x="111" y="123"/>
                </a:lnTo>
                <a:lnTo>
                  <a:pt x="107" y="154"/>
                </a:lnTo>
                <a:lnTo>
                  <a:pt x="119" y="162"/>
                </a:lnTo>
                <a:lnTo>
                  <a:pt x="124" y="178"/>
                </a:lnTo>
                <a:lnTo>
                  <a:pt x="111" y="218"/>
                </a:lnTo>
                <a:lnTo>
                  <a:pt x="119" y="245"/>
                </a:lnTo>
                <a:lnTo>
                  <a:pt x="132" y="249"/>
                </a:lnTo>
                <a:lnTo>
                  <a:pt x="189" y="245"/>
                </a:lnTo>
                <a:lnTo>
                  <a:pt x="230" y="269"/>
                </a:lnTo>
                <a:lnTo>
                  <a:pt x="235" y="277"/>
                </a:lnTo>
                <a:lnTo>
                  <a:pt x="214" y="301"/>
                </a:lnTo>
                <a:lnTo>
                  <a:pt x="202" y="332"/>
                </a:lnTo>
                <a:lnTo>
                  <a:pt x="181" y="356"/>
                </a:lnTo>
                <a:lnTo>
                  <a:pt x="156" y="360"/>
                </a:lnTo>
                <a:lnTo>
                  <a:pt x="152" y="388"/>
                </a:lnTo>
                <a:lnTo>
                  <a:pt x="156" y="404"/>
                </a:lnTo>
                <a:lnTo>
                  <a:pt x="173" y="404"/>
                </a:lnTo>
                <a:lnTo>
                  <a:pt x="181" y="416"/>
                </a:lnTo>
                <a:lnTo>
                  <a:pt x="272" y="447"/>
                </a:lnTo>
                <a:lnTo>
                  <a:pt x="309" y="431"/>
                </a:lnTo>
                <a:lnTo>
                  <a:pt x="325" y="451"/>
                </a:lnTo>
                <a:lnTo>
                  <a:pt x="341" y="451"/>
                </a:lnTo>
                <a:lnTo>
                  <a:pt x="346" y="431"/>
                </a:lnTo>
                <a:lnTo>
                  <a:pt x="358" y="427"/>
                </a:lnTo>
                <a:lnTo>
                  <a:pt x="387" y="435"/>
                </a:lnTo>
                <a:lnTo>
                  <a:pt x="444" y="443"/>
                </a:lnTo>
                <a:lnTo>
                  <a:pt x="481" y="455"/>
                </a:lnTo>
                <a:lnTo>
                  <a:pt x="510" y="479"/>
                </a:lnTo>
                <a:lnTo>
                  <a:pt x="522" y="475"/>
                </a:lnTo>
                <a:lnTo>
                  <a:pt x="535" y="455"/>
                </a:lnTo>
                <a:lnTo>
                  <a:pt x="510" y="447"/>
                </a:lnTo>
                <a:lnTo>
                  <a:pt x="514" y="372"/>
                </a:lnTo>
                <a:lnTo>
                  <a:pt x="510" y="340"/>
                </a:lnTo>
                <a:lnTo>
                  <a:pt x="535" y="309"/>
                </a:lnTo>
                <a:lnTo>
                  <a:pt x="518" y="289"/>
                </a:lnTo>
                <a:lnTo>
                  <a:pt x="518" y="265"/>
                </a:lnTo>
                <a:lnTo>
                  <a:pt x="510" y="241"/>
                </a:lnTo>
                <a:lnTo>
                  <a:pt x="518" y="226"/>
                </a:lnTo>
                <a:lnTo>
                  <a:pt x="543" y="210"/>
                </a:lnTo>
                <a:lnTo>
                  <a:pt x="543" y="202"/>
                </a:lnTo>
                <a:lnTo>
                  <a:pt x="530" y="170"/>
                </a:lnTo>
                <a:lnTo>
                  <a:pt x="535" y="134"/>
                </a:lnTo>
                <a:lnTo>
                  <a:pt x="530" y="123"/>
                </a:lnTo>
                <a:lnTo>
                  <a:pt x="510" y="115"/>
                </a:lnTo>
                <a:lnTo>
                  <a:pt x="502" y="127"/>
                </a:lnTo>
                <a:lnTo>
                  <a:pt x="477" y="99"/>
                </a:lnTo>
                <a:lnTo>
                  <a:pt x="440" y="95"/>
                </a:lnTo>
                <a:lnTo>
                  <a:pt x="415" y="75"/>
                </a:lnTo>
                <a:lnTo>
                  <a:pt x="399" y="67"/>
                </a:lnTo>
                <a:lnTo>
                  <a:pt x="387" y="75"/>
                </a:lnTo>
                <a:lnTo>
                  <a:pt x="272" y="59"/>
                </a:lnTo>
                <a:lnTo>
                  <a:pt x="222" y="28"/>
                </a:lnTo>
                <a:lnTo>
                  <a:pt x="169" y="32"/>
                </a:lnTo>
                <a:lnTo>
                  <a:pt x="91" y="0"/>
                </a:lnTo>
                <a:lnTo>
                  <a:pt x="37" y="32"/>
                </a:lnTo>
                <a:lnTo>
                  <a:pt x="25" y="51"/>
                </a:lnTo>
                <a:lnTo>
                  <a:pt x="4" y="59"/>
                </a:lnTo>
                <a:lnTo>
                  <a:pt x="4" y="79"/>
                </a:lnTo>
                <a:lnTo>
                  <a:pt x="17" y="83"/>
                </a:lnTo>
                <a:lnTo>
                  <a:pt x="0" y="111"/>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53" name="Freeform 43"/>
          <p:cNvSpPr>
            <a:spLocks/>
          </p:cNvSpPr>
          <p:nvPr/>
        </p:nvSpPr>
        <p:spPr bwMode="auto">
          <a:xfrm rot="-251578">
            <a:off x="5089525" y="1944688"/>
            <a:ext cx="1158875" cy="1084262"/>
          </a:xfrm>
          <a:custGeom>
            <a:avLst/>
            <a:gdLst>
              <a:gd name="T0" fmla="*/ 2147483646 w 786"/>
              <a:gd name="T1" fmla="*/ 2147483646 h 733"/>
              <a:gd name="T2" fmla="*/ 2147483646 w 786"/>
              <a:gd name="T3" fmla="*/ 2147483646 h 733"/>
              <a:gd name="T4" fmla="*/ 2147483646 w 786"/>
              <a:gd name="T5" fmla="*/ 2147483646 h 733"/>
              <a:gd name="T6" fmla="*/ 2147483646 w 786"/>
              <a:gd name="T7" fmla="*/ 2147483646 h 733"/>
              <a:gd name="T8" fmla="*/ 2147483646 w 786"/>
              <a:gd name="T9" fmla="*/ 2147483646 h 733"/>
              <a:gd name="T10" fmla="*/ 2147483646 w 786"/>
              <a:gd name="T11" fmla="*/ 2147483646 h 733"/>
              <a:gd name="T12" fmla="*/ 2147483646 w 786"/>
              <a:gd name="T13" fmla="*/ 2147483646 h 733"/>
              <a:gd name="T14" fmla="*/ 2147483646 w 786"/>
              <a:gd name="T15" fmla="*/ 2147483646 h 733"/>
              <a:gd name="T16" fmla="*/ 2147483646 w 786"/>
              <a:gd name="T17" fmla="*/ 2147483646 h 733"/>
              <a:gd name="T18" fmla="*/ 2147483646 w 786"/>
              <a:gd name="T19" fmla="*/ 2147483646 h 733"/>
              <a:gd name="T20" fmla="*/ 2147483646 w 786"/>
              <a:gd name="T21" fmla="*/ 2147483646 h 733"/>
              <a:gd name="T22" fmla="*/ 2147483646 w 786"/>
              <a:gd name="T23" fmla="*/ 2147483646 h 733"/>
              <a:gd name="T24" fmla="*/ 2147483646 w 786"/>
              <a:gd name="T25" fmla="*/ 2147483646 h 733"/>
              <a:gd name="T26" fmla="*/ 2147483646 w 786"/>
              <a:gd name="T27" fmla="*/ 2147483646 h 733"/>
              <a:gd name="T28" fmla="*/ 2147483646 w 786"/>
              <a:gd name="T29" fmla="*/ 2147483646 h 733"/>
              <a:gd name="T30" fmla="*/ 2147483646 w 786"/>
              <a:gd name="T31" fmla="*/ 2147483646 h 733"/>
              <a:gd name="T32" fmla="*/ 2147483646 w 786"/>
              <a:gd name="T33" fmla="*/ 2147483646 h 733"/>
              <a:gd name="T34" fmla="*/ 2147483646 w 786"/>
              <a:gd name="T35" fmla="*/ 2147483646 h 733"/>
              <a:gd name="T36" fmla="*/ 2147483646 w 786"/>
              <a:gd name="T37" fmla="*/ 2147483646 h 733"/>
              <a:gd name="T38" fmla="*/ 2147483646 w 786"/>
              <a:gd name="T39" fmla="*/ 2147483646 h 733"/>
              <a:gd name="T40" fmla="*/ 2147483646 w 786"/>
              <a:gd name="T41" fmla="*/ 2147483646 h 733"/>
              <a:gd name="T42" fmla="*/ 2147483646 w 786"/>
              <a:gd name="T43" fmla="*/ 2147483646 h 733"/>
              <a:gd name="T44" fmla="*/ 2147483646 w 786"/>
              <a:gd name="T45" fmla="*/ 2147483646 h 733"/>
              <a:gd name="T46" fmla="*/ 2147483646 w 786"/>
              <a:gd name="T47" fmla="*/ 2147483646 h 733"/>
              <a:gd name="T48" fmla="*/ 2147483646 w 786"/>
              <a:gd name="T49" fmla="*/ 2147483646 h 733"/>
              <a:gd name="T50" fmla="*/ 2147483646 w 786"/>
              <a:gd name="T51" fmla="*/ 2147483646 h 733"/>
              <a:gd name="T52" fmla="*/ 2147483646 w 786"/>
              <a:gd name="T53" fmla="*/ 2147483646 h 733"/>
              <a:gd name="T54" fmla="*/ 2147483646 w 786"/>
              <a:gd name="T55" fmla="*/ 2147483646 h 733"/>
              <a:gd name="T56" fmla="*/ 2147483646 w 786"/>
              <a:gd name="T57" fmla="*/ 2147483646 h 733"/>
              <a:gd name="T58" fmla="*/ 2147483646 w 786"/>
              <a:gd name="T59" fmla="*/ 2147483646 h 733"/>
              <a:gd name="T60" fmla="*/ 2147483646 w 786"/>
              <a:gd name="T61" fmla="*/ 2147483646 h 733"/>
              <a:gd name="T62" fmla="*/ 2147483646 w 786"/>
              <a:gd name="T63" fmla="*/ 2147483646 h 733"/>
              <a:gd name="T64" fmla="*/ 2147483646 w 786"/>
              <a:gd name="T65" fmla="*/ 2147483646 h 733"/>
              <a:gd name="T66" fmla="*/ 2147483646 w 786"/>
              <a:gd name="T67" fmla="*/ 2147483646 h 733"/>
              <a:gd name="T68" fmla="*/ 2147483646 w 786"/>
              <a:gd name="T69" fmla="*/ 2147483646 h 733"/>
              <a:gd name="T70" fmla="*/ 2147483646 w 786"/>
              <a:gd name="T71" fmla="*/ 2147483646 h 733"/>
              <a:gd name="T72" fmla="*/ 2147483646 w 786"/>
              <a:gd name="T73" fmla="*/ 2147483646 h 733"/>
              <a:gd name="T74" fmla="*/ 2147483646 w 786"/>
              <a:gd name="T75" fmla="*/ 2147483646 h 733"/>
              <a:gd name="T76" fmla="*/ 2147483646 w 786"/>
              <a:gd name="T77" fmla="*/ 2147483646 h 733"/>
              <a:gd name="T78" fmla="*/ 2147483646 w 786"/>
              <a:gd name="T79" fmla="*/ 2147483646 h 733"/>
              <a:gd name="T80" fmla="*/ 2147483646 w 786"/>
              <a:gd name="T81" fmla="*/ 2147483646 h 733"/>
              <a:gd name="T82" fmla="*/ 2147483646 w 786"/>
              <a:gd name="T83" fmla="*/ 2147483646 h 733"/>
              <a:gd name="T84" fmla="*/ 2147483646 w 786"/>
              <a:gd name="T85" fmla="*/ 2147483646 h 7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6"/>
              <a:gd name="T130" fmla="*/ 0 h 733"/>
              <a:gd name="T131" fmla="*/ 786 w 786"/>
              <a:gd name="T132" fmla="*/ 733 h 7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6" h="733">
                <a:moveTo>
                  <a:pt x="0" y="566"/>
                </a:moveTo>
                <a:lnTo>
                  <a:pt x="16" y="585"/>
                </a:lnTo>
                <a:lnTo>
                  <a:pt x="8" y="609"/>
                </a:lnTo>
                <a:lnTo>
                  <a:pt x="45" y="637"/>
                </a:lnTo>
                <a:lnTo>
                  <a:pt x="65" y="621"/>
                </a:lnTo>
                <a:lnTo>
                  <a:pt x="82" y="629"/>
                </a:lnTo>
                <a:lnTo>
                  <a:pt x="148" y="708"/>
                </a:lnTo>
                <a:lnTo>
                  <a:pt x="185" y="732"/>
                </a:lnTo>
                <a:lnTo>
                  <a:pt x="234" y="716"/>
                </a:lnTo>
                <a:lnTo>
                  <a:pt x="238" y="704"/>
                </a:lnTo>
                <a:lnTo>
                  <a:pt x="234" y="684"/>
                </a:lnTo>
                <a:lnTo>
                  <a:pt x="242" y="677"/>
                </a:lnTo>
                <a:lnTo>
                  <a:pt x="271" y="665"/>
                </a:lnTo>
                <a:lnTo>
                  <a:pt x="304" y="665"/>
                </a:lnTo>
                <a:lnTo>
                  <a:pt x="300" y="637"/>
                </a:lnTo>
                <a:lnTo>
                  <a:pt x="304" y="629"/>
                </a:lnTo>
                <a:lnTo>
                  <a:pt x="345" y="617"/>
                </a:lnTo>
                <a:lnTo>
                  <a:pt x="370" y="637"/>
                </a:lnTo>
                <a:lnTo>
                  <a:pt x="394" y="629"/>
                </a:lnTo>
                <a:lnTo>
                  <a:pt x="415" y="641"/>
                </a:lnTo>
                <a:lnTo>
                  <a:pt x="439" y="641"/>
                </a:lnTo>
                <a:lnTo>
                  <a:pt x="460" y="621"/>
                </a:lnTo>
                <a:lnTo>
                  <a:pt x="472" y="637"/>
                </a:lnTo>
                <a:lnTo>
                  <a:pt x="476" y="589"/>
                </a:lnTo>
                <a:lnTo>
                  <a:pt x="489" y="585"/>
                </a:lnTo>
                <a:lnTo>
                  <a:pt x="518" y="597"/>
                </a:lnTo>
                <a:lnTo>
                  <a:pt x="522" y="585"/>
                </a:lnTo>
                <a:lnTo>
                  <a:pt x="509" y="566"/>
                </a:lnTo>
                <a:lnTo>
                  <a:pt x="518" y="558"/>
                </a:lnTo>
                <a:lnTo>
                  <a:pt x="546" y="578"/>
                </a:lnTo>
                <a:lnTo>
                  <a:pt x="555" y="589"/>
                </a:lnTo>
                <a:lnTo>
                  <a:pt x="592" y="601"/>
                </a:lnTo>
                <a:lnTo>
                  <a:pt x="686" y="657"/>
                </a:lnTo>
                <a:lnTo>
                  <a:pt x="707" y="653"/>
                </a:lnTo>
                <a:lnTo>
                  <a:pt x="748" y="677"/>
                </a:lnTo>
                <a:lnTo>
                  <a:pt x="744" y="653"/>
                </a:lnTo>
                <a:lnTo>
                  <a:pt x="768" y="597"/>
                </a:lnTo>
                <a:lnTo>
                  <a:pt x="785" y="578"/>
                </a:lnTo>
                <a:lnTo>
                  <a:pt x="772" y="546"/>
                </a:lnTo>
                <a:lnTo>
                  <a:pt x="735" y="530"/>
                </a:lnTo>
                <a:lnTo>
                  <a:pt x="723" y="534"/>
                </a:lnTo>
                <a:lnTo>
                  <a:pt x="707" y="554"/>
                </a:lnTo>
                <a:lnTo>
                  <a:pt x="686" y="554"/>
                </a:lnTo>
                <a:lnTo>
                  <a:pt x="637" y="494"/>
                </a:lnTo>
                <a:lnTo>
                  <a:pt x="629" y="455"/>
                </a:lnTo>
                <a:lnTo>
                  <a:pt x="604" y="459"/>
                </a:lnTo>
                <a:lnTo>
                  <a:pt x="563" y="411"/>
                </a:lnTo>
                <a:lnTo>
                  <a:pt x="559" y="395"/>
                </a:lnTo>
                <a:lnTo>
                  <a:pt x="522" y="395"/>
                </a:lnTo>
                <a:lnTo>
                  <a:pt x="489" y="340"/>
                </a:lnTo>
                <a:lnTo>
                  <a:pt x="464" y="336"/>
                </a:lnTo>
                <a:lnTo>
                  <a:pt x="435" y="316"/>
                </a:lnTo>
                <a:lnTo>
                  <a:pt x="394" y="312"/>
                </a:lnTo>
                <a:lnTo>
                  <a:pt x="394" y="293"/>
                </a:lnTo>
                <a:lnTo>
                  <a:pt x="407" y="281"/>
                </a:lnTo>
                <a:lnTo>
                  <a:pt x="427" y="225"/>
                </a:lnTo>
                <a:lnTo>
                  <a:pt x="431" y="162"/>
                </a:lnTo>
                <a:lnTo>
                  <a:pt x="427" y="158"/>
                </a:lnTo>
                <a:lnTo>
                  <a:pt x="407" y="174"/>
                </a:lnTo>
                <a:lnTo>
                  <a:pt x="402" y="99"/>
                </a:lnTo>
                <a:lnTo>
                  <a:pt x="394" y="91"/>
                </a:lnTo>
                <a:lnTo>
                  <a:pt x="398" y="67"/>
                </a:lnTo>
                <a:lnTo>
                  <a:pt x="374" y="43"/>
                </a:lnTo>
                <a:lnTo>
                  <a:pt x="386" y="15"/>
                </a:lnTo>
                <a:lnTo>
                  <a:pt x="378" y="0"/>
                </a:lnTo>
                <a:lnTo>
                  <a:pt x="361" y="4"/>
                </a:lnTo>
                <a:lnTo>
                  <a:pt x="300" y="63"/>
                </a:lnTo>
                <a:lnTo>
                  <a:pt x="250" y="126"/>
                </a:lnTo>
                <a:lnTo>
                  <a:pt x="250" y="174"/>
                </a:lnTo>
                <a:lnTo>
                  <a:pt x="222" y="213"/>
                </a:lnTo>
                <a:lnTo>
                  <a:pt x="230" y="265"/>
                </a:lnTo>
                <a:lnTo>
                  <a:pt x="250" y="281"/>
                </a:lnTo>
                <a:lnTo>
                  <a:pt x="242" y="316"/>
                </a:lnTo>
                <a:lnTo>
                  <a:pt x="234" y="328"/>
                </a:lnTo>
                <a:lnTo>
                  <a:pt x="180" y="340"/>
                </a:lnTo>
                <a:lnTo>
                  <a:pt x="86" y="304"/>
                </a:lnTo>
                <a:lnTo>
                  <a:pt x="86" y="336"/>
                </a:lnTo>
                <a:lnTo>
                  <a:pt x="107" y="380"/>
                </a:lnTo>
                <a:lnTo>
                  <a:pt x="102" y="423"/>
                </a:lnTo>
                <a:lnTo>
                  <a:pt x="86" y="459"/>
                </a:lnTo>
                <a:lnTo>
                  <a:pt x="61" y="459"/>
                </a:lnTo>
                <a:lnTo>
                  <a:pt x="65" y="526"/>
                </a:lnTo>
                <a:lnTo>
                  <a:pt x="57" y="534"/>
                </a:lnTo>
                <a:lnTo>
                  <a:pt x="33" y="534"/>
                </a:lnTo>
                <a:lnTo>
                  <a:pt x="24" y="518"/>
                </a:lnTo>
                <a:lnTo>
                  <a:pt x="16" y="518"/>
                </a:lnTo>
                <a:lnTo>
                  <a:pt x="0" y="566"/>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54" name="Freeform 45"/>
          <p:cNvSpPr>
            <a:spLocks/>
          </p:cNvSpPr>
          <p:nvPr/>
        </p:nvSpPr>
        <p:spPr bwMode="auto">
          <a:xfrm rot="-251578">
            <a:off x="4856163" y="4814888"/>
            <a:ext cx="755650" cy="700087"/>
          </a:xfrm>
          <a:custGeom>
            <a:avLst/>
            <a:gdLst>
              <a:gd name="T0" fmla="*/ 0 w 514"/>
              <a:gd name="T1" fmla="*/ 2147483646 h 472"/>
              <a:gd name="T2" fmla="*/ 2147483646 w 514"/>
              <a:gd name="T3" fmla="*/ 2147483646 h 472"/>
              <a:gd name="T4" fmla="*/ 2147483646 w 514"/>
              <a:gd name="T5" fmla="*/ 2147483646 h 472"/>
              <a:gd name="T6" fmla="*/ 2147483646 w 514"/>
              <a:gd name="T7" fmla="*/ 2147483646 h 472"/>
              <a:gd name="T8" fmla="*/ 2147483646 w 514"/>
              <a:gd name="T9" fmla="*/ 2147483646 h 472"/>
              <a:gd name="T10" fmla="*/ 2147483646 w 514"/>
              <a:gd name="T11" fmla="*/ 2147483646 h 472"/>
              <a:gd name="T12" fmla="*/ 2147483646 w 514"/>
              <a:gd name="T13" fmla="*/ 2147483646 h 472"/>
              <a:gd name="T14" fmla="*/ 2147483646 w 514"/>
              <a:gd name="T15" fmla="*/ 2147483646 h 472"/>
              <a:gd name="T16" fmla="*/ 2147483646 w 514"/>
              <a:gd name="T17" fmla="*/ 2147483646 h 472"/>
              <a:gd name="T18" fmla="*/ 2147483646 w 514"/>
              <a:gd name="T19" fmla="*/ 2147483646 h 472"/>
              <a:gd name="T20" fmla="*/ 2147483646 w 514"/>
              <a:gd name="T21" fmla="*/ 2147483646 h 472"/>
              <a:gd name="T22" fmla="*/ 2147483646 w 514"/>
              <a:gd name="T23" fmla="*/ 2147483646 h 472"/>
              <a:gd name="T24" fmla="*/ 2147483646 w 514"/>
              <a:gd name="T25" fmla="*/ 2147483646 h 472"/>
              <a:gd name="T26" fmla="*/ 2147483646 w 514"/>
              <a:gd name="T27" fmla="*/ 2147483646 h 472"/>
              <a:gd name="T28" fmla="*/ 2147483646 w 514"/>
              <a:gd name="T29" fmla="*/ 2147483646 h 472"/>
              <a:gd name="T30" fmla="*/ 2147483646 w 514"/>
              <a:gd name="T31" fmla="*/ 2147483646 h 472"/>
              <a:gd name="T32" fmla="*/ 2147483646 w 514"/>
              <a:gd name="T33" fmla="*/ 2147483646 h 472"/>
              <a:gd name="T34" fmla="*/ 2147483646 w 514"/>
              <a:gd name="T35" fmla="*/ 2147483646 h 472"/>
              <a:gd name="T36" fmla="*/ 2147483646 w 514"/>
              <a:gd name="T37" fmla="*/ 2147483646 h 472"/>
              <a:gd name="T38" fmla="*/ 2147483646 w 514"/>
              <a:gd name="T39" fmla="*/ 2147483646 h 472"/>
              <a:gd name="T40" fmla="*/ 2147483646 w 514"/>
              <a:gd name="T41" fmla="*/ 2147483646 h 472"/>
              <a:gd name="T42" fmla="*/ 2147483646 w 514"/>
              <a:gd name="T43" fmla="*/ 2147483646 h 472"/>
              <a:gd name="T44" fmla="*/ 2147483646 w 514"/>
              <a:gd name="T45" fmla="*/ 2147483646 h 472"/>
              <a:gd name="T46" fmla="*/ 2147483646 w 514"/>
              <a:gd name="T47" fmla="*/ 2147483646 h 472"/>
              <a:gd name="T48" fmla="*/ 2147483646 w 514"/>
              <a:gd name="T49" fmla="*/ 2147483646 h 472"/>
              <a:gd name="T50" fmla="*/ 2147483646 w 514"/>
              <a:gd name="T51" fmla="*/ 2147483646 h 472"/>
              <a:gd name="T52" fmla="*/ 2147483646 w 514"/>
              <a:gd name="T53" fmla="*/ 0 h 472"/>
              <a:gd name="T54" fmla="*/ 2147483646 w 514"/>
              <a:gd name="T55" fmla="*/ 2147483646 h 472"/>
              <a:gd name="T56" fmla="*/ 2147483646 w 514"/>
              <a:gd name="T57" fmla="*/ 2147483646 h 472"/>
              <a:gd name="T58" fmla="*/ 2147483646 w 514"/>
              <a:gd name="T59" fmla="*/ 2147483646 h 472"/>
              <a:gd name="T60" fmla="*/ 2147483646 w 514"/>
              <a:gd name="T61" fmla="*/ 2147483646 h 472"/>
              <a:gd name="T62" fmla="*/ 2147483646 w 514"/>
              <a:gd name="T63" fmla="*/ 2147483646 h 472"/>
              <a:gd name="T64" fmla="*/ 2147483646 w 514"/>
              <a:gd name="T65" fmla="*/ 2147483646 h 472"/>
              <a:gd name="T66" fmla="*/ 2147483646 w 514"/>
              <a:gd name="T67" fmla="*/ 2147483646 h 472"/>
              <a:gd name="T68" fmla="*/ 2147483646 w 514"/>
              <a:gd name="T69" fmla="*/ 2147483646 h 472"/>
              <a:gd name="T70" fmla="*/ 2147483646 w 514"/>
              <a:gd name="T71" fmla="*/ 2147483646 h 472"/>
              <a:gd name="T72" fmla="*/ 2147483646 w 514"/>
              <a:gd name="T73" fmla="*/ 2147483646 h 472"/>
              <a:gd name="T74" fmla="*/ 2147483646 w 514"/>
              <a:gd name="T75" fmla="*/ 2147483646 h 472"/>
              <a:gd name="T76" fmla="*/ 2147483646 w 514"/>
              <a:gd name="T77" fmla="*/ 2147483646 h 472"/>
              <a:gd name="T78" fmla="*/ 2147483646 w 514"/>
              <a:gd name="T79" fmla="*/ 2147483646 h 472"/>
              <a:gd name="T80" fmla="*/ 2147483646 w 514"/>
              <a:gd name="T81" fmla="*/ 2147483646 h 472"/>
              <a:gd name="T82" fmla="*/ 2147483646 w 514"/>
              <a:gd name="T83" fmla="*/ 2147483646 h 472"/>
              <a:gd name="T84" fmla="*/ 2147483646 w 514"/>
              <a:gd name="T85" fmla="*/ 2147483646 h 472"/>
              <a:gd name="T86" fmla="*/ 2147483646 w 514"/>
              <a:gd name="T87" fmla="*/ 2147483646 h 472"/>
              <a:gd name="T88" fmla="*/ 2147483646 w 514"/>
              <a:gd name="T89" fmla="*/ 2147483646 h 472"/>
              <a:gd name="T90" fmla="*/ 2147483646 w 514"/>
              <a:gd name="T91" fmla="*/ 2147483646 h 472"/>
              <a:gd name="T92" fmla="*/ 2147483646 w 514"/>
              <a:gd name="T93" fmla="*/ 2147483646 h 472"/>
              <a:gd name="T94" fmla="*/ 2147483646 w 514"/>
              <a:gd name="T95" fmla="*/ 2147483646 h 472"/>
              <a:gd name="T96" fmla="*/ 2147483646 w 514"/>
              <a:gd name="T97" fmla="*/ 2147483646 h 472"/>
              <a:gd name="T98" fmla="*/ 2147483646 w 514"/>
              <a:gd name="T99" fmla="*/ 2147483646 h 472"/>
              <a:gd name="T100" fmla="*/ 2147483646 w 514"/>
              <a:gd name="T101" fmla="*/ 2147483646 h 472"/>
              <a:gd name="T102" fmla="*/ 2147483646 w 514"/>
              <a:gd name="T103" fmla="*/ 2147483646 h 472"/>
              <a:gd name="T104" fmla="*/ 2147483646 w 514"/>
              <a:gd name="T105" fmla="*/ 2147483646 h 472"/>
              <a:gd name="T106" fmla="*/ 2147483646 w 514"/>
              <a:gd name="T107" fmla="*/ 2147483646 h 472"/>
              <a:gd name="T108" fmla="*/ 2147483646 w 514"/>
              <a:gd name="T109" fmla="*/ 2147483646 h 472"/>
              <a:gd name="T110" fmla="*/ 0 w 514"/>
              <a:gd name="T111" fmla="*/ 2147483646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4"/>
              <a:gd name="T169" fmla="*/ 0 h 472"/>
              <a:gd name="T170" fmla="*/ 514 w 514"/>
              <a:gd name="T171" fmla="*/ 472 h 4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4" h="472">
                <a:moveTo>
                  <a:pt x="0" y="456"/>
                </a:moveTo>
                <a:lnTo>
                  <a:pt x="4" y="440"/>
                </a:lnTo>
                <a:lnTo>
                  <a:pt x="20" y="428"/>
                </a:lnTo>
                <a:lnTo>
                  <a:pt x="33" y="428"/>
                </a:lnTo>
                <a:lnTo>
                  <a:pt x="41" y="412"/>
                </a:lnTo>
                <a:lnTo>
                  <a:pt x="28" y="372"/>
                </a:lnTo>
                <a:lnTo>
                  <a:pt x="45" y="357"/>
                </a:lnTo>
                <a:lnTo>
                  <a:pt x="45" y="349"/>
                </a:lnTo>
                <a:lnTo>
                  <a:pt x="33" y="321"/>
                </a:lnTo>
                <a:lnTo>
                  <a:pt x="41" y="309"/>
                </a:lnTo>
                <a:lnTo>
                  <a:pt x="61" y="305"/>
                </a:lnTo>
                <a:lnTo>
                  <a:pt x="74" y="246"/>
                </a:lnTo>
                <a:lnTo>
                  <a:pt x="90" y="246"/>
                </a:lnTo>
                <a:lnTo>
                  <a:pt x="102" y="258"/>
                </a:lnTo>
                <a:lnTo>
                  <a:pt x="111" y="254"/>
                </a:lnTo>
                <a:lnTo>
                  <a:pt x="135" y="258"/>
                </a:lnTo>
                <a:lnTo>
                  <a:pt x="144" y="250"/>
                </a:lnTo>
                <a:lnTo>
                  <a:pt x="160" y="190"/>
                </a:lnTo>
                <a:lnTo>
                  <a:pt x="213" y="159"/>
                </a:lnTo>
                <a:lnTo>
                  <a:pt x="222" y="139"/>
                </a:lnTo>
                <a:lnTo>
                  <a:pt x="263" y="127"/>
                </a:lnTo>
                <a:lnTo>
                  <a:pt x="259" y="91"/>
                </a:lnTo>
                <a:lnTo>
                  <a:pt x="275" y="83"/>
                </a:lnTo>
                <a:lnTo>
                  <a:pt x="275" y="60"/>
                </a:lnTo>
                <a:lnTo>
                  <a:pt x="283" y="40"/>
                </a:lnTo>
                <a:lnTo>
                  <a:pt x="279" y="8"/>
                </a:lnTo>
                <a:lnTo>
                  <a:pt x="292" y="0"/>
                </a:lnTo>
                <a:lnTo>
                  <a:pt x="374" y="4"/>
                </a:lnTo>
                <a:lnTo>
                  <a:pt x="386" y="24"/>
                </a:lnTo>
                <a:lnTo>
                  <a:pt x="374" y="79"/>
                </a:lnTo>
                <a:lnTo>
                  <a:pt x="382" y="103"/>
                </a:lnTo>
                <a:lnTo>
                  <a:pt x="415" y="147"/>
                </a:lnTo>
                <a:lnTo>
                  <a:pt x="497" y="167"/>
                </a:lnTo>
                <a:lnTo>
                  <a:pt x="513" y="198"/>
                </a:lnTo>
                <a:lnTo>
                  <a:pt x="485" y="218"/>
                </a:lnTo>
                <a:lnTo>
                  <a:pt x="481" y="242"/>
                </a:lnTo>
                <a:lnTo>
                  <a:pt x="456" y="258"/>
                </a:lnTo>
                <a:lnTo>
                  <a:pt x="427" y="368"/>
                </a:lnTo>
                <a:lnTo>
                  <a:pt x="411" y="392"/>
                </a:lnTo>
                <a:lnTo>
                  <a:pt x="374" y="420"/>
                </a:lnTo>
                <a:lnTo>
                  <a:pt x="353" y="456"/>
                </a:lnTo>
                <a:lnTo>
                  <a:pt x="333" y="463"/>
                </a:lnTo>
                <a:lnTo>
                  <a:pt x="312" y="460"/>
                </a:lnTo>
                <a:lnTo>
                  <a:pt x="304" y="432"/>
                </a:lnTo>
                <a:lnTo>
                  <a:pt x="275" y="412"/>
                </a:lnTo>
                <a:lnTo>
                  <a:pt x="259" y="420"/>
                </a:lnTo>
                <a:lnTo>
                  <a:pt x="226" y="412"/>
                </a:lnTo>
                <a:lnTo>
                  <a:pt x="213" y="428"/>
                </a:lnTo>
                <a:lnTo>
                  <a:pt x="193" y="432"/>
                </a:lnTo>
                <a:lnTo>
                  <a:pt x="164" y="467"/>
                </a:lnTo>
                <a:lnTo>
                  <a:pt x="144" y="471"/>
                </a:lnTo>
                <a:lnTo>
                  <a:pt x="119" y="471"/>
                </a:lnTo>
                <a:lnTo>
                  <a:pt x="86" y="452"/>
                </a:lnTo>
                <a:lnTo>
                  <a:pt x="41" y="452"/>
                </a:lnTo>
                <a:lnTo>
                  <a:pt x="8" y="460"/>
                </a:lnTo>
                <a:lnTo>
                  <a:pt x="0" y="456"/>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55" name="Freeform 46"/>
          <p:cNvSpPr>
            <a:spLocks/>
          </p:cNvSpPr>
          <p:nvPr/>
        </p:nvSpPr>
        <p:spPr bwMode="auto">
          <a:xfrm rot="-251578">
            <a:off x="3263900" y="5486400"/>
            <a:ext cx="688975" cy="579438"/>
          </a:xfrm>
          <a:custGeom>
            <a:avLst/>
            <a:gdLst>
              <a:gd name="T0" fmla="*/ 0 w 466"/>
              <a:gd name="T1" fmla="*/ 2147483646 h 393"/>
              <a:gd name="T2" fmla="*/ 0 w 466"/>
              <a:gd name="T3" fmla="*/ 2147483646 h 393"/>
              <a:gd name="T4" fmla="*/ 2147483646 w 466"/>
              <a:gd name="T5" fmla="*/ 2147483646 h 393"/>
              <a:gd name="T6" fmla="*/ 2147483646 w 466"/>
              <a:gd name="T7" fmla="*/ 2147483646 h 393"/>
              <a:gd name="T8" fmla="*/ 2147483646 w 466"/>
              <a:gd name="T9" fmla="*/ 2147483646 h 393"/>
              <a:gd name="T10" fmla="*/ 2147483646 w 466"/>
              <a:gd name="T11" fmla="*/ 2147483646 h 393"/>
              <a:gd name="T12" fmla="*/ 2147483646 w 466"/>
              <a:gd name="T13" fmla="*/ 2147483646 h 393"/>
              <a:gd name="T14" fmla="*/ 2147483646 w 466"/>
              <a:gd name="T15" fmla="*/ 2147483646 h 393"/>
              <a:gd name="T16" fmla="*/ 2147483646 w 466"/>
              <a:gd name="T17" fmla="*/ 2147483646 h 393"/>
              <a:gd name="T18" fmla="*/ 2147483646 w 466"/>
              <a:gd name="T19" fmla="*/ 2147483646 h 393"/>
              <a:gd name="T20" fmla="*/ 2147483646 w 466"/>
              <a:gd name="T21" fmla="*/ 0 h 393"/>
              <a:gd name="T22" fmla="*/ 2147483646 w 466"/>
              <a:gd name="T23" fmla="*/ 2147483646 h 393"/>
              <a:gd name="T24" fmla="*/ 2147483646 w 466"/>
              <a:gd name="T25" fmla="*/ 2147483646 h 393"/>
              <a:gd name="T26" fmla="*/ 2147483646 w 466"/>
              <a:gd name="T27" fmla="*/ 2147483646 h 393"/>
              <a:gd name="T28" fmla="*/ 2147483646 w 466"/>
              <a:gd name="T29" fmla="*/ 2147483646 h 393"/>
              <a:gd name="T30" fmla="*/ 2147483646 w 466"/>
              <a:gd name="T31" fmla="*/ 2147483646 h 393"/>
              <a:gd name="T32" fmla="*/ 2147483646 w 466"/>
              <a:gd name="T33" fmla="*/ 2147483646 h 393"/>
              <a:gd name="T34" fmla="*/ 2147483646 w 466"/>
              <a:gd name="T35" fmla="*/ 2147483646 h 393"/>
              <a:gd name="T36" fmla="*/ 2147483646 w 466"/>
              <a:gd name="T37" fmla="*/ 2147483646 h 393"/>
              <a:gd name="T38" fmla="*/ 2147483646 w 466"/>
              <a:gd name="T39" fmla="*/ 2147483646 h 393"/>
              <a:gd name="T40" fmla="*/ 2147483646 w 466"/>
              <a:gd name="T41" fmla="*/ 2147483646 h 393"/>
              <a:gd name="T42" fmla="*/ 2147483646 w 466"/>
              <a:gd name="T43" fmla="*/ 2147483646 h 393"/>
              <a:gd name="T44" fmla="*/ 2147483646 w 466"/>
              <a:gd name="T45" fmla="*/ 2147483646 h 393"/>
              <a:gd name="T46" fmla="*/ 2147483646 w 466"/>
              <a:gd name="T47" fmla="*/ 2147483646 h 393"/>
              <a:gd name="T48" fmla="*/ 2147483646 w 466"/>
              <a:gd name="T49" fmla="*/ 2147483646 h 393"/>
              <a:gd name="T50" fmla="*/ 2147483646 w 466"/>
              <a:gd name="T51" fmla="*/ 2147483646 h 393"/>
              <a:gd name="T52" fmla="*/ 2147483646 w 466"/>
              <a:gd name="T53" fmla="*/ 2147483646 h 393"/>
              <a:gd name="T54" fmla="*/ 2147483646 w 466"/>
              <a:gd name="T55" fmla="*/ 2147483646 h 393"/>
              <a:gd name="T56" fmla="*/ 2147483646 w 466"/>
              <a:gd name="T57" fmla="*/ 2147483646 h 393"/>
              <a:gd name="T58" fmla="*/ 2147483646 w 466"/>
              <a:gd name="T59" fmla="*/ 2147483646 h 393"/>
              <a:gd name="T60" fmla="*/ 2147483646 w 466"/>
              <a:gd name="T61" fmla="*/ 2147483646 h 393"/>
              <a:gd name="T62" fmla="*/ 2147483646 w 466"/>
              <a:gd name="T63" fmla="*/ 2147483646 h 393"/>
              <a:gd name="T64" fmla="*/ 2147483646 w 466"/>
              <a:gd name="T65" fmla="*/ 2147483646 h 393"/>
              <a:gd name="T66" fmla="*/ 2147483646 w 466"/>
              <a:gd name="T67" fmla="*/ 2147483646 h 393"/>
              <a:gd name="T68" fmla="*/ 2147483646 w 466"/>
              <a:gd name="T69" fmla="*/ 2147483646 h 393"/>
              <a:gd name="T70" fmla="*/ 2147483646 w 466"/>
              <a:gd name="T71" fmla="*/ 2147483646 h 393"/>
              <a:gd name="T72" fmla="*/ 2147483646 w 466"/>
              <a:gd name="T73" fmla="*/ 2147483646 h 393"/>
              <a:gd name="T74" fmla="*/ 2147483646 w 466"/>
              <a:gd name="T75" fmla="*/ 2147483646 h 393"/>
              <a:gd name="T76" fmla="*/ 2147483646 w 466"/>
              <a:gd name="T77" fmla="*/ 2147483646 h 393"/>
              <a:gd name="T78" fmla="*/ 2147483646 w 466"/>
              <a:gd name="T79" fmla="*/ 2147483646 h 393"/>
              <a:gd name="T80" fmla="*/ 2147483646 w 466"/>
              <a:gd name="T81" fmla="*/ 2147483646 h 393"/>
              <a:gd name="T82" fmla="*/ 2147483646 w 466"/>
              <a:gd name="T83" fmla="*/ 2147483646 h 393"/>
              <a:gd name="T84" fmla="*/ 2147483646 w 466"/>
              <a:gd name="T85" fmla="*/ 2147483646 h 393"/>
              <a:gd name="T86" fmla="*/ 2147483646 w 466"/>
              <a:gd name="T87" fmla="*/ 2147483646 h 393"/>
              <a:gd name="T88" fmla="*/ 2147483646 w 466"/>
              <a:gd name="T89" fmla="*/ 2147483646 h 393"/>
              <a:gd name="T90" fmla="*/ 2147483646 w 466"/>
              <a:gd name="T91" fmla="*/ 2147483646 h 393"/>
              <a:gd name="T92" fmla="*/ 2147483646 w 466"/>
              <a:gd name="T93" fmla="*/ 2147483646 h 393"/>
              <a:gd name="T94" fmla="*/ 2147483646 w 466"/>
              <a:gd name="T95" fmla="*/ 2147483646 h 393"/>
              <a:gd name="T96" fmla="*/ 2147483646 w 466"/>
              <a:gd name="T97" fmla="*/ 2147483646 h 393"/>
              <a:gd name="T98" fmla="*/ 2147483646 w 466"/>
              <a:gd name="T99" fmla="*/ 2147483646 h 393"/>
              <a:gd name="T100" fmla="*/ 0 w 466"/>
              <a:gd name="T101" fmla="*/ 2147483646 h 3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6"/>
              <a:gd name="T154" fmla="*/ 0 h 393"/>
              <a:gd name="T155" fmla="*/ 466 w 466"/>
              <a:gd name="T156" fmla="*/ 393 h 3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6" h="393">
                <a:moveTo>
                  <a:pt x="0" y="126"/>
                </a:moveTo>
                <a:lnTo>
                  <a:pt x="0" y="107"/>
                </a:lnTo>
                <a:lnTo>
                  <a:pt x="41" y="83"/>
                </a:lnTo>
                <a:lnTo>
                  <a:pt x="45" y="47"/>
                </a:lnTo>
                <a:lnTo>
                  <a:pt x="70" y="31"/>
                </a:lnTo>
                <a:lnTo>
                  <a:pt x="173" y="35"/>
                </a:lnTo>
                <a:lnTo>
                  <a:pt x="243" y="4"/>
                </a:lnTo>
                <a:lnTo>
                  <a:pt x="284" y="8"/>
                </a:lnTo>
                <a:lnTo>
                  <a:pt x="313" y="28"/>
                </a:lnTo>
                <a:lnTo>
                  <a:pt x="354" y="28"/>
                </a:lnTo>
                <a:lnTo>
                  <a:pt x="378" y="0"/>
                </a:lnTo>
                <a:lnTo>
                  <a:pt x="411" y="28"/>
                </a:lnTo>
                <a:lnTo>
                  <a:pt x="428" y="12"/>
                </a:lnTo>
                <a:lnTo>
                  <a:pt x="465" y="4"/>
                </a:lnTo>
                <a:lnTo>
                  <a:pt x="456" y="55"/>
                </a:lnTo>
                <a:lnTo>
                  <a:pt x="403" y="59"/>
                </a:lnTo>
                <a:lnTo>
                  <a:pt x="395" y="71"/>
                </a:lnTo>
                <a:lnTo>
                  <a:pt x="399" y="103"/>
                </a:lnTo>
                <a:lnTo>
                  <a:pt x="395" y="115"/>
                </a:lnTo>
                <a:lnTo>
                  <a:pt x="333" y="146"/>
                </a:lnTo>
                <a:lnTo>
                  <a:pt x="300" y="198"/>
                </a:lnTo>
                <a:lnTo>
                  <a:pt x="304" y="210"/>
                </a:lnTo>
                <a:lnTo>
                  <a:pt x="346" y="190"/>
                </a:lnTo>
                <a:lnTo>
                  <a:pt x="362" y="198"/>
                </a:lnTo>
                <a:lnTo>
                  <a:pt x="378" y="245"/>
                </a:lnTo>
                <a:lnTo>
                  <a:pt x="403" y="277"/>
                </a:lnTo>
                <a:lnTo>
                  <a:pt x="362" y="344"/>
                </a:lnTo>
                <a:lnTo>
                  <a:pt x="346" y="332"/>
                </a:lnTo>
                <a:lnTo>
                  <a:pt x="337" y="332"/>
                </a:lnTo>
                <a:lnTo>
                  <a:pt x="346" y="364"/>
                </a:lnTo>
                <a:lnTo>
                  <a:pt x="300" y="392"/>
                </a:lnTo>
                <a:lnTo>
                  <a:pt x="288" y="392"/>
                </a:lnTo>
                <a:lnTo>
                  <a:pt x="251" y="364"/>
                </a:lnTo>
                <a:lnTo>
                  <a:pt x="198" y="336"/>
                </a:lnTo>
                <a:lnTo>
                  <a:pt x="185" y="317"/>
                </a:lnTo>
                <a:lnTo>
                  <a:pt x="152" y="317"/>
                </a:lnTo>
                <a:lnTo>
                  <a:pt x="136" y="309"/>
                </a:lnTo>
                <a:lnTo>
                  <a:pt x="82" y="249"/>
                </a:lnTo>
                <a:lnTo>
                  <a:pt x="70" y="222"/>
                </a:lnTo>
                <a:lnTo>
                  <a:pt x="54" y="214"/>
                </a:lnTo>
                <a:lnTo>
                  <a:pt x="37" y="178"/>
                </a:lnTo>
                <a:lnTo>
                  <a:pt x="37" y="166"/>
                </a:lnTo>
                <a:lnTo>
                  <a:pt x="54" y="170"/>
                </a:lnTo>
                <a:lnTo>
                  <a:pt x="74" y="194"/>
                </a:lnTo>
                <a:lnTo>
                  <a:pt x="91" y="194"/>
                </a:lnTo>
                <a:lnTo>
                  <a:pt x="95" y="182"/>
                </a:lnTo>
                <a:lnTo>
                  <a:pt x="78" y="178"/>
                </a:lnTo>
                <a:lnTo>
                  <a:pt x="74" y="150"/>
                </a:lnTo>
                <a:lnTo>
                  <a:pt x="50" y="138"/>
                </a:lnTo>
                <a:lnTo>
                  <a:pt x="25" y="146"/>
                </a:lnTo>
                <a:lnTo>
                  <a:pt x="0" y="126"/>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56" name="Freeform 47"/>
          <p:cNvSpPr>
            <a:spLocks/>
          </p:cNvSpPr>
          <p:nvPr/>
        </p:nvSpPr>
        <p:spPr bwMode="auto">
          <a:xfrm rot="-251578">
            <a:off x="3613150" y="4432300"/>
            <a:ext cx="779463" cy="911225"/>
          </a:xfrm>
          <a:custGeom>
            <a:avLst/>
            <a:gdLst>
              <a:gd name="T0" fmla="*/ 2147483646 w 527"/>
              <a:gd name="T1" fmla="*/ 2147483646 h 615"/>
              <a:gd name="T2" fmla="*/ 2147483646 w 527"/>
              <a:gd name="T3" fmla="*/ 2147483646 h 615"/>
              <a:gd name="T4" fmla="*/ 2147483646 w 527"/>
              <a:gd name="T5" fmla="*/ 2147483646 h 615"/>
              <a:gd name="T6" fmla="*/ 2147483646 w 527"/>
              <a:gd name="T7" fmla="*/ 2147483646 h 615"/>
              <a:gd name="T8" fmla="*/ 2147483646 w 527"/>
              <a:gd name="T9" fmla="*/ 2147483646 h 615"/>
              <a:gd name="T10" fmla="*/ 2147483646 w 527"/>
              <a:gd name="T11" fmla="*/ 0 h 615"/>
              <a:gd name="T12" fmla="*/ 2147483646 w 527"/>
              <a:gd name="T13" fmla="*/ 2147483646 h 615"/>
              <a:gd name="T14" fmla="*/ 2147483646 w 527"/>
              <a:gd name="T15" fmla="*/ 2147483646 h 615"/>
              <a:gd name="T16" fmla="*/ 2147483646 w 527"/>
              <a:gd name="T17" fmla="*/ 2147483646 h 615"/>
              <a:gd name="T18" fmla="*/ 2147483646 w 527"/>
              <a:gd name="T19" fmla="*/ 2147483646 h 615"/>
              <a:gd name="T20" fmla="*/ 2147483646 w 527"/>
              <a:gd name="T21" fmla="*/ 2147483646 h 615"/>
              <a:gd name="T22" fmla="*/ 2147483646 w 527"/>
              <a:gd name="T23" fmla="*/ 2147483646 h 615"/>
              <a:gd name="T24" fmla="*/ 2147483646 w 527"/>
              <a:gd name="T25" fmla="*/ 2147483646 h 615"/>
              <a:gd name="T26" fmla="*/ 2147483646 w 527"/>
              <a:gd name="T27" fmla="*/ 2147483646 h 615"/>
              <a:gd name="T28" fmla="*/ 2147483646 w 527"/>
              <a:gd name="T29" fmla="*/ 2147483646 h 615"/>
              <a:gd name="T30" fmla="*/ 2147483646 w 527"/>
              <a:gd name="T31" fmla="*/ 2147483646 h 615"/>
              <a:gd name="T32" fmla="*/ 2147483646 w 527"/>
              <a:gd name="T33" fmla="*/ 2147483646 h 615"/>
              <a:gd name="T34" fmla="*/ 2147483646 w 527"/>
              <a:gd name="T35" fmla="*/ 2147483646 h 615"/>
              <a:gd name="T36" fmla="*/ 2147483646 w 527"/>
              <a:gd name="T37" fmla="*/ 2147483646 h 615"/>
              <a:gd name="T38" fmla="*/ 2147483646 w 527"/>
              <a:gd name="T39" fmla="*/ 2147483646 h 615"/>
              <a:gd name="T40" fmla="*/ 2147483646 w 527"/>
              <a:gd name="T41" fmla="*/ 2147483646 h 615"/>
              <a:gd name="T42" fmla="*/ 2147483646 w 527"/>
              <a:gd name="T43" fmla="*/ 2147483646 h 615"/>
              <a:gd name="T44" fmla="*/ 2147483646 w 527"/>
              <a:gd name="T45" fmla="*/ 2147483646 h 615"/>
              <a:gd name="T46" fmla="*/ 2147483646 w 527"/>
              <a:gd name="T47" fmla="*/ 2147483646 h 615"/>
              <a:gd name="T48" fmla="*/ 2147483646 w 527"/>
              <a:gd name="T49" fmla="*/ 2147483646 h 615"/>
              <a:gd name="T50" fmla="*/ 2147483646 w 527"/>
              <a:gd name="T51" fmla="*/ 2147483646 h 615"/>
              <a:gd name="T52" fmla="*/ 2147483646 w 527"/>
              <a:gd name="T53" fmla="*/ 2147483646 h 615"/>
              <a:gd name="T54" fmla="*/ 2147483646 w 527"/>
              <a:gd name="T55" fmla="*/ 2147483646 h 615"/>
              <a:gd name="T56" fmla="*/ 2147483646 w 527"/>
              <a:gd name="T57" fmla="*/ 2147483646 h 615"/>
              <a:gd name="T58" fmla="*/ 2147483646 w 527"/>
              <a:gd name="T59" fmla="*/ 2147483646 h 615"/>
              <a:gd name="T60" fmla="*/ 2147483646 w 527"/>
              <a:gd name="T61" fmla="*/ 2147483646 h 615"/>
              <a:gd name="T62" fmla="*/ 2147483646 w 527"/>
              <a:gd name="T63" fmla="*/ 2147483646 h 615"/>
              <a:gd name="T64" fmla="*/ 2147483646 w 527"/>
              <a:gd name="T65" fmla="*/ 2147483646 h 615"/>
              <a:gd name="T66" fmla="*/ 2147483646 w 527"/>
              <a:gd name="T67" fmla="*/ 2147483646 h 615"/>
              <a:gd name="T68" fmla="*/ 0 w 527"/>
              <a:gd name="T69" fmla="*/ 2147483646 h 6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7"/>
              <a:gd name="T106" fmla="*/ 0 h 615"/>
              <a:gd name="T107" fmla="*/ 527 w 527"/>
              <a:gd name="T108" fmla="*/ 615 h 6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7" h="615">
                <a:moveTo>
                  <a:pt x="0" y="249"/>
                </a:moveTo>
                <a:lnTo>
                  <a:pt x="24" y="226"/>
                </a:lnTo>
                <a:lnTo>
                  <a:pt x="33" y="202"/>
                </a:lnTo>
                <a:lnTo>
                  <a:pt x="20" y="150"/>
                </a:lnTo>
                <a:lnTo>
                  <a:pt x="45" y="111"/>
                </a:lnTo>
                <a:lnTo>
                  <a:pt x="82" y="99"/>
                </a:lnTo>
                <a:lnTo>
                  <a:pt x="127" y="63"/>
                </a:lnTo>
                <a:lnTo>
                  <a:pt x="144" y="44"/>
                </a:lnTo>
                <a:lnTo>
                  <a:pt x="160" y="32"/>
                </a:lnTo>
                <a:lnTo>
                  <a:pt x="164" y="24"/>
                </a:lnTo>
                <a:lnTo>
                  <a:pt x="160" y="0"/>
                </a:lnTo>
                <a:lnTo>
                  <a:pt x="176" y="0"/>
                </a:lnTo>
                <a:lnTo>
                  <a:pt x="213" y="24"/>
                </a:lnTo>
                <a:lnTo>
                  <a:pt x="230" y="28"/>
                </a:lnTo>
                <a:lnTo>
                  <a:pt x="242" y="24"/>
                </a:lnTo>
                <a:lnTo>
                  <a:pt x="312" y="67"/>
                </a:lnTo>
                <a:lnTo>
                  <a:pt x="341" y="99"/>
                </a:lnTo>
                <a:lnTo>
                  <a:pt x="374" y="111"/>
                </a:lnTo>
                <a:lnTo>
                  <a:pt x="382" y="127"/>
                </a:lnTo>
                <a:lnTo>
                  <a:pt x="427" y="150"/>
                </a:lnTo>
                <a:lnTo>
                  <a:pt x="460" y="154"/>
                </a:lnTo>
                <a:lnTo>
                  <a:pt x="481" y="210"/>
                </a:lnTo>
                <a:lnTo>
                  <a:pt x="464" y="249"/>
                </a:lnTo>
                <a:lnTo>
                  <a:pt x="435" y="269"/>
                </a:lnTo>
                <a:lnTo>
                  <a:pt x="431" y="293"/>
                </a:lnTo>
                <a:lnTo>
                  <a:pt x="444" y="325"/>
                </a:lnTo>
                <a:lnTo>
                  <a:pt x="448" y="364"/>
                </a:lnTo>
                <a:lnTo>
                  <a:pt x="464" y="372"/>
                </a:lnTo>
                <a:lnTo>
                  <a:pt x="468" y="388"/>
                </a:lnTo>
                <a:lnTo>
                  <a:pt x="464" y="388"/>
                </a:lnTo>
                <a:lnTo>
                  <a:pt x="477" y="420"/>
                </a:lnTo>
                <a:lnTo>
                  <a:pt x="460" y="435"/>
                </a:lnTo>
                <a:lnTo>
                  <a:pt x="481" y="459"/>
                </a:lnTo>
                <a:lnTo>
                  <a:pt x="501" y="491"/>
                </a:lnTo>
                <a:lnTo>
                  <a:pt x="514" y="495"/>
                </a:lnTo>
                <a:lnTo>
                  <a:pt x="526" y="511"/>
                </a:lnTo>
                <a:lnTo>
                  <a:pt x="526" y="546"/>
                </a:lnTo>
                <a:lnTo>
                  <a:pt x="501" y="542"/>
                </a:lnTo>
                <a:lnTo>
                  <a:pt x="468" y="546"/>
                </a:lnTo>
                <a:lnTo>
                  <a:pt x="460" y="554"/>
                </a:lnTo>
                <a:lnTo>
                  <a:pt x="448" y="602"/>
                </a:lnTo>
                <a:lnTo>
                  <a:pt x="435" y="614"/>
                </a:lnTo>
                <a:lnTo>
                  <a:pt x="407" y="610"/>
                </a:lnTo>
                <a:lnTo>
                  <a:pt x="398" y="598"/>
                </a:lnTo>
                <a:lnTo>
                  <a:pt x="357" y="602"/>
                </a:lnTo>
                <a:lnTo>
                  <a:pt x="324" y="586"/>
                </a:lnTo>
                <a:lnTo>
                  <a:pt x="287" y="554"/>
                </a:lnTo>
                <a:lnTo>
                  <a:pt x="271" y="554"/>
                </a:lnTo>
                <a:lnTo>
                  <a:pt x="259" y="546"/>
                </a:lnTo>
                <a:lnTo>
                  <a:pt x="230" y="475"/>
                </a:lnTo>
                <a:lnTo>
                  <a:pt x="226" y="428"/>
                </a:lnTo>
                <a:lnTo>
                  <a:pt x="218" y="416"/>
                </a:lnTo>
                <a:lnTo>
                  <a:pt x="205" y="412"/>
                </a:lnTo>
                <a:lnTo>
                  <a:pt x="193" y="416"/>
                </a:lnTo>
                <a:lnTo>
                  <a:pt x="189" y="428"/>
                </a:lnTo>
                <a:lnTo>
                  <a:pt x="197" y="451"/>
                </a:lnTo>
                <a:lnTo>
                  <a:pt x="193" y="455"/>
                </a:lnTo>
                <a:lnTo>
                  <a:pt x="185" y="451"/>
                </a:lnTo>
                <a:lnTo>
                  <a:pt x="172" y="428"/>
                </a:lnTo>
                <a:lnTo>
                  <a:pt x="156" y="420"/>
                </a:lnTo>
                <a:lnTo>
                  <a:pt x="144" y="420"/>
                </a:lnTo>
                <a:lnTo>
                  <a:pt x="111" y="455"/>
                </a:lnTo>
                <a:lnTo>
                  <a:pt x="86" y="459"/>
                </a:lnTo>
                <a:lnTo>
                  <a:pt x="82" y="455"/>
                </a:lnTo>
                <a:lnTo>
                  <a:pt x="66" y="432"/>
                </a:lnTo>
                <a:lnTo>
                  <a:pt x="74" y="420"/>
                </a:lnTo>
                <a:lnTo>
                  <a:pt x="98" y="416"/>
                </a:lnTo>
                <a:lnTo>
                  <a:pt x="74" y="333"/>
                </a:lnTo>
                <a:lnTo>
                  <a:pt x="57" y="297"/>
                </a:lnTo>
                <a:lnTo>
                  <a:pt x="0" y="249"/>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57" name="Freeform 48"/>
          <p:cNvSpPr>
            <a:spLocks/>
          </p:cNvSpPr>
          <p:nvPr/>
        </p:nvSpPr>
        <p:spPr bwMode="auto">
          <a:xfrm rot="-251578">
            <a:off x="4275138" y="4775200"/>
            <a:ext cx="1000125" cy="819150"/>
          </a:xfrm>
          <a:custGeom>
            <a:avLst/>
            <a:gdLst>
              <a:gd name="T0" fmla="*/ 2147483646 w 676"/>
              <a:gd name="T1" fmla="*/ 2147483646 h 555"/>
              <a:gd name="T2" fmla="*/ 2147483646 w 676"/>
              <a:gd name="T3" fmla="*/ 2147483646 h 555"/>
              <a:gd name="T4" fmla="*/ 2147483646 w 676"/>
              <a:gd name="T5" fmla="*/ 2147483646 h 555"/>
              <a:gd name="T6" fmla="*/ 2147483646 w 676"/>
              <a:gd name="T7" fmla="*/ 2147483646 h 555"/>
              <a:gd name="T8" fmla="*/ 2147483646 w 676"/>
              <a:gd name="T9" fmla="*/ 2147483646 h 555"/>
              <a:gd name="T10" fmla="*/ 2147483646 w 676"/>
              <a:gd name="T11" fmla="*/ 2147483646 h 555"/>
              <a:gd name="T12" fmla="*/ 2147483646 w 676"/>
              <a:gd name="T13" fmla="*/ 2147483646 h 555"/>
              <a:gd name="T14" fmla="*/ 2147483646 w 676"/>
              <a:gd name="T15" fmla="*/ 2147483646 h 555"/>
              <a:gd name="T16" fmla="*/ 2147483646 w 676"/>
              <a:gd name="T17" fmla="*/ 2147483646 h 555"/>
              <a:gd name="T18" fmla="*/ 2147483646 w 676"/>
              <a:gd name="T19" fmla="*/ 2147483646 h 555"/>
              <a:gd name="T20" fmla="*/ 2147483646 w 676"/>
              <a:gd name="T21" fmla="*/ 0 h 555"/>
              <a:gd name="T22" fmla="*/ 2147483646 w 676"/>
              <a:gd name="T23" fmla="*/ 2147483646 h 555"/>
              <a:gd name="T24" fmla="*/ 2147483646 w 676"/>
              <a:gd name="T25" fmla="*/ 2147483646 h 555"/>
              <a:gd name="T26" fmla="*/ 2147483646 w 676"/>
              <a:gd name="T27" fmla="*/ 2147483646 h 555"/>
              <a:gd name="T28" fmla="*/ 2147483646 w 676"/>
              <a:gd name="T29" fmla="*/ 2147483646 h 555"/>
              <a:gd name="T30" fmla="*/ 2147483646 w 676"/>
              <a:gd name="T31" fmla="*/ 2147483646 h 555"/>
              <a:gd name="T32" fmla="*/ 2147483646 w 676"/>
              <a:gd name="T33" fmla="*/ 2147483646 h 555"/>
              <a:gd name="T34" fmla="*/ 2147483646 w 676"/>
              <a:gd name="T35" fmla="*/ 2147483646 h 555"/>
              <a:gd name="T36" fmla="*/ 2147483646 w 676"/>
              <a:gd name="T37" fmla="*/ 2147483646 h 555"/>
              <a:gd name="T38" fmla="*/ 2147483646 w 676"/>
              <a:gd name="T39" fmla="*/ 2147483646 h 555"/>
              <a:gd name="T40" fmla="*/ 2147483646 w 676"/>
              <a:gd name="T41" fmla="*/ 2147483646 h 555"/>
              <a:gd name="T42" fmla="*/ 2147483646 w 676"/>
              <a:gd name="T43" fmla="*/ 2147483646 h 555"/>
              <a:gd name="T44" fmla="*/ 2147483646 w 676"/>
              <a:gd name="T45" fmla="*/ 2147483646 h 555"/>
              <a:gd name="T46" fmla="*/ 2147483646 w 676"/>
              <a:gd name="T47" fmla="*/ 2147483646 h 555"/>
              <a:gd name="T48" fmla="*/ 2147483646 w 676"/>
              <a:gd name="T49" fmla="*/ 2147483646 h 555"/>
              <a:gd name="T50" fmla="*/ 2147483646 w 676"/>
              <a:gd name="T51" fmla="*/ 2147483646 h 555"/>
              <a:gd name="T52" fmla="*/ 2147483646 w 676"/>
              <a:gd name="T53" fmla="*/ 2147483646 h 555"/>
              <a:gd name="T54" fmla="*/ 2147483646 w 676"/>
              <a:gd name="T55" fmla="*/ 2147483646 h 555"/>
              <a:gd name="T56" fmla="*/ 2147483646 w 676"/>
              <a:gd name="T57" fmla="*/ 2147483646 h 555"/>
              <a:gd name="T58" fmla="*/ 2147483646 w 676"/>
              <a:gd name="T59" fmla="*/ 2147483646 h 555"/>
              <a:gd name="T60" fmla="*/ 2147483646 w 676"/>
              <a:gd name="T61" fmla="*/ 2147483646 h 555"/>
              <a:gd name="T62" fmla="*/ 2147483646 w 676"/>
              <a:gd name="T63" fmla="*/ 2147483646 h 555"/>
              <a:gd name="T64" fmla="*/ 0 w 676"/>
              <a:gd name="T65" fmla="*/ 2147483646 h 5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6"/>
              <a:gd name="T100" fmla="*/ 0 h 555"/>
              <a:gd name="T101" fmla="*/ 676 w 676"/>
              <a:gd name="T102" fmla="*/ 555 h 5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6" h="555">
                <a:moveTo>
                  <a:pt x="0" y="345"/>
                </a:moveTo>
                <a:lnTo>
                  <a:pt x="13" y="333"/>
                </a:lnTo>
                <a:lnTo>
                  <a:pt x="25" y="285"/>
                </a:lnTo>
                <a:lnTo>
                  <a:pt x="33" y="277"/>
                </a:lnTo>
                <a:lnTo>
                  <a:pt x="66" y="273"/>
                </a:lnTo>
                <a:lnTo>
                  <a:pt x="91" y="277"/>
                </a:lnTo>
                <a:lnTo>
                  <a:pt x="132" y="281"/>
                </a:lnTo>
                <a:lnTo>
                  <a:pt x="173" y="269"/>
                </a:lnTo>
                <a:lnTo>
                  <a:pt x="185" y="250"/>
                </a:lnTo>
                <a:lnTo>
                  <a:pt x="222" y="242"/>
                </a:lnTo>
                <a:lnTo>
                  <a:pt x="280" y="186"/>
                </a:lnTo>
                <a:lnTo>
                  <a:pt x="296" y="186"/>
                </a:lnTo>
                <a:lnTo>
                  <a:pt x="317" y="202"/>
                </a:lnTo>
                <a:lnTo>
                  <a:pt x="370" y="178"/>
                </a:lnTo>
                <a:lnTo>
                  <a:pt x="436" y="182"/>
                </a:lnTo>
                <a:lnTo>
                  <a:pt x="457" y="178"/>
                </a:lnTo>
                <a:lnTo>
                  <a:pt x="473" y="163"/>
                </a:lnTo>
                <a:lnTo>
                  <a:pt x="481" y="119"/>
                </a:lnTo>
                <a:lnTo>
                  <a:pt x="510" y="64"/>
                </a:lnTo>
                <a:lnTo>
                  <a:pt x="551" y="32"/>
                </a:lnTo>
                <a:lnTo>
                  <a:pt x="559" y="4"/>
                </a:lnTo>
                <a:lnTo>
                  <a:pt x="576" y="0"/>
                </a:lnTo>
                <a:lnTo>
                  <a:pt x="609" y="24"/>
                </a:lnTo>
                <a:lnTo>
                  <a:pt x="638" y="32"/>
                </a:lnTo>
                <a:lnTo>
                  <a:pt x="670" y="64"/>
                </a:lnTo>
                <a:lnTo>
                  <a:pt x="675" y="87"/>
                </a:lnTo>
                <a:lnTo>
                  <a:pt x="662" y="95"/>
                </a:lnTo>
                <a:lnTo>
                  <a:pt x="666" y="127"/>
                </a:lnTo>
                <a:lnTo>
                  <a:pt x="658" y="147"/>
                </a:lnTo>
                <a:lnTo>
                  <a:pt x="658" y="170"/>
                </a:lnTo>
                <a:lnTo>
                  <a:pt x="642" y="178"/>
                </a:lnTo>
                <a:lnTo>
                  <a:pt x="646" y="214"/>
                </a:lnTo>
                <a:lnTo>
                  <a:pt x="605" y="226"/>
                </a:lnTo>
                <a:lnTo>
                  <a:pt x="596" y="246"/>
                </a:lnTo>
                <a:lnTo>
                  <a:pt x="543" y="277"/>
                </a:lnTo>
                <a:lnTo>
                  <a:pt x="527" y="337"/>
                </a:lnTo>
                <a:lnTo>
                  <a:pt x="518" y="345"/>
                </a:lnTo>
                <a:lnTo>
                  <a:pt x="494" y="341"/>
                </a:lnTo>
                <a:lnTo>
                  <a:pt x="485" y="345"/>
                </a:lnTo>
                <a:lnTo>
                  <a:pt x="473" y="333"/>
                </a:lnTo>
                <a:lnTo>
                  <a:pt x="457" y="333"/>
                </a:lnTo>
                <a:lnTo>
                  <a:pt x="444" y="392"/>
                </a:lnTo>
                <a:lnTo>
                  <a:pt x="424" y="396"/>
                </a:lnTo>
                <a:lnTo>
                  <a:pt x="416" y="408"/>
                </a:lnTo>
                <a:lnTo>
                  <a:pt x="428" y="436"/>
                </a:lnTo>
                <a:lnTo>
                  <a:pt x="428" y="444"/>
                </a:lnTo>
                <a:lnTo>
                  <a:pt x="411" y="459"/>
                </a:lnTo>
                <a:lnTo>
                  <a:pt x="424" y="499"/>
                </a:lnTo>
                <a:lnTo>
                  <a:pt x="416" y="515"/>
                </a:lnTo>
                <a:lnTo>
                  <a:pt x="403" y="515"/>
                </a:lnTo>
                <a:lnTo>
                  <a:pt x="387" y="527"/>
                </a:lnTo>
                <a:lnTo>
                  <a:pt x="383" y="543"/>
                </a:lnTo>
                <a:lnTo>
                  <a:pt x="350" y="543"/>
                </a:lnTo>
                <a:lnTo>
                  <a:pt x="296" y="554"/>
                </a:lnTo>
                <a:lnTo>
                  <a:pt x="222" y="543"/>
                </a:lnTo>
                <a:lnTo>
                  <a:pt x="198" y="547"/>
                </a:lnTo>
                <a:lnTo>
                  <a:pt x="185" y="531"/>
                </a:lnTo>
                <a:lnTo>
                  <a:pt x="173" y="531"/>
                </a:lnTo>
                <a:lnTo>
                  <a:pt x="169" y="527"/>
                </a:lnTo>
                <a:lnTo>
                  <a:pt x="173" y="499"/>
                </a:lnTo>
                <a:lnTo>
                  <a:pt x="165" y="491"/>
                </a:lnTo>
                <a:lnTo>
                  <a:pt x="107" y="483"/>
                </a:lnTo>
                <a:lnTo>
                  <a:pt x="46" y="440"/>
                </a:lnTo>
                <a:lnTo>
                  <a:pt x="33" y="416"/>
                </a:lnTo>
                <a:lnTo>
                  <a:pt x="29" y="388"/>
                </a:lnTo>
                <a:lnTo>
                  <a:pt x="0" y="345"/>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58" name="Freeform 49"/>
          <p:cNvSpPr>
            <a:spLocks/>
          </p:cNvSpPr>
          <p:nvPr/>
        </p:nvSpPr>
        <p:spPr bwMode="auto">
          <a:xfrm rot="-251578">
            <a:off x="2711450" y="4775200"/>
            <a:ext cx="685800" cy="849313"/>
          </a:xfrm>
          <a:custGeom>
            <a:avLst/>
            <a:gdLst>
              <a:gd name="T0" fmla="*/ 0 w 461"/>
              <a:gd name="T1" fmla="*/ 2147483646 h 579"/>
              <a:gd name="T2" fmla="*/ 2147483646 w 461"/>
              <a:gd name="T3" fmla="*/ 2147483646 h 579"/>
              <a:gd name="T4" fmla="*/ 2147483646 w 461"/>
              <a:gd name="T5" fmla="*/ 2147483646 h 579"/>
              <a:gd name="T6" fmla="*/ 2147483646 w 461"/>
              <a:gd name="T7" fmla="*/ 2147483646 h 579"/>
              <a:gd name="T8" fmla="*/ 2147483646 w 461"/>
              <a:gd name="T9" fmla="*/ 2147483646 h 579"/>
              <a:gd name="T10" fmla="*/ 2147483646 w 461"/>
              <a:gd name="T11" fmla="*/ 2147483646 h 579"/>
              <a:gd name="T12" fmla="*/ 2147483646 w 461"/>
              <a:gd name="T13" fmla="*/ 2147483646 h 579"/>
              <a:gd name="T14" fmla="*/ 2147483646 w 461"/>
              <a:gd name="T15" fmla="*/ 2147483646 h 579"/>
              <a:gd name="T16" fmla="*/ 2147483646 w 461"/>
              <a:gd name="T17" fmla="*/ 0 h 579"/>
              <a:gd name="T18" fmla="*/ 2147483646 w 461"/>
              <a:gd name="T19" fmla="*/ 2147483646 h 579"/>
              <a:gd name="T20" fmla="*/ 2147483646 w 461"/>
              <a:gd name="T21" fmla="*/ 2147483646 h 579"/>
              <a:gd name="T22" fmla="*/ 2147483646 w 461"/>
              <a:gd name="T23" fmla="*/ 2147483646 h 579"/>
              <a:gd name="T24" fmla="*/ 2147483646 w 461"/>
              <a:gd name="T25" fmla="*/ 2147483646 h 579"/>
              <a:gd name="T26" fmla="*/ 2147483646 w 461"/>
              <a:gd name="T27" fmla="*/ 2147483646 h 579"/>
              <a:gd name="T28" fmla="*/ 2147483646 w 461"/>
              <a:gd name="T29" fmla="*/ 2147483646 h 579"/>
              <a:gd name="T30" fmla="*/ 2147483646 w 461"/>
              <a:gd name="T31" fmla="*/ 2147483646 h 579"/>
              <a:gd name="T32" fmla="*/ 2147483646 w 461"/>
              <a:gd name="T33" fmla="*/ 2147483646 h 579"/>
              <a:gd name="T34" fmla="*/ 2147483646 w 461"/>
              <a:gd name="T35" fmla="*/ 2147483646 h 579"/>
              <a:gd name="T36" fmla="*/ 2147483646 w 461"/>
              <a:gd name="T37" fmla="*/ 2147483646 h 579"/>
              <a:gd name="T38" fmla="*/ 2147483646 w 461"/>
              <a:gd name="T39" fmla="*/ 2147483646 h 579"/>
              <a:gd name="T40" fmla="*/ 2147483646 w 461"/>
              <a:gd name="T41" fmla="*/ 2147483646 h 579"/>
              <a:gd name="T42" fmla="*/ 2147483646 w 461"/>
              <a:gd name="T43" fmla="*/ 2147483646 h 579"/>
              <a:gd name="T44" fmla="*/ 2147483646 w 461"/>
              <a:gd name="T45" fmla="*/ 2147483646 h 579"/>
              <a:gd name="T46" fmla="*/ 2147483646 w 461"/>
              <a:gd name="T47" fmla="*/ 2147483646 h 579"/>
              <a:gd name="T48" fmla="*/ 2147483646 w 461"/>
              <a:gd name="T49" fmla="*/ 2147483646 h 579"/>
              <a:gd name="T50" fmla="*/ 2147483646 w 461"/>
              <a:gd name="T51" fmla="*/ 2147483646 h 579"/>
              <a:gd name="T52" fmla="*/ 2147483646 w 461"/>
              <a:gd name="T53" fmla="*/ 2147483646 h 579"/>
              <a:gd name="T54" fmla="*/ 2147483646 w 461"/>
              <a:gd name="T55" fmla="*/ 2147483646 h 579"/>
              <a:gd name="T56" fmla="*/ 2147483646 w 461"/>
              <a:gd name="T57" fmla="*/ 2147483646 h 579"/>
              <a:gd name="T58" fmla="*/ 2147483646 w 461"/>
              <a:gd name="T59" fmla="*/ 2147483646 h 579"/>
              <a:gd name="T60" fmla="*/ 2147483646 w 461"/>
              <a:gd name="T61" fmla="*/ 2147483646 h 579"/>
              <a:gd name="T62" fmla="*/ 2147483646 w 461"/>
              <a:gd name="T63" fmla="*/ 2147483646 h 579"/>
              <a:gd name="T64" fmla="*/ 2147483646 w 461"/>
              <a:gd name="T65" fmla="*/ 2147483646 h 579"/>
              <a:gd name="T66" fmla="*/ 2147483646 w 461"/>
              <a:gd name="T67" fmla="*/ 2147483646 h 579"/>
              <a:gd name="T68" fmla="*/ 2147483646 w 461"/>
              <a:gd name="T69" fmla="*/ 2147483646 h 579"/>
              <a:gd name="T70" fmla="*/ 2147483646 w 461"/>
              <a:gd name="T71" fmla="*/ 2147483646 h 579"/>
              <a:gd name="T72" fmla="*/ 2147483646 w 461"/>
              <a:gd name="T73" fmla="*/ 2147483646 h 579"/>
              <a:gd name="T74" fmla="*/ 2147483646 w 461"/>
              <a:gd name="T75" fmla="*/ 2147483646 h 579"/>
              <a:gd name="T76" fmla="*/ 2147483646 w 461"/>
              <a:gd name="T77" fmla="*/ 2147483646 h 579"/>
              <a:gd name="T78" fmla="*/ 2147483646 w 461"/>
              <a:gd name="T79" fmla="*/ 2147483646 h 579"/>
              <a:gd name="T80" fmla="*/ 2147483646 w 461"/>
              <a:gd name="T81" fmla="*/ 2147483646 h 579"/>
              <a:gd name="T82" fmla="*/ 2147483646 w 461"/>
              <a:gd name="T83" fmla="*/ 2147483646 h 579"/>
              <a:gd name="T84" fmla="*/ 2147483646 w 461"/>
              <a:gd name="T85" fmla="*/ 2147483646 h 579"/>
              <a:gd name="T86" fmla="*/ 2147483646 w 461"/>
              <a:gd name="T87" fmla="*/ 2147483646 h 579"/>
              <a:gd name="T88" fmla="*/ 2147483646 w 461"/>
              <a:gd name="T89" fmla="*/ 2147483646 h 579"/>
              <a:gd name="T90" fmla="*/ 2147483646 w 461"/>
              <a:gd name="T91" fmla="*/ 2147483646 h 579"/>
              <a:gd name="T92" fmla="*/ 2147483646 w 461"/>
              <a:gd name="T93" fmla="*/ 2147483646 h 579"/>
              <a:gd name="T94" fmla="*/ 2147483646 w 461"/>
              <a:gd name="T95" fmla="*/ 2147483646 h 579"/>
              <a:gd name="T96" fmla="*/ 2147483646 w 461"/>
              <a:gd name="T97" fmla="*/ 2147483646 h 579"/>
              <a:gd name="T98" fmla="*/ 2147483646 w 461"/>
              <a:gd name="T99" fmla="*/ 2147483646 h 579"/>
              <a:gd name="T100" fmla="*/ 2147483646 w 461"/>
              <a:gd name="T101" fmla="*/ 2147483646 h 579"/>
              <a:gd name="T102" fmla="*/ 2147483646 w 461"/>
              <a:gd name="T103" fmla="*/ 2147483646 h 579"/>
              <a:gd name="T104" fmla="*/ 2147483646 w 461"/>
              <a:gd name="T105" fmla="*/ 2147483646 h 579"/>
              <a:gd name="T106" fmla="*/ 2147483646 w 461"/>
              <a:gd name="T107" fmla="*/ 2147483646 h 579"/>
              <a:gd name="T108" fmla="*/ 0 w 461"/>
              <a:gd name="T109" fmla="*/ 2147483646 h 5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1"/>
              <a:gd name="T166" fmla="*/ 0 h 579"/>
              <a:gd name="T167" fmla="*/ 461 w 461"/>
              <a:gd name="T168" fmla="*/ 579 h 5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1" h="579">
                <a:moveTo>
                  <a:pt x="0" y="277"/>
                </a:moveTo>
                <a:lnTo>
                  <a:pt x="4" y="238"/>
                </a:lnTo>
                <a:lnTo>
                  <a:pt x="33" y="198"/>
                </a:lnTo>
                <a:lnTo>
                  <a:pt x="74" y="79"/>
                </a:lnTo>
                <a:lnTo>
                  <a:pt x="132" y="52"/>
                </a:lnTo>
                <a:lnTo>
                  <a:pt x="156" y="56"/>
                </a:lnTo>
                <a:lnTo>
                  <a:pt x="173" y="24"/>
                </a:lnTo>
                <a:lnTo>
                  <a:pt x="173" y="8"/>
                </a:lnTo>
                <a:lnTo>
                  <a:pt x="164" y="0"/>
                </a:lnTo>
                <a:lnTo>
                  <a:pt x="234" y="8"/>
                </a:lnTo>
                <a:lnTo>
                  <a:pt x="243" y="44"/>
                </a:lnTo>
                <a:lnTo>
                  <a:pt x="300" y="32"/>
                </a:lnTo>
                <a:lnTo>
                  <a:pt x="325" y="79"/>
                </a:lnTo>
                <a:lnTo>
                  <a:pt x="333" y="83"/>
                </a:lnTo>
                <a:lnTo>
                  <a:pt x="382" y="67"/>
                </a:lnTo>
                <a:lnTo>
                  <a:pt x="403" y="99"/>
                </a:lnTo>
                <a:lnTo>
                  <a:pt x="452" y="119"/>
                </a:lnTo>
                <a:lnTo>
                  <a:pt x="460" y="147"/>
                </a:lnTo>
                <a:lnTo>
                  <a:pt x="452" y="170"/>
                </a:lnTo>
                <a:lnTo>
                  <a:pt x="436" y="178"/>
                </a:lnTo>
                <a:lnTo>
                  <a:pt x="403" y="174"/>
                </a:lnTo>
                <a:lnTo>
                  <a:pt x="362" y="186"/>
                </a:lnTo>
                <a:lnTo>
                  <a:pt x="354" y="214"/>
                </a:lnTo>
                <a:lnTo>
                  <a:pt x="337" y="230"/>
                </a:lnTo>
                <a:lnTo>
                  <a:pt x="337" y="242"/>
                </a:lnTo>
                <a:lnTo>
                  <a:pt x="370" y="250"/>
                </a:lnTo>
                <a:lnTo>
                  <a:pt x="382" y="265"/>
                </a:lnTo>
                <a:lnTo>
                  <a:pt x="399" y="345"/>
                </a:lnTo>
                <a:lnTo>
                  <a:pt x="382" y="352"/>
                </a:lnTo>
                <a:lnTo>
                  <a:pt x="378" y="364"/>
                </a:lnTo>
                <a:lnTo>
                  <a:pt x="391" y="392"/>
                </a:lnTo>
                <a:lnTo>
                  <a:pt x="395" y="420"/>
                </a:lnTo>
                <a:lnTo>
                  <a:pt x="382" y="515"/>
                </a:lnTo>
                <a:lnTo>
                  <a:pt x="391" y="531"/>
                </a:lnTo>
                <a:lnTo>
                  <a:pt x="411" y="542"/>
                </a:lnTo>
                <a:lnTo>
                  <a:pt x="386" y="542"/>
                </a:lnTo>
                <a:lnTo>
                  <a:pt x="362" y="578"/>
                </a:lnTo>
                <a:lnTo>
                  <a:pt x="349" y="546"/>
                </a:lnTo>
                <a:lnTo>
                  <a:pt x="255" y="447"/>
                </a:lnTo>
                <a:lnTo>
                  <a:pt x="214" y="424"/>
                </a:lnTo>
                <a:lnTo>
                  <a:pt x="185" y="380"/>
                </a:lnTo>
                <a:lnTo>
                  <a:pt x="181" y="400"/>
                </a:lnTo>
                <a:lnTo>
                  <a:pt x="201" y="428"/>
                </a:lnTo>
                <a:lnTo>
                  <a:pt x="197" y="432"/>
                </a:lnTo>
                <a:lnTo>
                  <a:pt x="181" y="432"/>
                </a:lnTo>
                <a:lnTo>
                  <a:pt x="160" y="416"/>
                </a:lnTo>
                <a:lnTo>
                  <a:pt x="132" y="404"/>
                </a:lnTo>
                <a:lnTo>
                  <a:pt x="115" y="384"/>
                </a:lnTo>
                <a:lnTo>
                  <a:pt x="111" y="396"/>
                </a:lnTo>
                <a:lnTo>
                  <a:pt x="128" y="420"/>
                </a:lnTo>
                <a:lnTo>
                  <a:pt x="49" y="416"/>
                </a:lnTo>
                <a:lnTo>
                  <a:pt x="17" y="424"/>
                </a:lnTo>
                <a:lnTo>
                  <a:pt x="4" y="345"/>
                </a:lnTo>
                <a:lnTo>
                  <a:pt x="12" y="329"/>
                </a:lnTo>
                <a:lnTo>
                  <a:pt x="0" y="277"/>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59" name="Freeform 50"/>
          <p:cNvSpPr>
            <a:spLocks/>
          </p:cNvSpPr>
          <p:nvPr/>
        </p:nvSpPr>
        <p:spPr bwMode="auto">
          <a:xfrm rot="-251578">
            <a:off x="4244975" y="4532313"/>
            <a:ext cx="927100" cy="663575"/>
          </a:xfrm>
          <a:custGeom>
            <a:avLst/>
            <a:gdLst>
              <a:gd name="T0" fmla="*/ 0 w 622"/>
              <a:gd name="T1" fmla="*/ 2147483646 h 452"/>
              <a:gd name="T2" fmla="*/ 2147483646 w 622"/>
              <a:gd name="T3" fmla="*/ 2147483646 h 452"/>
              <a:gd name="T4" fmla="*/ 2147483646 w 622"/>
              <a:gd name="T5" fmla="*/ 2147483646 h 452"/>
              <a:gd name="T6" fmla="*/ 2147483646 w 622"/>
              <a:gd name="T7" fmla="*/ 2147483646 h 452"/>
              <a:gd name="T8" fmla="*/ 2147483646 w 622"/>
              <a:gd name="T9" fmla="*/ 2147483646 h 452"/>
              <a:gd name="T10" fmla="*/ 2147483646 w 622"/>
              <a:gd name="T11" fmla="*/ 2147483646 h 452"/>
              <a:gd name="T12" fmla="*/ 2147483646 w 622"/>
              <a:gd name="T13" fmla="*/ 2147483646 h 452"/>
              <a:gd name="T14" fmla="*/ 2147483646 w 622"/>
              <a:gd name="T15" fmla="*/ 2147483646 h 452"/>
              <a:gd name="T16" fmla="*/ 2147483646 w 622"/>
              <a:gd name="T17" fmla="*/ 2147483646 h 452"/>
              <a:gd name="T18" fmla="*/ 2147483646 w 622"/>
              <a:gd name="T19" fmla="*/ 2147483646 h 452"/>
              <a:gd name="T20" fmla="*/ 2147483646 w 622"/>
              <a:gd name="T21" fmla="*/ 2147483646 h 452"/>
              <a:gd name="T22" fmla="*/ 2147483646 w 622"/>
              <a:gd name="T23" fmla="*/ 2147483646 h 452"/>
              <a:gd name="T24" fmla="*/ 2147483646 w 622"/>
              <a:gd name="T25" fmla="*/ 2147483646 h 452"/>
              <a:gd name="T26" fmla="*/ 2147483646 w 622"/>
              <a:gd name="T27" fmla="*/ 2147483646 h 452"/>
              <a:gd name="T28" fmla="*/ 2147483646 w 622"/>
              <a:gd name="T29" fmla="*/ 2147483646 h 452"/>
              <a:gd name="T30" fmla="*/ 2147483646 w 622"/>
              <a:gd name="T31" fmla="*/ 2147483646 h 452"/>
              <a:gd name="T32" fmla="*/ 2147483646 w 622"/>
              <a:gd name="T33" fmla="*/ 2147483646 h 452"/>
              <a:gd name="T34" fmla="*/ 2147483646 w 622"/>
              <a:gd name="T35" fmla="*/ 2147483646 h 452"/>
              <a:gd name="T36" fmla="*/ 2147483646 w 622"/>
              <a:gd name="T37" fmla="*/ 2147483646 h 452"/>
              <a:gd name="T38" fmla="*/ 2147483646 w 622"/>
              <a:gd name="T39" fmla="*/ 2147483646 h 452"/>
              <a:gd name="T40" fmla="*/ 2147483646 w 622"/>
              <a:gd name="T41" fmla="*/ 2147483646 h 452"/>
              <a:gd name="T42" fmla="*/ 2147483646 w 622"/>
              <a:gd name="T43" fmla="*/ 2147483646 h 452"/>
              <a:gd name="T44" fmla="*/ 2147483646 w 622"/>
              <a:gd name="T45" fmla="*/ 2147483646 h 452"/>
              <a:gd name="T46" fmla="*/ 2147483646 w 622"/>
              <a:gd name="T47" fmla="*/ 2147483646 h 452"/>
              <a:gd name="T48" fmla="*/ 2147483646 w 622"/>
              <a:gd name="T49" fmla="*/ 0 h 452"/>
              <a:gd name="T50" fmla="*/ 2147483646 w 622"/>
              <a:gd name="T51" fmla="*/ 2147483646 h 452"/>
              <a:gd name="T52" fmla="*/ 2147483646 w 622"/>
              <a:gd name="T53" fmla="*/ 2147483646 h 452"/>
              <a:gd name="T54" fmla="*/ 2147483646 w 622"/>
              <a:gd name="T55" fmla="*/ 2147483646 h 452"/>
              <a:gd name="T56" fmla="*/ 2147483646 w 622"/>
              <a:gd name="T57" fmla="*/ 2147483646 h 452"/>
              <a:gd name="T58" fmla="*/ 2147483646 w 622"/>
              <a:gd name="T59" fmla="*/ 2147483646 h 452"/>
              <a:gd name="T60" fmla="*/ 2147483646 w 622"/>
              <a:gd name="T61" fmla="*/ 2147483646 h 452"/>
              <a:gd name="T62" fmla="*/ 2147483646 w 622"/>
              <a:gd name="T63" fmla="*/ 2147483646 h 452"/>
              <a:gd name="T64" fmla="*/ 2147483646 w 622"/>
              <a:gd name="T65" fmla="*/ 2147483646 h 452"/>
              <a:gd name="T66" fmla="*/ 2147483646 w 622"/>
              <a:gd name="T67" fmla="*/ 2147483646 h 452"/>
              <a:gd name="T68" fmla="*/ 2147483646 w 622"/>
              <a:gd name="T69" fmla="*/ 2147483646 h 452"/>
              <a:gd name="T70" fmla="*/ 2147483646 w 622"/>
              <a:gd name="T71" fmla="*/ 2147483646 h 452"/>
              <a:gd name="T72" fmla="*/ 2147483646 w 622"/>
              <a:gd name="T73" fmla="*/ 2147483646 h 452"/>
              <a:gd name="T74" fmla="*/ 2147483646 w 622"/>
              <a:gd name="T75" fmla="*/ 2147483646 h 452"/>
              <a:gd name="T76" fmla="*/ 2147483646 w 622"/>
              <a:gd name="T77" fmla="*/ 2147483646 h 452"/>
              <a:gd name="T78" fmla="*/ 2147483646 w 622"/>
              <a:gd name="T79" fmla="*/ 2147483646 h 452"/>
              <a:gd name="T80" fmla="*/ 2147483646 w 622"/>
              <a:gd name="T81" fmla="*/ 2147483646 h 452"/>
              <a:gd name="T82" fmla="*/ 2147483646 w 622"/>
              <a:gd name="T83" fmla="*/ 2147483646 h 452"/>
              <a:gd name="T84" fmla="*/ 2147483646 w 622"/>
              <a:gd name="T85" fmla="*/ 2147483646 h 452"/>
              <a:gd name="T86" fmla="*/ 2147483646 w 622"/>
              <a:gd name="T87" fmla="*/ 2147483646 h 452"/>
              <a:gd name="T88" fmla="*/ 2147483646 w 622"/>
              <a:gd name="T89" fmla="*/ 2147483646 h 452"/>
              <a:gd name="T90" fmla="*/ 2147483646 w 622"/>
              <a:gd name="T91" fmla="*/ 2147483646 h 452"/>
              <a:gd name="T92" fmla="*/ 2147483646 w 622"/>
              <a:gd name="T93" fmla="*/ 2147483646 h 452"/>
              <a:gd name="T94" fmla="*/ 2147483646 w 622"/>
              <a:gd name="T95" fmla="*/ 2147483646 h 452"/>
              <a:gd name="T96" fmla="*/ 2147483646 w 622"/>
              <a:gd name="T97" fmla="*/ 2147483646 h 452"/>
              <a:gd name="T98" fmla="*/ 2147483646 w 622"/>
              <a:gd name="T99" fmla="*/ 2147483646 h 452"/>
              <a:gd name="T100" fmla="*/ 2147483646 w 622"/>
              <a:gd name="T101" fmla="*/ 2147483646 h 452"/>
              <a:gd name="T102" fmla="*/ 2147483646 w 622"/>
              <a:gd name="T103" fmla="*/ 2147483646 h 452"/>
              <a:gd name="T104" fmla="*/ 2147483646 w 622"/>
              <a:gd name="T105" fmla="*/ 2147483646 h 452"/>
              <a:gd name="T106" fmla="*/ 2147483646 w 622"/>
              <a:gd name="T107" fmla="*/ 2147483646 h 452"/>
              <a:gd name="T108" fmla="*/ 2147483646 w 622"/>
              <a:gd name="T109" fmla="*/ 2147483646 h 452"/>
              <a:gd name="T110" fmla="*/ 2147483646 w 622"/>
              <a:gd name="T111" fmla="*/ 2147483646 h 452"/>
              <a:gd name="T112" fmla="*/ 2147483646 w 622"/>
              <a:gd name="T113" fmla="*/ 2147483646 h 452"/>
              <a:gd name="T114" fmla="*/ 2147483646 w 622"/>
              <a:gd name="T115" fmla="*/ 2147483646 h 452"/>
              <a:gd name="T116" fmla="*/ 2147483646 w 622"/>
              <a:gd name="T117" fmla="*/ 2147483646 h 452"/>
              <a:gd name="T118" fmla="*/ 0 w 622"/>
              <a:gd name="T119" fmla="*/ 2147483646 h 4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22"/>
              <a:gd name="T181" fmla="*/ 0 h 452"/>
              <a:gd name="T182" fmla="*/ 622 w 622"/>
              <a:gd name="T183" fmla="*/ 452 h 4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22" h="452">
                <a:moveTo>
                  <a:pt x="0" y="194"/>
                </a:moveTo>
                <a:lnTo>
                  <a:pt x="4" y="170"/>
                </a:lnTo>
                <a:lnTo>
                  <a:pt x="33" y="150"/>
                </a:lnTo>
                <a:lnTo>
                  <a:pt x="50" y="111"/>
                </a:lnTo>
                <a:lnTo>
                  <a:pt x="29" y="55"/>
                </a:lnTo>
                <a:lnTo>
                  <a:pt x="33" y="47"/>
                </a:lnTo>
                <a:lnTo>
                  <a:pt x="41" y="47"/>
                </a:lnTo>
                <a:lnTo>
                  <a:pt x="78" y="55"/>
                </a:lnTo>
                <a:lnTo>
                  <a:pt x="152" y="59"/>
                </a:lnTo>
                <a:lnTo>
                  <a:pt x="189" y="40"/>
                </a:lnTo>
                <a:lnTo>
                  <a:pt x="235" y="47"/>
                </a:lnTo>
                <a:lnTo>
                  <a:pt x="251" y="20"/>
                </a:lnTo>
                <a:lnTo>
                  <a:pt x="280" y="40"/>
                </a:lnTo>
                <a:lnTo>
                  <a:pt x="300" y="44"/>
                </a:lnTo>
                <a:lnTo>
                  <a:pt x="313" y="24"/>
                </a:lnTo>
                <a:lnTo>
                  <a:pt x="346" y="16"/>
                </a:lnTo>
                <a:lnTo>
                  <a:pt x="378" y="28"/>
                </a:lnTo>
                <a:lnTo>
                  <a:pt x="407" y="20"/>
                </a:lnTo>
                <a:lnTo>
                  <a:pt x="428" y="36"/>
                </a:lnTo>
                <a:lnTo>
                  <a:pt x="461" y="20"/>
                </a:lnTo>
                <a:lnTo>
                  <a:pt x="489" y="24"/>
                </a:lnTo>
                <a:lnTo>
                  <a:pt x="506" y="20"/>
                </a:lnTo>
                <a:lnTo>
                  <a:pt x="510" y="4"/>
                </a:lnTo>
                <a:lnTo>
                  <a:pt x="522" y="12"/>
                </a:lnTo>
                <a:lnTo>
                  <a:pt x="555" y="0"/>
                </a:lnTo>
                <a:lnTo>
                  <a:pt x="568" y="12"/>
                </a:lnTo>
                <a:lnTo>
                  <a:pt x="568" y="44"/>
                </a:lnTo>
                <a:lnTo>
                  <a:pt x="580" y="51"/>
                </a:lnTo>
                <a:lnTo>
                  <a:pt x="605" y="55"/>
                </a:lnTo>
                <a:lnTo>
                  <a:pt x="621" y="107"/>
                </a:lnTo>
                <a:lnTo>
                  <a:pt x="613" y="135"/>
                </a:lnTo>
                <a:lnTo>
                  <a:pt x="580" y="170"/>
                </a:lnTo>
                <a:lnTo>
                  <a:pt x="563" y="174"/>
                </a:lnTo>
                <a:lnTo>
                  <a:pt x="555" y="202"/>
                </a:lnTo>
                <a:lnTo>
                  <a:pt x="514" y="234"/>
                </a:lnTo>
                <a:lnTo>
                  <a:pt x="485" y="289"/>
                </a:lnTo>
                <a:lnTo>
                  <a:pt x="477" y="333"/>
                </a:lnTo>
                <a:lnTo>
                  <a:pt x="461" y="348"/>
                </a:lnTo>
                <a:lnTo>
                  <a:pt x="440" y="352"/>
                </a:lnTo>
                <a:lnTo>
                  <a:pt x="374" y="348"/>
                </a:lnTo>
                <a:lnTo>
                  <a:pt x="321" y="372"/>
                </a:lnTo>
                <a:lnTo>
                  <a:pt x="300" y="356"/>
                </a:lnTo>
                <a:lnTo>
                  <a:pt x="284" y="356"/>
                </a:lnTo>
                <a:lnTo>
                  <a:pt x="226" y="412"/>
                </a:lnTo>
                <a:lnTo>
                  <a:pt x="189" y="420"/>
                </a:lnTo>
                <a:lnTo>
                  <a:pt x="177" y="439"/>
                </a:lnTo>
                <a:lnTo>
                  <a:pt x="136" y="451"/>
                </a:lnTo>
                <a:lnTo>
                  <a:pt x="95" y="447"/>
                </a:lnTo>
                <a:lnTo>
                  <a:pt x="95" y="412"/>
                </a:lnTo>
                <a:lnTo>
                  <a:pt x="83" y="396"/>
                </a:lnTo>
                <a:lnTo>
                  <a:pt x="70" y="392"/>
                </a:lnTo>
                <a:lnTo>
                  <a:pt x="50" y="360"/>
                </a:lnTo>
                <a:lnTo>
                  <a:pt x="29" y="336"/>
                </a:lnTo>
                <a:lnTo>
                  <a:pt x="46" y="321"/>
                </a:lnTo>
                <a:lnTo>
                  <a:pt x="33" y="289"/>
                </a:lnTo>
                <a:lnTo>
                  <a:pt x="37" y="289"/>
                </a:lnTo>
                <a:lnTo>
                  <a:pt x="33" y="273"/>
                </a:lnTo>
                <a:lnTo>
                  <a:pt x="17" y="265"/>
                </a:lnTo>
                <a:lnTo>
                  <a:pt x="13" y="226"/>
                </a:lnTo>
                <a:lnTo>
                  <a:pt x="0" y="194"/>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60" name="Freeform 51"/>
          <p:cNvSpPr>
            <a:spLocks/>
          </p:cNvSpPr>
          <p:nvPr/>
        </p:nvSpPr>
        <p:spPr bwMode="auto">
          <a:xfrm rot="-251578">
            <a:off x="3695700" y="5291138"/>
            <a:ext cx="869950" cy="568325"/>
          </a:xfrm>
          <a:custGeom>
            <a:avLst/>
            <a:gdLst>
              <a:gd name="T0" fmla="*/ 0 w 589"/>
              <a:gd name="T1" fmla="*/ 2147483646 h 385"/>
              <a:gd name="T2" fmla="*/ 2147483646 w 589"/>
              <a:gd name="T3" fmla="*/ 2147483646 h 385"/>
              <a:gd name="T4" fmla="*/ 2147483646 w 589"/>
              <a:gd name="T5" fmla="*/ 2147483646 h 385"/>
              <a:gd name="T6" fmla="*/ 2147483646 w 589"/>
              <a:gd name="T7" fmla="*/ 2147483646 h 385"/>
              <a:gd name="T8" fmla="*/ 2147483646 w 589"/>
              <a:gd name="T9" fmla="*/ 2147483646 h 385"/>
              <a:gd name="T10" fmla="*/ 2147483646 w 589"/>
              <a:gd name="T11" fmla="*/ 2147483646 h 385"/>
              <a:gd name="T12" fmla="*/ 2147483646 w 589"/>
              <a:gd name="T13" fmla="*/ 2147483646 h 385"/>
              <a:gd name="T14" fmla="*/ 2147483646 w 589"/>
              <a:gd name="T15" fmla="*/ 2147483646 h 385"/>
              <a:gd name="T16" fmla="*/ 2147483646 w 589"/>
              <a:gd name="T17" fmla="*/ 2147483646 h 385"/>
              <a:gd name="T18" fmla="*/ 2147483646 w 589"/>
              <a:gd name="T19" fmla="*/ 2147483646 h 385"/>
              <a:gd name="T20" fmla="*/ 2147483646 w 589"/>
              <a:gd name="T21" fmla="*/ 2147483646 h 385"/>
              <a:gd name="T22" fmla="*/ 2147483646 w 589"/>
              <a:gd name="T23" fmla="*/ 2147483646 h 385"/>
              <a:gd name="T24" fmla="*/ 2147483646 w 589"/>
              <a:gd name="T25" fmla="*/ 2147483646 h 385"/>
              <a:gd name="T26" fmla="*/ 2147483646 w 589"/>
              <a:gd name="T27" fmla="*/ 2147483646 h 385"/>
              <a:gd name="T28" fmla="*/ 2147483646 w 589"/>
              <a:gd name="T29" fmla="*/ 2147483646 h 385"/>
              <a:gd name="T30" fmla="*/ 2147483646 w 589"/>
              <a:gd name="T31" fmla="*/ 2147483646 h 385"/>
              <a:gd name="T32" fmla="*/ 2147483646 w 589"/>
              <a:gd name="T33" fmla="*/ 2147483646 h 385"/>
              <a:gd name="T34" fmla="*/ 2147483646 w 589"/>
              <a:gd name="T35" fmla="*/ 2147483646 h 385"/>
              <a:gd name="T36" fmla="*/ 2147483646 w 589"/>
              <a:gd name="T37" fmla="*/ 2147483646 h 385"/>
              <a:gd name="T38" fmla="*/ 2147483646 w 589"/>
              <a:gd name="T39" fmla="*/ 2147483646 h 385"/>
              <a:gd name="T40" fmla="*/ 2147483646 w 589"/>
              <a:gd name="T41" fmla="*/ 2147483646 h 385"/>
              <a:gd name="T42" fmla="*/ 2147483646 w 589"/>
              <a:gd name="T43" fmla="*/ 2147483646 h 385"/>
              <a:gd name="T44" fmla="*/ 2147483646 w 589"/>
              <a:gd name="T45" fmla="*/ 2147483646 h 385"/>
              <a:gd name="T46" fmla="*/ 2147483646 w 589"/>
              <a:gd name="T47" fmla="*/ 2147483646 h 385"/>
              <a:gd name="T48" fmla="*/ 2147483646 w 589"/>
              <a:gd name="T49" fmla="*/ 2147483646 h 385"/>
              <a:gd name="T50" fmla="*/ 2147483646 w 589"/>
              <a:gd name="T51" fmla="*/ 2147483646 h 385"/>
              <a:gd name="T52" fmla="*/ 2147483646 w 589"/>
              <a:gd name="T53" fmla="*/ 2147483646 h 385"/>
              <a:gd name="T54" fmla="*/ 2147483646 w 589"/>
              <a:gd name="T55" fmla="*/ 0 h 385"/>
              <a:gd name="T56" fmla="*/ 2147483646 w 589"/>
              <a:gd name="T57" fmla="*/ 2147483646 h 385"/>
              <a:gd name="T58" fmla="*/ 2147483646 w 589"/>
              <a:gd name="T59" fmla="*/ 2147483646 h 385"/>
              <a:gd name="T60" fmla="*/ 2147483646 w 589"/>
              <a:gd name="T61" fmla="*/ 2147483646 h 385"/>
              <a:gd name="T62" fmla="*/ 2147483646 w 589"/>
              <a:gd name="T63" fmla="*/ 2147483646 h 385"/>
              <a:gd name="T64" fmla="*/ 2147483646 w 589"/>
              <a:gd name="T65" fmla="*/ 2147483646 h 385"/>
              <a:gd name="T66" fmla="*/ 2147483646 w 589"/>
              <a:gd name="T67" fmla="*/ 2147483646 h 385"/>
              <a:gd name="T68" fmla="*/ 2147483646 w 589"/>
              <a:gd name="T69" fmla="*/ 2147483646 h 385"/>
              <a:gd name="T70" fmla="*/ 2147483646 w 589"/>
              <a:gd name="T71" fmla="*/ 2147483646 h 385"/>
              <a:gd name="T72" fmla="*/ 2147483646 w 589"/>
              <a:gd name="T73" fmla="*/ 2147483646 h 385"/>
              <a:gd name="T74" fmla="*/ 2147483646 w 589"/>
              <a:gd name="T75" fmla="*/ 2147483646 h 385"/>
              <a:gd name="T76" fmla="*/ 0 w 589"/>
              <a:gd name="T77" fmla="*/ 2147483646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9"/>
              <a:gd name="T118" fmla="*/ 0 h 385"/>
              <a:gd name="T119" fmla="*/ 589 w 589"/>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9" h="385">
                <a:moveTo>
                  <a:pt x="0" y="305"/>
                </a:moveTo>
                <a:lnTo>
                  <a:pt x="4" y="317"/>
                </a:lnTo>
                <a:lnTo>
                  <a:pt x="46" y="297"/>
                </a:lnTo>
                <a:lnTo>
                  <a:pt x="62" y="305"/>
                </a:lnTo>
                <a:lnTo>
                  <a:pt x="78" y="352"/>
                </a:lnTo>
                <a:lnTo>
                  <a:pt x="103" y="384"/>
                </a:lnTo>
                <a:lnTo>
                  <a:pt x="124" y="348"/>
                </a:lnTo>
                <a:lnTo>
                  <a:pt x="206" y="305"/>
                </a:lnTo>
                <a:lnTo>
                  <a:pt x="267" y="325"/>
                </a:lnTo>
                <a:lnTo>
                  <a:pt x="296" y="317"/>
                </a:lnTo>
                <a:lnTo>
                  <a:pt x="317" y="293"/>
                </a:lnTo>
                <a:lnTo>
                  <a:pt x="354" y="269"/>
                </a:lnTo>
                <a:lnTo>
                  <a:pt x="378" y="230"/>
                </a:lnTo>
                <a:lnTo>
                  <a:pt x="448" y="230"/>
                </a:lnTo>
                <a:lnTo>
                  <a:pt x="489" y="210"/>
                </a:lnTo>
                <a:lnTo>
                  <a:pt x="588" y="214"/>
                </a:lnTo>
                <a:lnTo>
                  <a:pt x="584" y="210"/>
                </a:lnTo>
                <a:lnTo>
                  <a:pt x="588" y="182"/>
                </a:lnTo>
                <a:lnTo>
                  <a:pt x="580" y="174"/>
                </a:lnTo>
                <a:lnTo>
                  <a:pt x="522" y="166"/>
                </a:lnTo>
                <a:lnTo>
                  <a:pt x="461" y="123"/>
                </a:lnTo>
                <a:lnTo>
                  <a:pt x="448" y="99"/>
                </a:lnTo>
                <a:lnTo>
                  <a:pt x="444" y="71"/>
                </a:lnTo>
                <a:lnTo>
                  <a:pt x="415" y="28"/>
                </a:lnTo>
                <a:lnTo>
                  <a:pt x="387" y="24"/>
                </a:lnTo>
                <a:lnTo>
                  <a:pt x="378" y="12"/>
                </a:lnTo>
                <a:lnTo>
                  <a:pt x="337" y="16"/>
                </a:lnTo>
                <a:lnTo>
                  <a:pt x="304" y="0"/>
                </a:lnTo>
                <a:lnTo>
                  <a:pt x="276" y="4"/>
                </a:lnTo>
                <a:lnTo>
                  <a:pt x="267" y="43"/>
                </a:lnTo>
                <a:lnTo>
                  <a:pt x="230" y="47"/>
                </a:lnTo>
                <a:lnTo>
                  <a:pt x="165" y="111"/>
                </a:lnTo>
                <a:lnTo>
                  <a:pt x="156" y="162"/>
                </a:lnTo>
                <a:lnTo>
                  <a:pt x="103" y="166"/>
                </a:lnTo>
                <a:lnTo>
                  <a:pt x="95" y="178"/>
                </a:lnTo>
                <a:lnTo>
                  <a:pt x="99" y="210"/>
                </a:lnTo>
                <a:lnTo>
                  <a:pt x="95" y="222"/>
                </a:lnTo>
                <a:lnTo>
                  <a:pt x="33" y="253"/>
                </a:lnTo>
                <a:lnTo>
                  <a:pt x="0" y="305"/>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61" name="Freeform 52"/>
          <p:cNvSpPr>
            <a:spLocks/>
          </p:cNvSpPr>
          <p:nvPr/>
        </p:nvSpPr>
        <p:spPr bwMode="auto">
          <a:xfrm rot="-251578">
            <a:off x="3209925" y="4800600"/>
            <a:ext cx="901700" cy="736600"/>
          </a:xfrm>
          <a:custGeom>
            <a:avLst/>
            <a:gdLst>
              <a:gd name="T0" fmla="*/ 0 w 609"/>
              <a:gd name="T1" fmla="*/ 2147483646 h 499"/>
              <a:gd name="T2" fmla="*/ 2147483646 w 609"/>
              <a:gd name="T3" fmla="*/ 2147483646 h 499"/>
              <a:gd name="T4" fmla="*/ 2147483646 w 609"/>
              <a:gd name="T5" fmla="*/ 2147483646 h 499"/>
              <a:gd name="T6" fmla="*/ 2147483646 w 609"/>
              <a:gd name="T7" fmla="*/ 2147483646 h 499"/>
              <a:gd name="T8" fmla="*/ 2147483646 w 609"/>
              <a:gd name="T9" fmla="*/ 2147483646 h 499"/>
              <a:gd name="T10" fmla="*/ 2147483646 w 609"/>
              <a:gd name="T11" fmla="*/ 0 h 499"/>
              <a:gd name="T12" fmla="*/ 2147483646 w 609"/>
              <a:gd name="T13" fmla="*/ 2147483646 h 499"/>
              <a:gd name="T14" fmla="*/ 2147483646 w 609"/>
              <a:gd name="T15" fmla="*/ 2147483646 h 499"/>
              <a:gd name="T16" fmla="*/ 2147483646 w 609"/>
              <a:gd name="T17" fmla="*/ 2147483646 h 499"/>
              <a:gd name="T18" fmla="*/ 2147483646 w 609"/>
              <a:gd name="T19" fmla="*/ 2147483646 h 499"/>
              <a:gd name="T20" fmla="*/ 2147483646 w 609"/>
              <a:gd name="T21" fmla="*/ 2147483646 h 499"/>
              <a:gd name="T22" fmla="*/ 2147483646 w 609"/>
              <a:gd name="T23" fmla="*/ 2147483646 h 499"/>
              <a:gd name="T24" fmla="*/ 2147483646 w 609"/>
              <a:gd name="T25" fmla="*/ 2147483646 h 499"/>
              <a:gd name="T26" fmla="*/ 2147483646 w 609"/>
              <a:gd name="T27" fmla="*/ 2147483646 h 499"/>
              <a:gd name="T28" fmla="*/ 2147483646 w 609"/>
              <a:gd name="T29" fmla="*/ 2147483646 h 499"/>
              <a:gd name="T30" fmla="*/ 2147483646 w 609"/>
              <a:gd name="T31" fmla="*/ 2147483646 h 499"/>
              <a:gd name="T32" fmla="*/ 2147483646 w 609"/>
              <a:gd name="T33" fmla="*/ 2147483646 h 499"/>
              <a:gd name="T34" fmla="*/ 2147483646 w 609"/>
              <a:gd name="T35" fmla="*/ 2147483646 h 499"/>
              <a:gd name="T36" fmla="*/ 2147483646 w 609"/>
              <a:gd name="T37" fmla="*/ 2147483646 h 499"/>
              <a:gd name="T38" fmla="*/ 2147483646 w 609"/>
              <a:gd name="T39" fmla="*/ 2147483646 h 499"/>
              <a:gd name="T40" fmla="*/ 2147483646 w 609"/>
              <a:gd name="T41" fmla="*/ 2147483646 h 499"/>
              <a:gd name="T42" fmla="*/ 2147483646 w 609"/>
              <a:gd name="T43" fmla="*/ 2147483646 h 499"/>
              <a:gd name="T44" fmla="*/ 2147483646 w 609"/>
              <a:gd name="T45" fmla="*/ 2147483646 h 499"/>
              <a:gd name="T46" fmla="*/ 2147483646 w 609"/>
              <a:gd name="T47" fmla="*/ 2147483646 h 499"/>
              <a:gd name="T48" fmla="*/ 2147483646 w 609"/>
              <a:gd name="T49" fmla="*/ 2147483646 h 499"/>
              <a:gd name="T50" fmla="*/ 2147483646 w 609"/>
              <a:gd name="T51" fmla="*/ 2147483646 h 499"/>
              <a:gd name="T52" fmla="*/ 2147483646 w 609"/>
              <a:gd name="T53" fmla="*/ 2147483646 h 499"/>
              <a:gd name="T54" fmla="*/ 2147483646 w 609"/>
              <a:gd name="T55" fmla="*/ 2147483646 h 499"/>
              <a:gd name="T56" fmla="*/ 2147483646 w 609"/>
              <a:gd name="T57" fmla="*/ 2147483646 h 499"/>
              <a:gd name="T58" fmla="*/ 2147483646 w 609"/>
              <a:gd name="T59" fmla="*/ 2147483646 h 499"/>
              <a:gd name="T60" fmla="*/ 2147483646 w 609"/>
              <a:gd name="T61" fmla="*/ 2147483646 h 499"/>
              <a:gd name="T62" fmla="*/ 2147483646 w 609"/>
              <a:gd name="T63" fmla="*/ 2147483646 h 4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9"/>
              <a:gd name="T97" fmla="*/ 0 h 499"/>
              <a:gd name="T98" fmla="*/ 609 w 609"/>
              <a:gd name="T99" fmla="*/ 499 h 4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9" h="499">
                <a:moveTo>
                  <a:pt x="0" y="194"/>
                </a:moveTo>
                <a:lnTo>
                  <a:pt x="0" y="182"/>
                </a:lnTo>
                <a:lnTo>
                  <a:pt x="17" y="166"/>
                </a:lnTo>
                <a:lnTo>
                  <a:pt x="25" y="138"/>
                </a:lnTo>
                <a:lnTo>
                  <a:pt x="66" y="126"/>
                </a:lnTo>
                <a:lnTo>
                  <a:pt x="99" y="130"/>
                </a:lnTo>
                <a:lnTo>
                  <a:pt x="115" y="122"/>
                </a:lnTo>
                <a:lnTo>
                  <a:pt x="123" y="99"/>
                </a:lnTo>
                <a:lnTo>
                  <a:pt x="115" y="71"/>
                </a:lnTo>
                <a:lnTo>
                  <a:pt x="140" y="51"/>
                </a:lnTo>
                <a:lnTo>
                  <a:pt x="181" y="55"/>
                </a:lnTo>
                <a:lnTo>
                  <a:pt x="218" y="0"/>
                </a:lnTo>
                <a:lnTo>
                  <a:pt x="247" y="0"/>
                </a:lnTo>
                <a:lnTo>
                  <a:pt x="255" y="8"/>
                </a:lnTo>
                <a:lnTo>
                  <a:pt x="239" y="19"/>
                </a:lnTo>
                <a:lnTo>
                  <a:pt x="247" y="31"/>
                </a:lnTo>
                <a:lnTo>
                  <a:pt x="259" y="35"/>
                </a:lnTo>
                <a:lnTo>
                  <a:pt x="284" y="19"/>
                </a:lnTo>
                <a:lnTo>
                  <a:pt x="341" y="67"/>
                </a:lnTo>
                <a:lnTo>
                  <a:pt x="358" y="103"/>
                </a:lnTo>
                <a:lnTo>
                  <a:pt x="382" y="186"/>
                </a:lnTo>
                <a:lnTo>
                  <a:pt x="358" y="190"/>
                </a:lnTo>
                <a:lnTo>
                  <a:pt x="350" y="202"/>
                </a:lnTo>
                <a:lnTo>
                  <a:pt x="366" y="225"/>
                </a:lnTo>
                <a:lnTo>
                  <a:pt x="370" y="229"/>
                </a:lnTo>
                <a:lnTo>
                  <a:pt x="395" y="225"/>
                </a:lnTo>
                <a:lnTo>
                  <a:pt x="428" y="190"/>
                </a:lnTo>
                <a:lnTo>
                  <a:pt x="440" y="190"/>
                </a:lnTo>
                <a:lnTo>
                  <a:pt x="456" y="198"/>
                </a:lnTo>
                <a:lnTo>
                  <a:pt x="469" y="221"/>
                </a:lnTo>
                <a:lnTo>
                  <a:pt x="477" y="225"/>
                </a:lnTo>
                <a:lnTo>
                  <a:pt x="481" y="221"/>
                </a:lnTo>
                <a:lnTo>
                  <a:pt x="473" y="198"/>
                </a:lnTo>
                <a:lnTo>
                  <a:pt x="477" y="186"/>
                </a:lnTo>
                <a:lnTo>
                  <a:pt x="489" y="182"/>
                </a:lnTo>
                <a:lnTo>
                  <a:pt x="502" y="186"/>
                </a:lnTo>
                <a:lnTo>
                  <a:pt x="510" y="198"/>
                </a:lnTo>
                <a:lnTo>
                  <a:pt x="514" y="245"/>
                </a:lnTo>
                <a:lnTo>
                  <a:pt x="543" y="316"/>
                </a:lnTo>
                <a:lnTo>
                  <a:pt x="555" y="324"/>
                </a:lnTo>
                <a:lnTo>
                  <a:pt x="571" y="324"/>
                </a:lnTo>
                <a:lnTo>
                  <a:pt x="608" y="356"/>
                </a:lnTo>
                <a:lnTo>
                  <a:pt x="580" y="360"/>
                </a:lnTo>
                <a:lnTo>
                  <a:pt x="571" y="399"/>
                </a:lnTo>
                <a:lnTo>
                  <a:pt x="534" y="403"/>
                </a:lnTo>
                <a:lnTo>
                  <a:pt x="469" y="467"/>
                </a:lnTo>
                <a:lnTo>
                  <a:pt x="432" y="475"/>
                </a:lnTo>
                <a:lnTo>
                  <a:pt x="415" y="491"/>
                </a:lnTo>
                <a:lnTo>
                  <a:pt x="382" y="463"/>
                </a:lnTo>
                <a:lnTo>
                  <a:pt x="358" y="491"/>
                </a:lnTo>
                <a:lnTo>
                  <a:pt x="317" y="491"/>
                </a:lnTo>
                <a:lnTo>
                  <a:pt x="288" y="471"/>
                </a:lnTo>
                <a:lnTo>
                  <a:pt x="247" y="467"/>
                </a:lnTo>
                <a:lnTo>
                  <a:pt x="177" y="498"/>
                </a:lnTo>
                <a:lnTo>
                  <a:pt x="74" y="494"/>
                </a:lnTo>
                <a:lnTo>
                  <a:pt x="54" y="483"/>
                </a:lnTo>
                <a:lnTo>
                  <a:pt x="45" y="467"/>
                </a:lnTo>
                <a:lnTo>
                  <a:pt x="58" y="372"/>
                </a:lnTo>
                <a:lnTo>
                  <a:pt x="54" y="344"/>
                </a:lnTo>
                <a:lnTo>
                  <a:pt x="41" y="316"/>
                </a:lnTo>
                <a:lnTo>
                  <a:pt x="45" y="304"/>
                </a:lnTo>
                <a:lnTo>
                  <a:pt x="62" y="297"/>
                </a:lnTo>
                <a:lnTo>
                  <a:pt x="45" y="217"/>
                </a:lnTo>
                <a:lnTo>
                  <a:pt x="33" y="202"/>
                </a:lnTo>
                <a:lnTo>
                  <a:pt x="0" y="194"/>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62" name="Freeform 53"/>
          <p:cNvSpPr>
            <a:spLocks/>
          </p:cNvSpPr>
          <p:nvPr/>
        </p:nvSpPr>
        <p:spPr bwMode="auto">
          <a:xfrm rot="-251578">
            <a:off x="4510088" y="2828925"/>
            <a:ext cx="928687" cy="703263"/>
          </a:xfrm>
          <a:custGeom>
            <a:avLst/>
            <a:gdLst>
              <a:gd name="T0" fmla="*/ 0 w 630"/>
              <a:gd name="T1" fmla="*/ 2147483646 h 476"/>
              <a:gd name="T2" fmla="*/ 2147483646 w 630"/>
              <a:gd name="T3" fmla="*/ 2147483646 h 476"/>
              <a:gd name="T4" fmla="*/ 2147483646 w 630"/>
              <a:gd name="T5" fmla="*/ 2147483646 h 476"/>
              <a:gd name="T6" fmla="*/ 2147483646 w 630"/>
              <a:gd name="T7" fmla="*/ 2147483646 h 476"/>
              <a:gd name="T8" fmla="*/ 2147483646 w 630"/>
              <a:gd name="T9" fmla="*/ 2147483646 h 476"/>
              <a:gd name="T10" fmla="*/ 2147483646 w 630"/>
              <a:gd name="T11" fmla="*/ 2147483646 h 476"/>
              <a:gd name="T12" fmla="*/ 2147483646 w 630"/>
              <a:gd name="T13" fmla="*/ 2147483646 h 476"/>
              <a:gd name="T14" fmla="*/ 2147483646 w 630"/>
              <a:gd name="T15" fmla="*/ 2147483646 h 476"/>
              <a:gd name="T16" fmla="*/ 2147483646 w 630"/>
              <a:gd name="T17" fmla="*/ 2147483646 h 476"/>
              <a:gd name="T18" fmla="*/ 2147483646 w 630"/>
              <a:gd name="T19" fmla="*/ 2147483646 h 476"/>
              <a:gd name="T20" fmla="*/ 2147483646 w 630"/>
              <a:gd name="T21" fmla="*/ 2147483646 h 476"/>
              <a:gd name="T22" fmla="*/ 2147483646 w 630"/>
              <a:gd name="T23" fmla="*/ 2147483646 h 476"/>
              <a:gd name="T24" fmla="*/ 2147483646 w 630"/>
              <a:gd name="T25" fmla="*/ 2147483646 h 476"/>
              <a:gd name="T26" fmla="*/ 2147483646 w 630"/>
              <a:gd name="T27" fmla="*/ 2147483646 h 476"/>
              <a:gd name="T28" fmla="*/ 2147483646 w 630"/>
              <a:gd name="T29" fmla="*/ 2147483646 h 476"/>
              <a:gd name="T30" fmla="*/ 2147483646 w 630"/>
              <a:gd name="T31" fmla="*/ 2147483646 h 476"/>
              <a:gd name="T32" fmla="*/ 2147483646 w 630"/>
              <a:gd name="T33" fmla="*/ 2147483646 h 476"/>
              <a:gd name="T34" fmla="*/ 2147483646 w 630"/>
              <a:gd name="T35" fmla="*/ 2147483646 h 476"/>
              <a:gd name="T36" fmla="*/ 2147483646 w 630"/>
              <a:gd name="T37" fmla="*/ 2147483646 h 476"/>
              <a:gd name="T38" fmla="*/ 2147483646 w 630"/>
              <a:gd name="T39" fmla="*/ 2147483646 h 476"/>
              <a:gd name="T40" fmla="*/ 2147483646 w 630"/>
              <a:gd name="T41" fmla="*/ 2147483646 h 476"/>
              <a:gd name="T42" fmla="*/ 2147483646 w 630"/>
              <a:gd name="T43" fmla="*/ 2147483646 h 476"/>
              <a:gd name="T44" fmla="*/ 2147483646 w 630"/>
              <a:gd name="T45" fmla="*/ 2147483646 h 476"/>
              <a:gd name="T46" fmla="*/ 2147483646 w 630"/>
              <a:gd name="T47" fmla="*/ 2147483646 h 476"/>
              <a:gd name="T48" fmla="*/ 2147483646 w 630"/>
              <a:gd name="T49" fmla="*/ 2147483646 h 476"/>
              <a:gd name="T50" fmla="*/ 2147483646 w 630"/>
              <a:gd name="T51" fmla="*/ 2147483646 h 476"/>
              <a:gd name="T52" fmla="*/ 2147483646 w 630"/>
              <a:gd name="T53" fmla="*/ 2147483646 h 476"/>
              <a:gd name="T54" fmla="*/ 2147483646 w 630"/>
              <a:gd name="T55" fmla="*/ 2147483646 h 476"/>
              <a:gd name="T56" fmla="*/ 2147483646 w 630"/>
              <a:gd name="T57" fmla="*/ 2147483646 h 476"/>
              <a:gd name="T58" fmla="*/ 2147483646 w 630"/>
              <a:gd name="T59" fmla="*/ 2147483646 h 476"/>
              <a:gd name="T60" fmla="*/ 2147483646 w 630"/>
              <a:gd name="T61" fmla="*/ 2147483646 h 476"/>
              <a:gd name="T62" fmla="*/ 2147483646 w 630"/>
              <a:gd name="T63" fmla="*/ 2147483646 h 476"/>
              <a:gd name="T64" fmla="*/ 2147483646 w 630"/>
              <a:gd name="T65" fmla="*/ 2147483646 h 476"/>
              <a:gd name="T66" fmla="*/ 2147483646 w 630"/>
              <a:gd name="T67" fmla="*/ 2147483646 h 476"/>
              <a:gd name="T68" fmla="*/ 2147483646 w 630"/>
              <a:gd name="T69" fmla="*/ 2147483646 h 476"/>
              <a:gd name="T70" fmla="*/ 2147483646 w 630"/>
              <a:gd name="T71" fmla="*/ 2147483646 h 476"/>
              <a:gd name="T72" fmla="*/ 2147483646 w 630"/>
              <a:gd name="T73" fmla="*/ 2147483646 h 476"/>
              <a:gd name="T74" fmla="*/ 2147483646 w 630"/>
              <a:gd name="T75" fmla="*/ 2147483646 h 476"/>
              <a:gd name="T76" fmla="*/ 2147483646 w 630"/>
              <a:gd name="T77" fmla="*/ 2147483646 h 476"/>
              <a:gd name="T78" fmla="*/ 2147483646 w 630"/>
              <a:gd name="T79" fmla="*/ 2147483646 h 476"/>
              <a:gd name="T80" fmla="*/ 2147483646 w 630"/>
              <a:gd name="T81" fmla="*/ 2147483646 h 476"/>
              <a:gd name="T82" fmla="*/ 2147483646 w 630"/>
              <a:gd name="T83" fmla="*/ 2147483646 h 476"/>
              <a:gd name="T84" fmla="*/ 2147483646 w 630"/>
              <a:gd name="T85" fmla="*/ 2147483646 h 476"/>
              <a:gd name="T86" fmla="*/ 2147483646 w 630"/>
              <a:gd name="T87" fmla="*/ 2147483646 h 476"/>
              <a:gd name="T88" fmla="*/ 2147483646 w 630"/>
              <a:gd name="T89" fmla="*/ 2147483646 h 476"/>
              <a:gd name="T90" fmla="*/ 2147483646 w 630"/>
              <a:gd name="T91" fmla="*/ 2147483646 h 476"/>
              <a:gd name="T92" fmla="*/ 2147483646 w 630"/>
              <a:gd name="T93" fmla="*/ 2147483646 h 476"/>
              <a:gd name="T94" fmla="*/ 2147483646 w 630"/>
              <a:gd name="T95" fmla="*/ 2147483646 h 476"/>
              <a:gd name="T96" fmla="*/ 2147483646 w 630"/>
              <a:gd name="T97" fmla="*/ 2147483646 h 476"/>
              <a:gd name="T98" fmla="*/ 2147483646 w 630"/>
              <a:gd name="T99" fmla="*/ 2147483646 h 476"/>
              <a:gd name="T100" fmla="*/ 2147483646 w 630"/>
              <a:gd name="T101" fmla="*/ 2147483646 h 476"/>
              <a:gd name="T102" fmla="*/ 2147483646 w 630"/>
              <a:gd name="T103" fmla="*/ 2147483646 h 476"/>
              <a:gd name="T104" fmla="*/ 2147483646 w 630"/>
              <a:gd name="T105" fmla="*/ 2147483646 h 476"/>
              <a:gd name="T106" fmla="*/ 2147483646 w 630"/>
              <a:gd name="T107" fmla="*/ 2147483646 h 476"/>
              <a:gd name="T108" fmla="*/ 2147483646 w 630"/>
              <a:gd name="T109" fmla="*/ 2147483646 h 476"/>
              <a:gd name="T110" fmla="*/ 2147483646 w 630"/>
              <a:gd name="T111" fmla="*/ 2147483646 h 476"/>
              <a:gd name="T112" fmla="*/ 2147483646 w 630"/>
              <a:gd name="T113" fmla="*/ 2147483646 h 476"/>
              <a:gd name="T114" fmla="*/ 2147483646 w 630"/>
              <a:gd name="T115" fmla="*/ 2147483646 h 476"/>
              <a:gd name="T116" fmla="*/ 2147483646 w 630"/>
              <a:gd name="T117" fmla="*/ 0 h 476"/>
              <a:gd name="T118" fmla="*/ 2147483646 w 630"/>
              <a:gd name="T119" fmla="*/ 2147483646 h 476"/>
              <a:gd name="T120" fmla="*/ 2147483646 w 630"/>
              <a:gd name="T121" fmla="*/ 2147483646 h 476"/>
              <a:gd name="T122" fmla="*/ 0 w 630"/>
              <a:gd name="T123" fmla="*/ 2147483646 h 4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0"/>
              <a:gd name="T187" fmla="*/ 0 h 476"/>
              <a:gd name="T188" fmla="*/ 630 w 630"/>
              <a:gd name="T189" fmla="*/ 476 h 4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0" h="476">
                <a:moveTo>
                  <a:pt x="0" y="83"/>
                </a:moveTo>
                <a:lnTo>
                  <a:pt x="8" y="111"/>
                </a:lnTo>
                <a:lnTo>
                  <a:pt x="37" y="146"/>
                </a:lnTo>
                <a:lnTo>
                  <a:pt x="37" y="214"/>
                </a:lnTo>
                <a:lnTo>
                  <a:pt x="25" y="237"/>
                </a:lnTo>
                <a:lnTo>
                  <a:pt x="29" y="253"/>
                </a:lnTo>
                <a:lnTo>
                  <a:pt x="74" y="289"/>
                </a:lnTo>
                <a:lnTo>
                  <a:pt x="74" y="312"/>
                </a:lnTo>
                <a:lnTo>
                  <a:pt x="95" y="348"/>
                </a:lnTo>
                <a:lnTo>
                  <a:pt x="107" y="396"/>
                </a:lnTo>
                <a:lnTo>
                  <a:pt x="103" y="427"/>
                </a:lnTo>
                <a:lnTo>
                  <a:pt x="107" y="447"/>
                </a:lnTo>
                <a:lnTo>
                  <a:pt x="136" y="443"/>
                </a:lnTo>
                <a:lnTo>
                  <a:pt x="152" y="463"/>
                </a:lnTo>
                <a:lnTo>
                  <a:pt x="189" y="475"/>
                </a:lnTo>
                <a:lnTo>
                  <a:pt x="222" y="459"/>
                </a:lnTo>
                <a:lnTo>
                  <a:pt x="239" y="447"/>
                </a:lnTo>
                <a:lnTo>
                  <a:pt x="243" y="392"/>
                </a:lnTo>
                <a:lnTo>
                  <a:pt x="288" y="356"/>
                </a:lnTo>
                <a:lnTo>
                  <a:pt x="309" y="356"/>
                </a:lnTo>
                <a:lnTo>
                  <a:pt x="321" y="348"/>
                </a:lnTo>
                <a:lnTo>
                  <a:pt x="321" y="324"/>
                </a:lnTo>
                <a:lnTo>
                  <a:pt x="341" y="328"/>
                </a:lnTo>
                <a:lnTo>
                  <a:pt x="354" y="324"/>
                </a:lnTo>
                <a:lnTo>
                  <a:pt x="350" y="305"/>
                </a:lnTo>
                <a:lnTo>
                  <a:pt x="374" y="301"/>
                </a:lnTo>
                <a:lnTo>
                  <a:pt x="387" y="281"/>
                </a:lnTo>
                <a:lnTo>
                  <a:pt x="403" y="277"/>
                </a:lnTo>
                <a:lnTo>
                  <a:pt x="420" y="289"/>
                </a:lnTo>
                <a:lnTo>
                  <a:pt x="440" y="277"/>
                </a:lnTo>
                <a:lnTo>
                  <a:pt x="461" y="289"/>
                </a:lnTo>
                <a:lnTo>
                  <a:pt x="489" y="289"/>
                </a:lnTo>
                <a:lnTo>
                  <a:pt x="518" y="297"/>
                </a:lnTo>
                <a:lnTo>
                  <a:pt x="543" y="328"/>
                </a:lnTo>
                <a:lnTo>
                  <a:pt x="563" y="348"/>
                </a:lnTo>
                <a:lnTo>
                  <a:pt x="572" y="348"/>
                </a:lnTo>
                <a:lnTo>
                  <a:pt x="576" y="301"/>
                </a:lnTo>
                <a:lnTo>
                  <a:pt x="621" y="320"/>
                </a:lnTo>
                <a:lnTo>
                  <a:pt x="629" y="297"/>
                </a:lnTo>
                <a:lnTo>
                  <a:pt x="621" y="269"/>
                </a:lnTo>
                <a:lnTo>
                  <a:pt x="625" y="249"/>
                </a:lnTo>
                <a:lnTo>
                  <a:pt x="621" y="214"/>
                </a:lnTo>
                <a:lnTo>
                  <a:pt x="604" y="190"/>
                </a:lnTo>
                <a:lnTo>
                  <a:pt x="609" y="170"/>
                </a:lnTo>
                <a:lnTo>
                  <a:pt x="572" y="146"/>
                </a:lnTo>
                <a:lnTo>
                  <a:pt x="506" y="67"/>
                </a:lnTo>
                <a:lnTo>
                  <a:pt x="489" y="59"/>
                </a:lnTo>
                <a:lnTo>
                  <a:pt x="469" y="75"/>
                </a:lnTo>
                <a:lnTo>
                  <a:pt x="461" y="91"/>
                </a:lnTo>
                <a:lnTo>
                  <a:pt x="432" y="91"/>
                </a:lnTo>
                <a:lnTo>
                  <a:pt x="374" y="111"/>
                </a:lnTo>
                <a:lnTo>
                  <a:pt x="325" y="87"/>
                </a:lnTo>
                <a:lnTo>
                  <a:pt x="309" y="59"/>
                </a:lnTo>
                <a:lnTo>
                  <a:pt x="272" y="51"/>
                </a:lnTo>
                <a:lnTo>
                  <a:pt x="284" y="27"/>
                </a:lnTo>
                <a:lnTo>
                  <a:pt x="263" y="20"/>
                </a:lnTo>
                <a:lnTo>
                  <a:pt x="239" y="8"/>
                </a:lnTo>
                <a:lnTo>
                  <a:pt x="218" y="16"/>
                </a:lnTo>
                <a:lnTo>
                  <a:pt x="193" y="0"/>
                </a:lnTo>
                <a:lnTo>
                  <a:pt x="95" y="4"/>
                </a:lnTo>
                <a:lnTo>
                  <a:pt x="54" y="23"/>
                </a:lnTo>
                <a:lnTo>
                  <a:pt x="0" y="83"/>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63" name="Freeform 54"/>
          <p:cNvSpPr>
            <a:spLocks/>
          </p:cNvSpPr>
          <p:nvPr/>
        </p:nvSpPr>
        <p:spPr bwMode="auto">
          <a:xfrm rot="-251578">
            <a:off x="4926013" y="3933825"/>
            <a:ext cx="930275" cy="841375"/>
          </a:xfrm>
          <a:custGeom>
            <a:avLst/>
            <a:gdLst>
              <a:gd name="T0" fmla="*/ 0 w 630"/>
              <a:gd name="T1" fmla="*/ 2147483646 h 571"/>
              <a:gd name="T2" fmla="*/ 2147483646 w 630"/>
              <a:gd name="T3" fmla="*/ 2147483646 h 571"/>
              <a:gd name="T4" fmla="*/ 2147483646 w 630"/>
              <a:gd name="T5" fmla="*/ 2147483646 h 571"/>
              <a:gd name="T6" fmla="*/ 2147483646 w 630"/>
              <a:gd name="T7" fmla="*/ 2147483646 h 571"/>
              <a:gd name="T8" fmla="*/ 2147483646 w 630"/>
              <a:gd name="T9" fmla="*/ 2147483646 h 571"/>
              <a:gd name="T10" fmla="*/ 2147483646 w 630"/>
              <a:gd name="T11" fmla="*/ 2147483646 h 571"/>
              <a:gd name="T12" fmla="*/ 2147483646 w 630"/>
              <a:gd name="T13" fmla="*/ 2147483646 h 571"/>
              <a:gd name="T14" fmla="*/ 2147483646 w 630"/>
              <a:gd name="T15" fmla="*/ 2147483646 h 571"/>
              <a:gd name="T16" fmla="*/ 2147483646 w 630"/>
              <a:gd name="T17" fmla="*/ 2147483646 h 571"/>
              <a:gd name="T18" fmla="*/ 2147483646 w 630"/>
              <a:gd name="T19" fmla="*/ 0 h 571"/>
              <a:gd name="T20" fmla="*/ 2147483646 w 630"/>
              <a:gd name="T21" fmla="*/ 2147483646 h 571"/>
              <a:gd name="T22" fmla="*/ 2147483646 w 630"/>
              <a:gd name="T23" fmla="*/ 2147483646 h 571"/>
              <a:gd name="T24" fmla="*/ 2147483646 w 630"/>
              <a:gd name="T25" fmla="*/ 2147483646 h 571"/>
              <a:gd name="T26" fmla="*/ 2147483646 w 630"/>
              <a:gd name="T27" fmla="*/ 2147483646 h 571"/>
              <a:gd name="T28" fmla="*/ 2147483646 w 630"/>
              <a:gd name="T29" fmla="*/ 2147483646 h 571"/>
              <a:gd name="T30" fmla="*/ 2147483646 w 630"/>
              <a:gd name="T31" fmla="*/ 2147483646 h 571"/>
              <a:gd name="T32" fmla="*/ 2147483646 w 630"/>
              <a:gd name="T33" fmla="*/ 2147483646 h 571"/>
              <a:gd name="T34" fmla="*/ 2147483646 w 630"/>
              <a:gd name="T35" fmla="*/ 2147483646 h 571"/>
              <a:gd name="T36" fmla="*/ 2147483646 w 630"/>
              <a:gd name="T37" fmla="*/ 2147483646 h 571"/>
              <a:gd name="T38" fmla="*/ 2147483646 w 630"/>
              <a:gd name="T39" fmla="*/ 2147483646 h 571"/>
              <a:gd name="T40" fmla="*/ 2147483646 w 630"/>
              <a:gd name="T41" fmla="*/ 2147483646 h 571"/>
              <a:gd name="T42" fmla="*/ 2147483646 w 630"/>
              <a:gd name="T43" fmla="*/ 2147483646 h 571"/>
              <a:gd name="T44" fmla="*/ 2147483646 w 630"/>
              <a:gd name="T45" fmla="*/ 2147483646 h 571"/>
              <a:gd name="T46" fmla="*/ 2147483646 w 630"/>
              <a:gd name="T47" fmla="*/ 2147483646 h 571"/>
              <a:gd name="T48" fmla="*/ 2147483646 w 630"/>
              <a:gd name="T49" fmla="*/ 2147483646 h 571"/>
              <a:gd name="T50" fmla="*/ 2147483646 w 630"/>
              <a:gd name="T51" fmla="*/ 2147483646 h 571"/>
              <a:gd name="T52" fmla="*/ 2147483646 w 630"/>
              <a:gd name="T53" fmla="*/ 2147483646 h 571"/>
              <a:gd name="T54" fmla="*/ 2147483646 w 630"/>
              <a:gd name="T55" fmla="*/ 2147483646 h 571"/>
              <a:gd name="T56" fmla="*/ 2147483646 w 630"/>
              <a:gd name="T57" fmla="*/ 2147483646 h 571"/>
              <a:gd name="T58" fmla="*/ 2147483646 w 630"/>
              <a:gd name="T59" fmla="*/ 2147483646 h 571"/>
              <a:gd name="T60" fmla="*/ 2147483646 w 630"/>
              <a:gd name="T61" fmla="*/ 2147483646 h 571"/>
              <a:gd name="T62" fmla="*/ 2147483646 w 630"/>
              <a:gd name="T63" fmla="*/ 2147483646 h 571"/>
              <a:gd name="T64" fmla="*/ 2147483646 w 630"/>
              <a:gd name="T65" fmla="*/ 2147483646 h 571"/>
              <a:gd name="T66" fmla="*/ 2147483646 w 630"/>
              <a:gd name="T67" fmla="*/ 2147483646 h 571"/>
              <a:gd name="T68" fmla="*/ 2147483646 w 630"/>
              <a:gd name="T69" fmla="*/ 2147483646 h 5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0"/>
              <a:gd name="T106" fmla="*/ 0 h 571"/>
              <a:gd name="T107" fmla="*/ 630 w 630"/>
              <a:gd name="T108" fmla="*/ 571 h 5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0" h="571">
                <a:moveTo>
                  <a:pt x="0" y="214"/>
                </a:moveTo>
                <a:lnTo>
                  <a:pt x="0" y="182"/>
                </a:lnTo>
                <a:lnTo>
                  <a:pt x="21" y="158"/>
                </a:lnTo>
                <a:lnTo>
                  <a:pt x="4" y="107"/>
                </a:lnTo>
                <a:lnTo>
                  <a:pt x="25" y="71"/>
                </a:lnTo>
                <a:lnTo>
                  <a:pt x="41" y="59"/>
                </a:lnTo>
                <a:lnTo>
                  <a:pt x="119" y="47"/>
                </a:lnTo>
                <a:lnTo>
                  <a:pt x="140" y="71"/>
                </a:lnTo>
                <a:lnTo>
                  <a:pt x="156" y="75"/>
                </a:lnTo>
                <a:lnTo>
                  <a:pt x="165" y="63"/>
                </a:lnTo>
                <a:lnTo>
                  <a:pt x="181" y="63"/>
                </a:lnTo>
                <a:lnTo>
                  <a:pt x="230" y="83"/>
                </a:lnTo>
                <a:lnTo>
                  <a:pt x="247" y="79"/>
                </a:lnTo>
                <a:lnTo>
                  <a:pt x="247" y="51"/>
                </a:lnTo>
                <a:lnTo>
                  <a:pt x="267" y="63"/>
                </a:lnTo>
                <a:lnTo>
                  <a:pt x="304" y="59"/>
                </a:lnTo>
                <a:lnTo>
                  <a:pt x="341" y="63"/>
                </a:lnTo>
                <a:lnTo>
                  <a:pt x="370" y="39"/>
                </a:lnTo>
                <a:lnTo>
                  <a:pt x="411" y="24"/>
                </a:lnTo>
                <a:lnTo>
                  <a:pt x="440" y="0"/>
                </a:lnTo>
                <a:lnTo>
                  <a:pt x="469" y="31"/>
                </a:lnTo>
                <a:lnTo>
                  <a:pt x="543" y="51"/>
                </a:lnTo>
                <a:lnTo>
                  <a:pt x="535" y="107"/>
                </a:lnTo>
                <a:lnTo>
                  <a:pt x="518" y="138"/>
                </a:lnTo>
                <a:lnTo>
                  <a:pt x="526" y="170"/>
                </a:lnTo>
                <a:lnTo>
                  <a:pt x="535" y="186"/>
                </a:lnTo>
                <a:lnTo>
                  <a:pt x="609" y="194"/>
                </a:lnTo>
                <a:lnTo>
                  <a:pt x="629" y="202"/>
                </a:lnTo>
                <a:lnTo>
                  <a:pt x="629" y="249"/>
                </a:lnTo>
                <a:lnTo>
                  <a:pt x="621" y="253"/>
                </a:lnTo>
                <a:lnTo>
                  <a:pt x="629" y="289"/>
                </a:lnTo>
                <a:lnTo>
                  <a:pt x="621" y="313"/>
                </a:lnTo>
                <a:lnTo>
                  <a:pt x="604" y="316"/>
                </a:lnTo>
                <a:lnTo>
                  <a:pt x="596" y="305"/>
                </a:lnTo>
                <a:lnTo>
                  <a:pt x="580" y="289"/>
                </a:lnTo>
                <a:lnTo>
                  <a:pt x="555" y="277"/>
                </a:lnTo>
                <a:lnTo>
                  <a:pt x="535" y="289"/>
                </a:lnTo>
                <a:lnTo>
                  <a:pt x="506" y="285"/>
                </a:lnTo>
                <a:lnTo>
                  <a:pt x="473" y="305"/>
                </a:lnTo>
                <a:lnTo>
                  <a:pt x="469" y="336"/>
                </a:lnTo>
                <a:lnTo>
                  <a:pt x="452" y="344"/>
                </a:lnTo>
                <a:lnTo>
                  <a:pt x="452" y="404"/>
                </a:lnTo>
                <a:lnTo>
                  <a:pt x="440" y="439"/>
                </a:lnTo>
                <a:lnTo>
                  <a:pt x="399" y="455"/>
                </a:lnTo>
                <a:lnTo>
                  <a:pt x="387" y="427"/>
                </a:lnTo>
                <a:lnTo>
                  <a:pt x="370" y="419"/>
                </a:lnTo>
                <a:lnTo>
                  <a:pt x="321" y="459"/>
                </a:lnTo>
                <a:lnTo>
                  <a:pt x="292" y="463"/>
                </a:lnTo>
                <a:lnTo>
                  <a:pt x="276" y="455"/>
                </a:lnTo>
                <a:lnTo>
                  <a:pt x="239" y="499"/>
                </a:lnTo>
                <a:lnTo>
                  <a:pt x="198" y="526"/>
                </a:lnTo>
                <a:lnTo>
                  <a:pt x="189" y="542"/>
                </a:lnTo>
                <a:lnTo>
                  <a:pt x="169" y="554"/>
                </a:lnTo>
                <a:lnTo>
                  <a:pt x="161" y="570"/>
                </a:lnTo>
                <a:lnTo>
                  <a:pt x="132" y="562"/>
                </a:lnTo>
                <a:lnTo>
                  <a:pt x="99" y="538"/>
                </a:lnTo>
                <a:lnTo>
                  <a:pt x="132" y="503"/>
                </a:lnTo>
                <a:lnTo>
                  <a:pt x="140" y="475"/>
                </a:lnTo>
                <a:lnTo>
                  <a:pt x="124" y="423"/>
                </a:lnTo>
                <a:lnTo>
                  <a:pt x="99" y="419"/>
                </a:lnTo>
                <a:lnTo>
                  <a:pt x="87" y="412"/>
                </a:lnTo>
                <a:lnTo>
                  <a:pt x="87" y="380"/>
                </a:lnTo>
                <a:lnTo>
                  <a:pt x="74" y="368"/>
                </a:lnTo>
                <a:lnTo>
                  <a:pt x="41" y="380"/>
                </a:lnTo>
                <a:lnTo>
                  <a:pt x="29" y="372"/>
                </a:lnTo>
                <a:lnTo>
                  <a:pt x="25" y="332"/>
                </a:lnTo>
                <a:lnTo>
                  <a:pt x="29" y="316"/>
                </a:lnTo>
                <a:lnTo>
                  <a:pt x="41" y="328"/>
                </a:lnTo>
                <a:lnTo>
                  <a:pt x="62" y="289"/>
                </a:lnTo>
                <a:lnTo>
                  <a:pt x="33" y="229"/>
                </a:lnTo>
                <a:lnTo>
                  <a:pt x="0" y="214"/>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64" name="Freeform 55"/>
          <p:cNvSpPr>
            <a:spLocks/>
          </p:cNvSpPr>
          <p:nvPr/>
        </p:nvSpPr>
        <p:spPr bwMode="auto">
          <a:xfrm rot="-251578">
            <a:off x="3903663" y="3930650"/>
            <a:ext cx="1109662" cy="704850"/>
          </a:xfrm>
          <a:custGeom>
            <a:avLst/>
            <a:gdLst>
              <a:gd name="T0" fmla="*/ 2147483646 w 749"/>
              <a:gd name="T1" fmla="*/ 2147483646 h 476"/>
              <a:gd name="T2" fmla="*/ 2147483646 w 749"/>
              <a:gd name="T3" fmla="*/ 2147483646 h 476"/>
              <a:gd name="T4" fmla="*/ 2147483646 w 749"/>
              <a:gd name="T5" fmla="*/ 2147483646 h 476"/>
              <a:gd name="T6" fmla="*/ 2147483646 w 749"/>
              <a:gd name="T7" fmla="*/ 2147483646 h 476"/>
              <a:gd name="T8" fmla="*/ 2147483646 w 749"/>
              <a:gd name="T9" fmla="*/ 2147483646 h 476"/>
              <a:gd name="T10" fmla="*/ 2147483646 w 749"/>
              <a:gd name="T11" fmla="*/ 0 h 476"/>
              <a:gd name="T12" fmla="*/ 2147483646 w 749"/>
              <a:gd name="T13" fmla="*/ 2147483646 h 476"/>
              <a:gd name="T14" fmla="*/ 2147483646 w 749"/>
              <a:gd name="T15" fmla="*/ 2147483646 h 476"/>
              <a:gd name="T16" fmla="*/ 2147483646 w 749"/>
              <a:gd name="T17" fmla="*/ 2147483646 h 476"/>
              <a:gd name="T18" fmla="*/ 2147483646 w 749"/>
              <a:gd name="T19" fmla="*/ 2147483646 h 476"/>
              <a:gd name="T20" fmla="*/ 2147483646 w 749"/>
              <a:gd name="T21" fmla="*/ 2147483646 h 476"/>
              <a:gd name="T22" fmla="*/ 2147483646 w 749"/>
              <a:gd name="T23" fmla="*/ 2147483646 h 476"/>
              <a:gd name="T24" fmla="*/ 2147483646 w 749"/>
              <a:gd name="T25" fmla="*/ 2147483646 h 476"/>
              <a:gd name="T26" fmla="*/ 2147483646 w 749"/>
              <a:gd name="T27" fmla="*/ 2147483646 h 476"/>
              <a:gd name="T28" fmla="*/ 2147483646 w 749"/>
              <a:gd name="T29" fmla="*/ 2147483646 h 476"/>
              <a:gd name="T30" fmla="*/ 2147483646 w 749"/>
              <a:gd name="T31" fmla="*/ 2147483646 h 476"/>
              <a:gd name="T32" fmla="*/ 2147483646 w 749"/>
              <a:gd name="T33" fmla="*/ 2147483646 h 476"/>
              <a:gd name="T34" fmla="*/ 2147483646 w 749"/>
              <a:gd name="T35" fmla="*/ 2147483646 h 476"/>
              <a:gd name="T36" fmla="*/ 2147483646 w 749"/>
              <a:gd name="T37" fmla="*/ 2147483646 h 476"/>
              <a:gd name="T38" fmla="*/ 2147483646 w 749"/>
              <a:gd name="T39" fmla="*/ 2147483646 h 476"/>
              <a:gd name="T40" fmla="*/ 2147483646 w 749"/>
              <a:gd name="T41" fmla="*/ 2147483646 h 476"/>
              <a:gd name="T42" fmla="*/ 2147483646 w 749"/>
              <a:gd name="T43" fmla="*/ 2147483646 h 476"/>
              <a:gd name="T44" fmla="*/ 2147483646 w 749"/>
              <a:gd name="T45" fmla="*/ 2147483646 h 476"/>
              <a:gd name="T46" fmla="*/ 2147483646 w 749"/>
              <a:gd name="T47" fmla="*/ 2147483646 h 476"/>
              <a:gd name="T48" fmla="*/ 2147483646 w 749"/>
              <a:gd name="T49" fmla="*/ 2147483646 h 476"/>
              <a:gd name="T50" fmla="*/ 2147483646 w 749"/>
              <a:gd name="T51" fmla="*/ 2147483646 h 476"/>
              <a:gd name="T52" fmla="*/ 2147483646 w 749"/>
              <a:gd name="T53" fmla="*/ 2147483646 h 476"/>
              <a:gd name="T54" fmla="*/ 2147483646 w 749"/>
              <a:gd name="T55" fmla="*/ 2147483646 h 476"/>
              <a:gd name="T56" fmla="*/ 2147483646 w 749"/>
              <a:gd name="T57" fmla="*/ 2147483646 h 476"/>
              <a:gd name="T58" fmla="*/ 2147483646 w 749"/>
              <a:gd name="T59" fmla="*/ 2147483646 h 476"/>
              <a:gd name="T60" fmla="*/ 2147483646 w 749"/>
              <a:gd name="T61" fmla="*/ 2147483646 h 476"/>
              <a:gd name="T62" fmla="*/ 2147483646 w 749"/>
              <a:gd name="T63" fmla="*/ 2147483646 h 476"/>
              <a:gd name="T64" fmla="*/ 2147483646 w 749"/>
              <a:gd name="T65" fmla="*/ 2147483646 h 476"/>
              <a:gd name="T66" fmla="*/ 2147483646 w 749"/>
              <a:gd name="T67" fmla="*/ 2147483646 h 476"/>
              <a:gd name="T68" fmla="*/ 2147483646 w 749"/>
              <a:gd name="T69" fmla="*/ 2147483646 h 476"/>
              <a:gd name="T70" fmla="*/ 2147483646 w 749"/>
              <a:gd name="T71" fmla="*/ 2147483646 h 476"/>
              <a:gd name="T72" fmla="*/ 2147483646 w 749"/>
              <a:gd name="T73" fmla="*/ 2147483646 h 4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9"/>
              <a:gd name="T112" fmla="*/ 0 h 476"/>
              <a:gd name="T113" fmla="*/ 749 w 749"/>
              <a:gd name="T114" fmla="*/ 476 h 4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9" h="476">
                <a:moveTo>
                  <a:pt x="0" y="309"/>
                </a:moveTo>
                <a:lnTo>
                  <a:pt x="4" y="277"/>
                </a:lnTo>
                <a:lnTo>
                  <a:pt x="29" y="250"/>
                </a:lnTo>
                <a:lnTo>
                  <a:pt x="29" y="246"/>
                </a:lnTo>
                <a:lnTo>
                  <a:pt x="12" y="198"/>
                </a:lnTo>
                <a:lnTo>
                  <a:pt x="29" y="198"/>
                </a:lnTo>
                <a:lnTo>
                  <a:pt x="33" y="186"/>
                </a:lnTo>
                <a:lnTo>
                  <a:pt x="57" y="163"/>
                </a:lnTo>
                <a:lnTo>
                  <a:pt x="98" y="151"/>
                </a:lnTo>
                <a:lnTo>
                  <a:pt x="94" y="95"/>
                </a:lnTo>
                <a:lnTo>
                  <a:pt x="115" y="40"/>
                </a:lnTo>
                <a:lnTo>
                  <a:pt x="148" y="0"/>
                </a:lnTo>
                <a:lnTo>
                  <a:pt x="193" y="0"/>
                </a:lnTo>
                <a:lnTo>
                  <a:pt x="201" y="16"/>
                </a:lnTo>
                <a:lnTo>
                  <a:pt x="218" y="12"/>
                </a:lnTo>
                <a:lnTo>
                  <a:pt x="242" y="32"/>
                </a:lnTo>
                <a:lnTo>
                  <a:pt x="255" y="24"/>
                </a:lnTo>
                <a:lnTo>
                  <a:pt x="263" y="4"/>
                </a:lnTo>
                <a:lnTo>
                  <a:pt x="304" y="8"/>
                </a:lnTo>
                <a:lnTo>
                  <a:pt x="312" y="12"/>
                </a:lnTo>
                <a:lnTo>
                  <a:pt x="304" y="24"/>
                </a:lnTo>
                <a:lnTo>
                  <a:pt x="275" y="40"/>
                </a:lnTo>
                <a:lnTo>
                  <a:pt x="275" y="52"/>
                </a:lnTo>
                <a:lnTo>
                  <a:pt x="300" y="64"/>
                </a:lnTo>
                <a:lnTo>
                  <a:pt x="333" y="64"/>
                </a:lnTo>
                <a:lnTo>
                  <a:pt x="341" y="72"/>
                </a:lnTo>
                <a:lnTo>
                  <a:pt x="345" y="99"/>
                </a:lnTo>
                <a:lnTo>
                  <a:pt x="357" y="111"/>
                </a:lnTo>
                <a:lnTo>
                  <a:pt x="382" y="103"/>
                </a:lnTo>
                <a:lnTo>
                  <a:pt x="399" y="107"/>
                </a:lnTo>
                <a:lnTo>
                  <a:pt x="477" y="87"/>
                </a:lnTo>
                <a:lnTo>
                  <a:pt x="501" y="64"/>
                </a:lnTo>
                <a:lnTo>
                  <a:pt x="522" y="64"/>
                </a:lnTo>
                <a:lnTo>
                  <a:pt x="538" y="40"/>
                </a:lnTo>
                <a:lnTo>
                  <a:pt x="588" y="36"/>
                </a:lnTo>
                <a:lnTo>
                  <a:pt x="616" y="44"/>
                </a:lnTo>
                <a:lnTo>
                  <a:pt x="666" y="44"/>
                </a:lnTo>
                <a:lnTo>
                  <a:pt x="715" y="75"/>
                </a:lnTo>
                <a:lnTo>
                  <a:pt x="727" y="107"/>
                </a:lnTo>
                <a:lnTo>
                  <a:pt x="711" y="119"/>
                </a:lnTo>
                <a:lnTo>
                  <a:pt x="690" y="155"/>
                </a:lnTo>
                <a:lnTo>
                  <a:pt x="707" y="206"/>
                </a:lnTo>
                <a:lnTo>
                  <a:pt x="686" y="230"/>
                </a:lnTo>
                <a:lnTo>
                  <a:pt x="686" y="262"/>
                </a:lnTo>
                <a:lnTo>
                  <a:pt x="719" y="277"/>
                </a:lnTo>
                <a:lnTo>
                  <a:pt x="748" y="337"/>
                </a:lnTo>
                <a:lnTo>
                  <a:pt x="727" y="376"/>
                </a:lnTo>
                <a:lnTo>
                  <a:pt x="715" y="364"/>
                </a:lnTo>
                <a:lnTo>
                  <a:pt x="711" y="380"/>
                </a:lnTo>
                <a:lnTo>
                  <a:pt x="715" y="420"/>
                </a:lnTo>
                <a:lnTo>
                  <a:pt x="711" y="436"/>
                </a:lnTo>
                <a:lnTo>
                  <a:pt x="694" y="440"/>
                </a:lnTo>
                <a:lnTo>
                  <a:pt x="666" y="436"/>
                </a:lnTo>
                <a:lnTo>
                  <a:pt x="633" y="452"/>
                </a:lnTo>
                <a:lnTo>
                  <a:pt x="612" y="436"/>
                </a:lnTo>
                <a:lnTo>
                  <a:pt x="583" y="444"/>
                </a:lnTo>
                <a:lnTo>
                  <a:pt x="551" y="432"/>
                </a:lnTo>
                <a:lnTo>
                  <a:pt x="518" y="440"/>
                </a:lnTo>
                <a:lnTo>
                  <a:pt x="505" y="460"/>
                </a:lnTo>
                <a:lnTo>
                  <a:pt x="485" y="456"/>
                </a:lnTo>
                <a:lnTo>
                  <a:pt x="456" y="436"/>
                </a:lnTo>
                <a:lnTo>
                  <a:pt x="440" y="463"/>
                </a:lnTo>
                <a:lnTo>
                  <a:pt x="394" y="456"/>
                </a:lnTo>
                <a:lnTo>
                  <a:pt x="357" y="475"/>
                </a:lnTo>
                <a:lnTo>
                  <a:pt x="283" y="471"/>
                </a:lnTo>
                <a:lnTo>
                  <a:pt x="246" y="463"/>
                </a:lnTo>
                <a:lnTo>
                  <a:pt x="238" y="463"/>
                </a:lnTo>
                <a:lnTo>
                  <a:pt x="234" y="471"/>
                </a:lnTo>
                <a:lnTo>
                  <a:pt x="201" y="467"/>
                </a:lnTo>
                <a:lnTo>
                  <a:pt x="156" y="444"/>
                </a:lnTo>
                <a:lnTo>
                  <a:pt x="148" y="428"/>
                </a:lnTo>
                <a:lnTo>
                  <a:pt x="115" y="416"/>
                </a:lnTo>
                <a:lnTo>
                  <a:pt x="86" y="384"/>
                </a:lnTo>
                <a:lnTo>
                  <a:pt x="16" y="341"/>
                </a:lnTo>
                <a:lnTo>
                  <a:pt x="0" y="309"/>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65" name="Freeform 56"/>
          <p:cNvSpPr>
            <a:spLocks/>
          </p:cNvSpPr>
          <p:nvPr/>
        </p:nvSpPr>
        <p:spPr bwMode="auto">
          <a:xfrm rot="-251578">
            <a:off x="4716463" y="3224213"/>
            <a:ext cx="968375" cy="849312"/>
          </a:xfrm>
          <a:custGeom>
            <a:avLst/>
            <a:gdLst>
              <a:gd name="T0" fmla="*/ 0 w 659"/>
              <a:gd name="T1" fmla="*/ 2147483646 h 575"/>
              <a:gd name="T2" fmla="*/ 2147483646 w 659"/>
              <a:gd name="T3" fmla="*/ 2147483646 h 575"/>
              <a:gd name="T4" fmla="*/ 2147483646 w 659"/>
              <a:gd name="T5" fmla="*/ 2147483646 h 575"/>
              <a:gd name="T6" fmla="*/ 2147483646 w 659"/>
              <a:gd name="T7" fmla="*/ 2147483646 h 575"/>
              <a:gd name="T8" fmla="*/ 2147483646 w 659"/>
              <a:gd name="T9" fmla="*/ 2147483646 h 575"/>
              <a:gd name="T10" fmla="*/ 2147483646 w 659"/>
              <a:gd name="T11" fmla="*/ 2147483646 h 575"/>
              <a:gd name="T12" fmla="*/ 2147483646 w 659"/>
              <a:gd name="T13" fmla="*/ 2147483646 h 575"/>
              <a:gd name="T14" fmla="*/ 2147483646 w 659"/>
              <a:gd name="T15" fmla="*/ 2147483646 h 575"/>
              <a:gd name="T16" fmla="*/ 2147483646 w 659"/>
              <a:gd name="T17" fmla="*/ 2147483646 h 575"/>
              <a:gd name="T18" fmla="*/ 2147483646 w 659"/>
              <a:gd name="T19" fmla="*/ 2147483646 h 575"/>
              <a:gd name="T20" fmla="*/ 2147483646 w 659"/>
              <a:gd name="T21" fmla="*/ 2147483646 h 575"/>
              <a:gd name="T22" fmla="*/ 2147483646 w 659"/>
              <a:gd name="T23" fmla="*/ 2147483646 h 575"/>
              <a:gd name="T24" fmla="*/ 2147483646 w 659"/>
              <a:gd name="T25" fmla="*/ 2147483646 h 575"/>
              <a:gd name="T26" fmla="*/ 2147483646 w 659"/>
              <a:gd name="T27" fmla="*/ 2147483646 h 575"/>
              <a:gd name="T28" fmla="*/ 2147483646 w 659"/>
              <a:gd name="T29" fmla="*/ 2147483646 h 575"/>
              <a:gd name="T30" fmla="*/ 2147483646 w 659"/>
              <a:gd name="T31" fmla="*/ 2147483646 h 575"/>
              <a:gd name="T32" fmla="*/ 2147483646 w 659"/>
              <a:gd name="T33" fmla="*/ 2147483646 h 575"/>
              <a:gd name="T34" fmla="*/ 2147483646 w 659"/>
              <a:gd name="T35" fmla="*/ 2147483646 h 575"/>
              <a:gd name="T36" fmla="*/ 2147483646 w 659"/>
              <a:gd name="T37" fmla="*/ 2147483646 h 575"/>
              <a:gd name="T38" fmla="*/ 2147483646 w 659"/>
              <a:gd name="T39" fmla="*/ 2147483646 h 575"/>
              <a:gd name="T40" fmla="*/ 2147483646 w 659"/>
              <a:gd name="T41" fmla="*/ 2147483646 h 575"/>
              <a:gd name="T42" fmla="*/ 2147483646 w 659"/>
              <a:gd name="T43" fmla="*/ 2147483646 h 575"/>
              <a:gd name="T44" fmla="*/ 2147483646 w 659"/>
              <a:gd name="T45" fmla="*/ 2147483646 h 575"/>
              <a:gd name="T46" fmla="*/ 2147483646 w 659"/>
              <a:gd name="T47" fmla="*/ 2147483646 h 575"/>
              <a:gd name="T48" fmla="*/ 2147483646 w 659"/>
              <a:gd name="T49" fmla="*/ 2147483646 h 575"/>
              <a:gd name="T50" fmla="*/ 2147483646 w 659"/>
              <a:gd name="T51" fmla="*/ 2147483646 h 575"/>
              <a:gd name="T52" fmla="*/ 2147483646 w 659"/>
              <a:gd name="T53" fmla="*/ 2147483646 h 575"/>
              <a:gd name="T54" fmla="*/ 2147483646 w 659"/>
              <a:gd name="T55" fmla="*/ 2147483646 h 575"/>
              <a:gd name="T56" fmla="*/ 2147483646 w 659"/>
              <a:gd name="T57" fmla="*/ 2147483646 h 575"/>
              <a:gd name="T58" fmla="*/ 2147483646 w 659"/>
              <a:gd name="T59" fmla="*/ 2147483646 h 575"/>
              <a:gd name="T60" fmla="*/ 2147483646 w 659"/>
              <a:gd name="T61" fmla="*/ 2147483646 h 575"/>
              <a:gd name="T62" fmla="*/ 2147483646 w 659"/>
              <a:gd name="T63" fmla="*/ 2147483646 h 575"/>
              <a:gd name="T64" fmla="*/ 2147483646 w 659"/>
              <a:gd name="T65" fmla="*/ 2147483646 h 575"/>
              <a:gd name="T66" fmla="*/ 2147483646 w 659"/>
              <a:gd name="T67" fmla="*/ 2147483646 h 575"/>
              <a:gd name="T68" fmla="*/ 2147483646 w 659"/>
              <a:gd name="T69" fmla="*/ 2147483646 h 575"/>
              <a:gd name="T70" fmla="*/ 2147483646 w 659"/>
              <a:gd name="T71" fmla="*/ 2147483646 h 575"/>
              <a:gd name="T72" fmla="*/ 2147483646 w 659"/>
              <a:gd name="T73" fmla="*/ 2147483646 h 575"/>
              <a:gd name="T74" fmla="*/ 2147483646 w 659"/>
              <a:gd name="T75" fmla="*/ 2147483646 h 575"/>
              <a:gd name="T76" fmla="*/ 2147483646 w 659"/>
              <a:gd name="T77" fmla="*/ 2147483646 h 575"/>
              <a:gd name="T78" fmla="*/ 2147483646 w 659"/>
              <a:gd name="T79" fmla="*/ 2147483646 h 575"/>
              <a:gd name="T80" fmla="*/ 2147483646 w 659"/>
              <a:gd name="T81" fmla="*/ 0 h 575"/>
              <a:gd name="T82" fmla="*/ 2147483646 w 659"/>
              <a:gd name="T83" fmla="*/ 2147483646 h 575"/>
              <a:gd name="T84" fmla="*/ 2147483646 w 659"/>
              <a:gd name="T85" fmla="*/ 0 h 575"/>
              <a:gd name="T86" fmla="*/ 2147483646 w 659"/>
              <a:gd name="T87" fmla="*/ 2147483646 h 575"/>
              <a:gd name="T88" fmla="*/ 2147483646 w 659"/>
              <a:gd name="T89" fmla="*/ 2147483646 h 575"/>
              <a:gd name="T90" fmla="*/ 2147483646 w 659"/>
              <a:gd name="T91" fmla="*/ 2147483646 h 575"/>
              <a:gd name="T92" fmla="*/ 2147483646 w 659"/>
              <a:gd name="T93" fmla="*/ 2147483646 h 575"/>
              <a:gd name="T94" fmla="*/ 2147483646 w 659"/>
              <a:gd name="T95" fmla="*/ 2147483646 h 575"/>
              <a:gd name="T96" fmla="*/ 2147483646 w 659"/>
              <a:gd name="T97" fmla="*/ 2147483646 h 575"/>
              <a:gd name="T98" fmla="*/ 2147483646 w 659"/>
              <a:gd name="T99" fmla="*/ 2147483646 h 575"/>
              <a:gd name="T100" fmla="*/ 2147483646 w 659"/>
              <a:gd name="T101" fmla="*/ 2147483646 h 575"/>
              <a:gd name="T102" fmla="*/ 2147483646 w 659"/>
              <a:gd name="T103" fmla="*/ 2147483646 h 575"/>
              <a:gd name="T104" fmla="*/ 2147483646 w 659"/>
              <a:gd name="T105" fmla="*/ 2147483646 h 575"/>
              <a:gd name="T106" fmla="*/ 2147483646 w 659"/>
              <a:gd name="T107" fmla="*/ 2147483646 h 575"/>
              <a:gd name="T108" fmla="*/ 2147483646 w 659"/>
              <a:gd name="T109" fmla="*/ 2147483646 h 575"/>
              <a:gd name="T110" fmla="*/ 2147483646 w 659"/>
              <a:gd name="T111" fmla="*/ 2147483646 h 575"/>
              <a:gd name="T112" fmla="*/ 2147483646 w 659"/>
              <a:gd name="T113" fmla="*/ 2147483646 h 575"/>
              <a:gd name="T114" fmla="*/ 2147483646 w 659"/>
              <a:gd name="T115" fmla="*/ 2147483646 h 575"/>
              <a:gd name="T116" fmla="*/ 2147483646 w 659"/>
              <a:gd name="T117" fmla="*/ 2147483646 h 575"/>
              <a:gd name="T118" fmla="*/ 0 w 659"/>
              <a:gd name="T119" fmla="*/ 2147483646 h 5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9"/>
              <a:gd name="T181" fmla="*/ 0 h 575"/>
              <a:gd name="T182" fmla="*/ 659 w 659"/>
              <a:gd name="T183" fmla="*/ 575 h 5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9" h="575">
                <a:moveTo>
                  <a:pt x="0" y="233"/>
                </a:moveTo>
                <a:lnTo>
                  <a:pt x="4" y="245"/>
                </a:lnTo>
                <a:lnTo>
                  <a:pt x="21" y="257"/>
                </a:lnTo>
                <a:lnTo>
                  <a:pt x="21" y="297"/>
                </a:lnTo>
                <a:lnTo>
                  <a:pt x="78" y="408"/>
                </a:lnTo>
                <a:lnTo>
                  <a:pt x="87" y="487"/>
                </a:lnTo>
                <a:lnTo>
                  <a:pt x="136" y="518"/>
                </a:lnTo>
                <a:lnTo>
                  <a:pt x="148" y="550"/>
                </a:lnTo>
                <a:lnTo>
                  <a:pt x="226" y="538"/>
                </a:lnTo>
                <a:lnTo>
                  <a:pt x="247" y="562"/>
                </a:lnTo>
                <a:lnTo>
                  <a:pt x="263" y="566"/>
                </a:lnTo>
                <a:lnTo>
                  <a:pt x="272" y="554"/>
                </a:lnTo>
                <a:lnTo>
                  <a:pt x="288" y="554"/>
                </a:lnTo>
                <a:lnTo>
                  <a:pt x="337" y="574"/>
                </a:lnTo>
                <a:lnTo>
                  <a:pt x="354" y="570"/>
                </a:lnTo>
                <a:lnTo>
                  <a:pt x="354" y="542"/>
                </a:lnTo>
                <a:lnTo>
                  <a:pt x="374" y="554"/>
                </a:lnTo>
                <a:lnTo>
                  <a:pt x="411" y="550"/>
                </a:lnTo>
                <a:lnTo>
                  <a:pt x="448" y="554"/>
                </a:lnTo>
                <a:lnTo>
                  <a:pt x="477" y="530"/>
                </a:lnTo>
                <a:lnTo>
                  <a:pt x="518" y="515"/>
                </a:lnTo>
                <a:lnTo>
                  <a:pt x="547" y="491"/>
                </a:lnTo>
                <a:lnTo>
                  <a:pt x="543" y="459"/>
                </a:lnTo>
                <a:lnTo>
                  <a:pt x="584" y="388"/>
                </a:lnTo>
                <a:lnTo>
                  <a:pt x="617" y="384"/>
                </a:lnTo>
                <a:lnTo>
                  <a:pt x="633" y="360"/>
                </a:lnTo>
                <a:lnTo>
                  <a:pt x="637" y="305"/>
                </a:lnTo>
                <a:lnTo>
                  <a:pt x="658" y="277"/>
                </a:lnTo>
                <a:lnTo>
                  <a:pt x="650" y="261"/>
                </a:lnTo>
                <a:lnTo>
                  <a:pt x="596" y="245"/>
                </a:lnTo>
                <a:lnTo>
                  <a:pt x="576" y="233"/>
                </a:lnTo>
                <a:lnTo>
                  <a:pt x="563" y="214"/>
                </a:lnTo>
                <a:lnTo>
                  <a:pt x="572" y="206"/>
                </a:lnTo>
                <a:lnTo>
                  <a:pt x="440" y="138"/>
                </a:lnTo>
                <a:lnTo>
                  <a:pt x="428" y="107"/>
                </a:lnTo>
                <a:lnTo>
                  <a:pt x="424" y="55"/>
                </a:lnTo>
                <a:lnTo>
                  <a:pt x="428" y="51"/>
                </a:lnTo>
                <a:lnTo>
                  <a:pt x="403" y="20"/>
                </a:lnTo>
                <a:lnTo>
                  <a:pt x="374" y="12"/>
                </a:lnTo>
                <a:lnTo>
                  <a:pt x="346" y="12"/>
                </a:lnTo>
                <a:lnTo>
                  <a:pt x="325" y="0"/>
                </a:lnTo>
                <a:lnTo>
                  <a:pt x="305" y="12"/>
                </a:lnTo>
                <a:lnTo>
                  <a:pt x="288" y="0"/>
                </a:lnTo>
                <a:lnTo>
                  <a:pt x="272" y="4"/>
                </a:lnTo>
                <a:lnTo>
                  <a:pt x="259" y="24"/>
                </a:lnTo>
                <a:lnTo>
                  <a:pt x="235" y="28"/>
                </a:lnTo>
                <a:lnTo>
                  <a:pt x="239" y="47"/>
                </a:lnTo>
                <a:lnTo>
                  <a:pt x="226" y="51"/>
                </a:lnTo>
                <a:lnTo>
                  <a:pt x="206" y="47"/>
                </a:lnTo>
                <a:lnTo>
                  <a:pt x="206" y="71"/>
                </a:lnTo>
                <a:lnTo>
                  <a:pt x="194" y="79"/>
                </a:lnTo>
                <a:lnTo>
                  <a:pt x="173" y="79"/>
                </a:lnTo>
                <a:lnTo>
                  <a:pt x="128" y="115"/>
                </a:lnTo>
                <a:lnTo>
                  <a:pt x="124" y="170"/>
                </a:lnTo>
                <a:lnTo>
                  <a:pt x="107" y="182"/>
                </a:lnTo>
                <a:lnTo>
                  <a:pt x="74" y="198"/>
                </a:lnTo>
                <a:lnTo>
                  <a:pt x="37" y="186"/>
                </a:lnTo>
                <a:lnTo>
                  <a:pt x="37" y="210"/>
                </a:lnTo>
                <a:lnTo>
                  <a:pt x="25" y="229"/>
                </a:lnTo>
                <a:lnTo>
                  <a:pt x="0" y="233"/>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66" name="Freeform 57"/>
          <p:cNvSpPr>
            <a:spLocks/>
          </p:cNvSpPr>
          <p:nvPr/>
        </p:nvSpPr>
        <p:spPr bwMode="auto">
          <a:xfrm rot="-251578">
            <a:off x="3700463" y="3500438"/>
            <a:ext cx="1155700" cy="606425"/>
          </a:xfrm>
          <a:custGeom>
            <a:avLst/>
            <a:gdLst>
              <a:gd name="T0" fmla="*/ 2147483646 w 782"/>
              <a:gd name="T1" fmla="*/ 2147483646 h 409"/>
              <a:gd name="T2" fmla="*/ 2147483646 w 782"/>
              <a:gd name="T3" fmla="*/ 2147483646 h 409"/>
              <a:gd name="T4" fmla="*/ 2147483646 w 782"/>
              <a:gd name="T5" fmla="*/ 2147483646 h 409"/>
              <a:gd name="T6" fmla="*/ 2147483646 w 782"/>
              <a:gd name="T7" fmla="*/ 2147483646 h 409"/>
              <a:gd name="T8" fmla="*/ 2147483646 w 782"/>
              <a:gd name="T9" fmla="*/ 2147483646 h 409"/>
              <a:gd name="T10" fmla="*/ 2147483646 w 782"/>
              <a:gd name="T11" fmla="*/ 2147483646 h 409"/>
              <a:gd name="T12" fmla="*/ 2147483646 w 782"/>
              <a:gd name="T13" fmla="*/ 2147483646 h 409"/>
              <a:gd name="T14" fmla="*/ 2147483646 w 782"/>
              <a:gd name="T15" fmla="*/ 2147483646 h 409"/>
              <a:gd name="T16" fmla="*/ 2147483646 w 782"/>
              <a:gd name="T17" fmla="*/ 2147483646 h 409"/>
              <a:gd name="T18" fmla="*/ 2147483646 w 782"/>
              <a:gd name="T19" fmla="*/ 2147483646 h 409"/>
              <a:gd name="T20" fmla="*/ 2147483646 w 782"/>
              <a:gd name="T21" fmla="*/ 2147483646 h 409"/>
              <a:gd name="T22" fmla="*/ 2147483646 w 782"/>
              <a:gd name="T23" fmla="*/ 2147483646 h 409"/>
              <a:gd name="T24" fmla="*/ 2147483646 w 782"/>
              <a:gd name="T25" fmla="*/ 2147483646 h 409"/>
              <a:gd name="T26" fmla="*/ 2147483646 w 782"/>
              <a:gd name="T27" fmla="*/ 2147483646 h 409"/>
              <a:gd name="T28" fmla="*/ 2147483646 w 782"/>
              <a:gd name="T29" fmla="*/ 2147483646 h 409"/>
              <a:gd name="T30" fmla="*/ 2147483646 w 782"/>
              <a:gd name="T31" fmla="*/ 2147483646 h 409"/>
              <a:gd name="T32" fmla="*/ 2147483646 w 782"/>
              <a:gd name="T33" fmla="*/ 2147483646 h 409"/>
              <a:gd name="T34" fmla="*/ 2147483646 w 782"/>
              <a:gd name="T35" fmla="*/ 2147483646 h 409"/>
              <a:gd name="T36" fmla="*/ 2147483646 w 782"/>
              <a:gd name="T37" fmla="*/ 2147483646 h 409"/>
              <a:gd name="T38" fmla="*/ 2147483646 w 782"/>
              <a:gd name="T39" fmla="*/ 2147483646 h 409"/>
              <a:gd name="T40" fmla="*/ 2147483646 w 782"/>
              <a:gd name="T41" fmla="*/ 2147483646 h 409"/>
              <a:gd name="T42" fmla="*/ 2147483646 w 782"/>
              <a:gd name="T43" fmla="*/ 2147483646 h 409"/>
              <a:gd name="T44" fmla="*/ 2147483646 w 782"/>
              <a:gd name="T45" fmla="*/ 2147483646 h 409"/>
              <a:gd name="T46" fmla="*/ 2147483646 w 782"/>
              <a:gd name="T47" fmla="*/ 2147483646 h 409"/>
              <a:gd name="T48" fmla="*/ 2147483646 w 782"/>
              <a:gd name="T49" fmla="*/ 2147483646 h 409"/>
              <a:gd name="T50" fmla="*/ 2147483646 w 782"/>
              <a:gd name="T51" fmla="*/ 2147483646 h 409"/>
              <a:gd name="T52" fmla="*/ 2147483646 w 782"/>
              <a:gd name="T53" fmla="*/ 2147483646 h 409"/>
              <a:gd name="T54" fmla="*/ 2147483646 w 782"/>
              <a:gd name="T55" fmla="*/ 2147483646 h 409"/>
              <a:gd name="T56" fmla="*/ 2147483646 w 782"/>
              <a:gd name="T57" fmla="*/ 2147483646 h 409"/>
              <a:gd name="T58" fmla="*/ 2147483646 w 782"/>
              <a:gd name="T59" fmla="*/ 2147483646 h 409"/>
              <a:gd name="T60" fmla="*/ 2147483646 w 782"/>
              <a:gd name="T61" fmla="*/ 2147483646 h 409"/>
              <a:gd name="T62" fmla="*/ 2147483646 w 782"/>
              <a:gd name="T63" fmla="*/ 2147483646 h 409"/>
              <a:gd name="T64" fmla="*/ 2147483646 w 782"/>
              <a:gd name="T65" fmla="*/ 2147483646 h 409"/>
              <a:gd name="T66" fmla="*/ 2147483646 w 782"/>
              <a:gd name="T67" fmla="*/ 2147483646 h 409"/>
              <a:gd name="T68" fmla="*/ 2147483646 w 782"/>
              <a:gd name="T69" fmla="*/ 2147483646 h 409"/>
              <a:gd name="T70" fmla="*/ 2147483646 w 782"/>
              <a:gd name="T71" fmla="*/ 2147483646 h 409"/>
              <a:gd name="T72" fmla="*/ 2147483646 w 782"/>
              <a:gd name="T73" fmla="*/ 2147483646 h 409"/>
              <a:gd name="T74" fmla="*/ 2147483646 w 782"/>
              <a:gd name="T75" fmla="*/ 2147483646 h 409"/>
              <a:gd name="T76" fmla="*/ 2147483646 w 782"/>
              <a:gd name="T77" fmla="*/ 2147483646 h 409"/>
              <a:gd name="T78" fmla="*/ 2147483646 w 782"/>
              <a:gd name="T79" fmla="*/ 2147483646 h 4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2"/>
              <a:gd name="T121" fmla="*/ 0 h 409"/>
              <a:gd name="T122" fmla="*/ 782 w 782"/>
              <a:gd name="T123" fmla="*/ 409 h 4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2" h="409">
                <a:moveTo>
                  <a:pt x="0" y="80"/>
                </a:moveTo>
                <a:lnTo>
                  <a:pt x="4" y="99"/>
                </a:lnTo>
                <a:lnTo>
                  <a:pt x="28" y="127"/>
                </a:lnTo>
                <a:lnTo>
                  <a:pt x="12" y="171"/>
                </a:lnTo>
                <a:lnTo>
                  <a:pt x="41" y="179"/>
                </a:lnTo>
                <a:lnTo>
                  <a:pt x="45" y="218"/>
                </a:lnTo>
                <a:lnTo>
                  <a:pt x="61" y="234"/>
                </a:lnTo>
                <a:lnTo>
                  <a:pt x="53" y="277"/>
                </a:lnTo>
                <a:lnTo>
                  <a:pt x="74" y="293"/>
                </a:lnTo>
                <a:lnTo>
                  <a:pt x="107" y="337"/>
                </a:lnTo>
                <a:lnTo>
                  <a:pt x="131" y="349"/>
                </a:lnTo>
                <a:lnTo>
                  <a:pt x="135" y="357"/>
                </a:lnTo>
                <a:lnTo>
                  <a:pt x="144" y="349"/>
                </a:lnTo>
                <a:lnTo>
                  <a:pt x="185" y="357"/>
                </a:lnTo>
                <a:lnTo>
                  <a:pt x="209" y="337"/>
                </a:lnTo>
                <a:lnTo>
                  <a:pt x="230" y="337"/>
                </a:lnTo>
                <a:lnTo>
                  <a:pt x="263" y="297"/>
                </a:lnTo>
                <a:lnTo>
                  <a:pt x="308" y="297"/>
                </a:lnTo>
                <a:lnTo>
                  <a:pt x="316" y="313"/>
                </a:lnTo>
                <a:lnTo>
                  <a:pt x="333" y="309"/>
                </a:lnTo>
                <a:lnTo>
                  <a:pt x="357" y="329"/>
                </a:lnTo>
                <a:lnTo>
                  <a:pt x="370" y="321"/>
                </a:lnTo>
                <a:lnTo>
                  <a:pt x="378" y="301"/>
                </a:lnTo>
                <a:lnTo>
                  <a:pt x="419" y="305"/>
                </a:lnTo>
                <a:lnTo>
                  <a:pt x="427" y="309"/>
                </a:lnTo>
                <a:lnTo>
                  <a:pt x="419" y="321"/>
                </a:lnTo>
                <a:lnTo>
                  <a:pt x="390" y="337"/>
                </a:lnTo>
                <a:lnTo>
                  <a:pt x="390" y="349"/>
                </a:lnTo>
                <a:lnTo>
                  <a:pt x="415" y="361"/>
                </a:lnTo>
                <a:lnTo>
                  <a:pt x="448" y="361"/>
                </a:lnTo>
                <a:lnTo>
                  <a:pt x="456" y="369"/>
                </a:lnTo>
                <a:lnTo>
                  <a:pt x="460" y="396"/>
                </a:lnTo>
                <a:lnTo>
                  <a:pt x="472" y="408"/>
                </a:lnTo>
                <a:lnTo>
                  <a:pt x="497" y="400"/>
                </a:lnTo>
                <a:lnTo>
                  <a:pt x="514" y="404"/>
                </a:lnTo>
                <a:lnTo>
                  <a:pt x="592" y="384"/>
                </a:lnTo>
                <a:lnTo>
                  <a:pt x="616" y="361"/>
                </a:lnTo>
                <a:lnTo>
                  <a:pt x="637" y="361"/>
                </a:lnTo>
                <a:lnTo>
                  <a:pt x="653" y="337"/>
                </a:lnTo>
                <a:lnTo>
                  <a:pt x="703" y="333"/>
                </a:lnTo>
                <a:lnTo>
                  <a:pt x="731" y="341"/>
                </a:lnTo>
                <a:lnTo>
                  <a:pt x="781" y="341"/>
                </a:lnTo>
                <a:lnTo>
                  <a:pt x="772" y="262"/>
                </a:lnTo>
                <a:lnTo>
                  <a:pt x="715" y="151"/>
                </a:lnTo>
                <a:lnTo>
                  <a:pt x="715" y="111"/>
                </a:lnTo>
                <a:lnTo>
                  <a:pt x="698" y="99"/>
                </a:lnTo>
                <a:lnTo>
                  <a:pt x="694" y="87"/>
                </a:lnTo>
                <a:lnTo>
                  <a:pt x="645" y="80"/>
                </a:lnTo>
                <a:lnTo>
                  <a:pt x="620" y="99"/>
                </a:lnTo>
                <a:lnTo>
                  <a:pt x="575" y="119"/>
                </a:lnTo>
                <a:lnTo>
                  <a:pt x="522" y="155"/>
                </a:lnTo>
                <a:lnTo>
                  <a:pt x="497" y="167"/>
                </a:lnTo>
                <a:lnTo>
                  <a:pt x="485" y="159"/>
                </a:lnTo>
                <a:lnTo>
                  <a:pt x="489" y="147"/>
                </a:lnTo>
                <a:lnTo>
                  <a:pt x="509" y="135"/>
                </a:lnTo>
                <a:lnTo>
                  <a:pt x="518" y="111"/>
                </a:lnTo>
                <a:lnTo>
                  <a:pt x="551" y="80"/>
                </a:lnTo>
                <a:lnTo>
                  <a:pt x="546" y="68"/>
                </a:lnTo>
                <a:lnTo>
                  <a:pt x="493" y="60"/>
                </a:lnTo>
                <a:lnTo>
                  <a:pt x="403" y="12"/>
                </a:lnTo>
                <a:lnTo>
                  <a:pt x="366" y="8"/>
                </a:lnTo>
                <a:lnTo>
                  <a:pt x="337" y="32"/>
                </a:lnTo>
                <a:lnTo>
                  <a:pt x="324" y="8"/>
                </a:lnTo>
                <a:lnTo>
                  <a:pt x="316" y="8"/>
                </a:lnTo>
                <a:lnTo>
                  <a:pt x="283" y="28"/>
                </a:lnTo>
                <a:lnTo>
                  <a:pt x="246" y="32"/>
                </a:lnTo>
                <a:lnTo>
                  <a:pt x="230" y="28"/>
                </a:lnTo>
                <a:lnTo>
                  <a:pt x="222" y="8"/>
                </a:lnTo>
                <a:lnTo>
                  <a:pt x="201" y="0"/>
                </a:lnTo>
                <a:lnTo>
                  <a:pt x="193" y="4"/>
                </a:lnTo>
                <a:lnTo>
                  <a:pt x="172" y="32"/>
                </a:lnTo>
                <a:lnTo>
                  <a:pt x="156" y="36"/>
                </a:lnTo>
                <a:lnTo>
                  <a:pt x="131" y="60"/>
                </a:lnTo>
                <a:lnTo>
                  <a:pt x="111" y="36"/>
                </a:lnTo>
                <a:lnTo>
                  <a:pt x="98" y="40"/>
                </a:lnTo>
                <a:lnTo>
                  <a:pt x="86" y="60"/>
                </a:lnTo>
                <a:lnTo>
                  <a:pt x="74" y="64"/>
                </a:lnTo>
                <a:lnTo>
                  <a:pt x="45" y="60"/>
                </a:lnTo>
                <a:lnTo>
                  <a:pt x="12" y="76"/>
                </a:lnTo>
                <a:lnTo>
                  <a:pt x="4" y="68"/>
                </a:lnTo>
                <a:lnTo>
                  <a:pt x="0" y="80"/>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67" name="Freeform 58"/>
          <p:cNvSpPr>
            <a:spLocks/>
          </p:cNvSpPr>
          <p:nvPr/>
        </p:nvSpPr>
        <p:spPr bwMode="auto">
          <a:xfrm rot="-251578">
            <a:off x="5153025" y="4281488"/>
            <a:ext cx="836613" cy="804862"/>
          </a:xfrm>
          <a:custGeom>
            <a:avLst/>
            <a:gdLst>
              <a:gd name="T0" fmla="*/ 0 w 564"/>
              <a:gd name="T1" fmla="*/ 2147483646 h 547"/>
              <a:gd name="T2" fmla="*/ 2147483646 w 564"/>
              <a:gd name="T3" fmla="*/ 2147483646 h 547"/>
              <a:gd name="T4" fmla="*/ 2147483646 w 564"/>
              <a:gd name="T5" fmla="*/ 2147483646 h 547"/>
              <a:gd name="T6" fmla="*/ 2147483646 w 564"/>
              <a:gd name="T7" fmla="*/ 2147483646 h 547"/>
              <a:gd name="T8" fmla="*/ 2147483646 w 564"/>
              <a:gd name="T9" fmla="*/ 2147483646 h 547"/>
              <a:gd name="T10" fmla="*/ 2147483646 w 564"/>
              <a:gd name="T11" fmla="*/ 2147483646 h 547"/>
              <a:gd name="T12" fmla="*/ 2147483646 w 564"/>
              <a:gd name="T13" fmla="*/ 2147483646 h 547"/>
              <a:gd name="T14" fmla="*/ 2147483646 w 564"/>
              <a:gd name="T15" fmla="*/ 2147483646 h 547"/>
              <a:gd name="T16" fmla="*/ 2147483646 w 564"/>
              <a:gd name="T17" fmla="*/ 2147483646 h 547"/>
              <a:gd name="T18" fmla="*/ 2147483646 w 564"/>
              <a:gd name="T19" fmla="*/ 2147483646 h 547"/>
              <a:gd name="T20" fmla="*/ 2147483646 w 564"/>
              <a:gd name="T21" fmla="*/ 2147483646 h 547"/>
              <a:gd name="T22" fmla="*/ 2147483646 w 564"/>
              <a:gd name="T23" fmla="*/ 2147483646 h 547"/>
              <a:gd name="T24" fmla="*/ 2147483646 w 564"/>
              <a:gd name="T25" fmla="*/ 2147483646 h 547"/>
              <a:gd name="T26" fmla="*/ 2147483646 w 564"/>
              <a:gd name="T27" fmla="*/ 2147483646 h 547"/>
              <a:gd name="T28" fmla="*/ 2147483646 w 564"/>
              <a:gd name="T29" fmla="*/ 2147483646 h 547"/>
              <a:gd name="T30" fmla="*/ 2147483646 w 564"/>
              <a:gd name="T31" fmla="*/ 2147483646 h 547"/>
              <a:gd name="T32" fmla="*/ 2147483646 w 564"/>
              <a:gd name="T33" fmla="*/ 2147483646 h 547"/>
              <a:gd name="T34" fmla="*/ 2147483646 w 564"/>
              <a:gd name="T35" fmla="*/ 2147483646 h 547"/>
              <a:gd name="T36" fmla="*/ 2147483646 w 564"/>
              <a:gd name="T37" fmla="*/ 0 h 547"/>
              <a:gd name="T38" fmla="*/ 2147483646 w 564"/>
              <a:gd name="T39" fmla="*/ 2147483646 h 547"/>
              <a:gd name="T40" fmla="*/ 2147483646 w 564"/>
              <a:gd name="T41" fmla="*/ 2147483646 h 547"/>
              <a:gd name="T42" fmla="*/ 2147483646 w 564"/>
              <a:gd name="T43" fmla="*/ 2147483646 h 547"/>
              <a:gd name="T44" fmla="*/ 2147483646 w 564"/>
              <a:gd name="T45" fmla="*/ 2147483646 h 547"/>
              <a:gd name="T46" fmla="*/ 2147483646 w 564"/>
              <a:gd name="T47" fmla="*/ 2147483646 h 547"/>
              <a:gd name="T48" fmla="*/ 2147483646 w 564"/>
              <a:gd name="T49" fmla="*/ 2147483646 h 547"/>
              <a:gd name="T50" fmla="*/ 2147483646 w 564"/>
              <a:gd name="T51" fmla="*/ 2147483646 h 547"/>
              <a:gd name="T52" fmla="*/ 2147483646 w 564"/>
              <a:gd name="T53" fmla="*/ 2147483646 h 547"/>
              <a:gd name="T54" fmla="*/ 2147483646 w 564"/>
              <a:gd name="T55" fmla="*/ 2147483646 h 547"/>
              <a:gd name="T56" fmla="*/ 2147483646 w 564"/>
              <a:gd name="T57" fmla="*/ 2147483646 h 547"/>
              <a:gd name="T58" fmla="*/ 2147483646 w 564"/>
              <a:gd name="T59" fmla="*/ 2147483646 h 547"/>
              <a:gd name="T60" fmla="*/ 2147483646 w 564"/>
              <a:gd name="T61" fmla="*/ 2147483646 h 547"/>
              <a:gd name="T62" fmla="*/ 2147483646 w 564"/>
              <a:gd name="T63" fmla="*/ 2147483646 h 547"/>
              <a:gd name="T64" fmla="*/ 2147483646 w 564"/>
              <a:gd name="T65" fmla="*/ 2147483646 h 547"/>
              <a:gd name="T66" fmla="*/ 2147483646 w 564"/>
              <a:gd name="T67" fmla="*/ 2147483646 h 547"/>
              <a:gd name="T68" fmla="*/ 2147483646 w 564"/>
              <a:gd name="T69" fmla="*/ 2147483646 h 547"/>
              <a:gd name="T70" fmla="*/ 2147483646 w 564"/>
              <a:gd name="T71" fmla="*/ 2147483646 h 547"/>
              <a:gd name="T72" fmla="*/ 2147483646 w 564"/>
              <a:gd name="T73" fmla="*/ 2147483646 h 547"/>
              <a:gd name="T74" fmla="*/ 2147483646 w 564"/>
              <a:gd name="T75" fmla="*/ 2147483646 h 547"/>
              <a:gd name="T76" fmla="*/ 2147483646 w 564"/>
              <a:gd name="T77" fmla="*/ 2147483646 h 547"/>
              <a:gd name="T78" fmla="*/ 2147483646 w 564"/>
              <a:gd name="T79" fmla="*/ 2147483646 h 547"/>
              <a:gd name="T80" fmla="*/ 2147483646 w 564"/>
              <a:gd name="T81" fmla="*/ 2147483646 h 547"/>
              <a:gd name="T82" fmla="*/ 2147483646 w 564"/>
              <a:gd name="T83" fmla="*/ 2147483646 h 547"/>
              <a:gd name="T84" fmla="*/ 2147483646 w 564"/>
              <a:gd name="T85" fmla="*/ 2147483646 h 547"/>
              <a:gd name="T86" fmla="*/ 2147483646 w 564"/>
              <a:gd name="T87" fmla="*/ 2147483646 h 547"/>
              <a:gd name="T88" fmla="*/ 2147483646 w 564"/>
              <a:gd name="T89" fmla="*/ 2147483646 h 547"/>
              <a:gd name="T90" fmla="*/ 2147483646 w 564"/>
              <a:gd name="T91" fmla="*/ 2147483646 h 547"/>
              <a:gd name="T92" fmla="*/ 2147483646 w 564"/>
              <a:gd name="T93" fmla="*/ 2147483646 h 547"/>
              <a:gd name="T94" fmla="*/ 2147483646 w 564"/>
              <a:gd name="T95" fmla="*/ 2147483646 h 547"/>
              <a:gd name="T96" fmla="*/ 2147483646 w 564"/>
              <a:gd name="T97" fmla="*/ 2147483646 h 547"/>
              <a:gd name="T98" fmla="*/ 2147483646 w 564"/>
              <a:gd name="T99" fmla="*/ 2147483646 h 547"/>
              <a:gd name="T100" fmla="*/ 2147483646 w 564"/>
              <a:gd name="T101" fmla="*/ 2147483646 h 547"/>
              <a:gd name="T102" fmla="*/ 2147483646 w 564"/>
              <a:gd name="T103" fmla="*/ 2147483646 h 547"/>
              <a:gd name="T104" fmla="*/ 2147483646 w 564"/>
              <a:gd name="T105" fmla="*/ 2147483646 h 547"/>
              <a:gd name="T106" fmla="*/ 2147483646 w 564"/>
              <a:gd name="T107" fmla="*/ 2147483646 h 547"/>
              <a:gd name="T108" fmla="*/ 2147483646 w 564"/>
              <a:gd name="T109" fmla="*/ 2147483646 h 547"/>
              <a:gd name="T110" fmla="*/ 0 w 564"/>
              <a:gd name="T111" fmla="*/ 2147483646 h 5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47"/>
              <a:gd name="T170" fmla="*/ 564 w 564"/>
              <a:gd name="T171" fmla="*/ 547 h 5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47">
                <a:moveTo>
                  <a:pt x="0" y="293"/>
                </a:moveTo>
                <a:lnTo>
                  <a:pt x="8" y="277"/>
                </a:lnTo>
                <a:lnTo>
                  <a:pt x="28" y="265"/>
                </a:lnTo>
                <a:lnTo>
                  <a:pt x="37" y="249"/>
                </a:lnTo>
                <a:lnTo>
                  <a:pt x="78" y="222"/>
                </a:lnTo>
                <a:lnTo>
                  <a:pt x="115" y="178"/>
                </a:lnTo>
                <a:lnTo>
                  <a:pt x="131" y="186"/>
                </a:lnTo>
                <a:lnTo>
                  <a:pt x="160" y="182"/>
                </a:lnTo>
                <a:lnTo>
                  <a:pt x="209" y="142"/>
                </a:lnTo>
                <a:lnTo>
                  <a:pt x="226" y="150"/>
                </a:lnTo>
                <a:lnTo>
                  <a:pt x="238" y="178"/>
                </a:lnTo>
                <a:lnTo>
                  <a:pt x="279" y="162"/>
                </a:lnTo>
                <a:lnTo>
                  <a:pt x="291" y="127"/>
                </a:lnTo>
                <a:lnTo>
                  <a:pt x="291" y="67"/>
                </a:lnTo>
                <a:lnTo>
                  <a:pt x="308" y="59"/>
                </a:lnTo>
                <a:lnTo>
                  <a:pt x="312" y="28"/>
                </a:lnTo>
                <a:lnTo>
                  <a:pt x="345" y="8"/>
                </a:lnTo>
                <a:lnTo>
                  <a:pt x="374" y="12"/>
                </a:lnTo>
                <a:lnTo>
                  <a:pt x="394" y="0"/>
                </a:lnTo>
                <a:lnTo>
                  <a:pt x="419" y="12"/>
                </a:lnTo>
                <a:lnTo>
                  <a:pt x="435" y="28"/>
                </a:lnTo>
                <a:lnTo>
                  <a:pt x="431" y="59"/>
                </a:lnTo>
                <a:lnTo>
                  <a:pt x="443" y="67"/>
                </a:lnTo>
                <a:lnTo>
                  <a:pt x="443" y="87"/>
                </a:lnTo>
                <a:lnTo>
                  <a:pt x="419" y="111"/>
                </a:lnTo>
                <a:lnTo>
                  <a:pt x="415" y="135"/>
                </a:lnTo>
                <a:lnTo>
                  <a:pt x="419" y="146"/>
                </a:lnTo>
                <a:lnTo>
                  <a:pt x="460" y="174"/>
                </a:lnTo>
                <a:lnTo>
                  <a:pt x="464" y="186"/>
                </a:lnTo>
                <a:lnTo>
                  <a:pt x="443" y="226"/>
                </a:lnTo>
                <a:lnTo>
                  <a:pt x="456" y="253"/>
                </a:lnTo>
                <a:lnTo>
                  <a:pt x="485" y="301"/>
                </a:lnTo>
                <a:lnTo>
                  <a:pt x="497" y="329"/>
                </a:lnTo>
                <a:lnTo>
                  <a:pt x="530" y="348"/>
                </a:lnTo>
                <a:lnTo>
                  <a:pt x="530" y="388"/>
                </a:lnTo>
                <a:lnTo>
                  <a:pt x="542" y="420"/>
                </a:lnTo>
                <a:lnTo>
                  <a:pt x="563" y="439"/>
                </a:lnTo>
                <a:lnTo>
                  <a:pt x="559" y="451"/>
                </a:lnTo>
                <a:lnTo>
                  <a:pt x="493" y="475"/>
                </a:lnTo>
                <a:lnTo>
                  <a:pt x="435" y="471"/>
                </a:lnTo>
                <a:lnTo>
                  <a:pt x="419" y="483"/>
                </a:lnTo>
                <a:lnTo>
                  <a:pt x="382" y="471"/>
                </a:lnTo>
                <a:lnTo>
                  <a:pt x="345" y="479"/>
                </a:lnTo>
                <a:lnTo>
                  <a:pt x="295" y="519"/>
                </a:lnTo>
                <a:lnTo>
                  <a:pt x="308" y="530"/>
                </a:lnTo>
                <a:lnTo>
                  <a:pt x="295" y="538"/>
                </a:lnTo>
                <a:lnTo>
                  <a:pt x="258" y="546"/>
                </a:lnTo>
                <a:lnTo>
                  <a:pt x="242" y="515"/>
                </a:lnTo>
                <a:lnTo>
                  <a:pt x="160" y="495"/>
                </a:lnTo>
                <a:lnTo>
                  <a:pt x="127" y="451"/>
                </a:lnTo>
                <a:lnTo>
                  <a:pt x="119" y="427"/>
                </a:lnTo>
                <a:lnTo>
                  <a:pt x="131" y="372"/>
                </a:lnTo>
                <a:lnTo>
                  <a:pt x="119" y="352"/>
                </a:lnTo>
                <a:lnTo>
                  <a:pt x="37" y="348"/>
                </a:lnTo>
                <a:lnTo>
                  <a:pt x="32" y="325"/>
                </a:lnTo>
                <a:lnTo>
                  <a:pt x="0" y="293"/>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68" name="Freeform 59"/>
          <p:cNvSpPr>
            <a:spLocks/>
          </p:cNvSpPr>
          <p:nvPr/>
        </p:nvSpPr>
        <p:spPr bwMode="auto">
          <a:xfrm rot="-251578">
            <a:off x="5722938" y="4138613"/>
            <a:ext cx="617537" cy="623887"/>
          </a:xfrm>
          <a:custGeom>
            <a:avLst/>
            <a:gdLst>
              <a:gd name="T0" fmla="*/ 0 w 420"/>
              <a:gd name="T1" fmla="*/ 2147483646 h 424"/>
              <a:gd name="T2" fmla="*/ 2147483646 w 420"/>
              <a:gd name="T3" fmla="*/ 2147483646 h 424"/>
              <a:gd name="T4" fmla="*/ 2147483646 w 420"/>
              <a:gd name="T5" fmla="*/ 2147483646 h 424"/>
              <a:gd name="T6" fmla="*/ 2147483646 w 420"/>
              <a:gd name="T7" fmla="*/ 2147483646 h 424"/>
              <a:gd name="T8" fmla="*/ 2147483646 w 420"/>
              <a:gd name="T9" fmla="*/ 2147483646 h 424"/>
              <a:gd name="T10" fmla="*/ 2147483646 w 420"/>
              <a:gd name="T11" fmla="*/ 2147483646 h 424"/>
              <a:gd name="T12" fmla="*/ 2147483646 w 420"/>
              <a:gd name="T13" fmla="*/ 2147483646 h 424"/>
              <a:gd name="T14" fmla="*/ 2147483646 w 420"/>
              <a:gd name="T15" fmla="*/ 2147483646 h 424"/>
              <a:gd name="T16" fmla="*/ 2147483646 w 420"/>
              <a:gd name="T17" fmla="*/ 2147483646 h 424"/>
              <a:gd name="T18" fmla="*/ 2147483646 w 420"/>
              <a:gd name="T19" fmla="*/ 2147483646 h 424"/>
              <a:gd name="T20" fmla="*/ 2147483646 w 420"/>
              <a:gd name="T21" fmla="*/ 2147483646 h 424"/>
              <a:gd name="T22" fmla="*/ 2147483646 w 420"/>
              <a:gd name="T23" fmla="*/ 2147483646 h 424"/>
              <a:gd name="T24" fmla="*/ 2147483646 w 420"/>
              <a:gd name="T25" fmla="*/ 2147483646 h 424"/>
              <a:gd name="T26" fmla="*/ 2147483646 w 420"/>
              <a:gd name="T27" fmla="*/ 2147483646 h 424"/>
              <a:gd name="T28" fmla="*/ 2147483646 w 420"/>
              <a:gd name="T29" fmla="*/ 2147483646 h 424"/>
              <a:gd name="T30" fmla="*/ 2147483646 w 420"/>
              <a:gd name="T31" fmla="*/ 2147483646 h 424"/>
              <a:gd name="T32" fmla="*/ 2147483646 w 420"/>
              <a:gd name="T33" fmla="*/ 2147483646 h 424"/>
              <a:gd name="T34" fmla="*/ 2147483646 w 420"/>
              <a:gd name="T35" fmla="*/ 2147483646 h 424"/>
              <a:gd name="T36" fmla="*/ 2147483646 w 420"/>
              <a:gd name="T37" fmla="*/ 2147483646 h 424"/>
              <a:gd name="T38" fmla="*/ 2147483646 w 420"/>
              <a:gd name="T39" fmla="*/ 2147483646 h 424"/>
              <a:gd name="T40" fmla="*/ 2147483646 w 420"/>
              <a:gd name="T41" fmla="*/ 2147483646 h 424"/>
              <a:gd name="T42" fmla="*/ 2147483646 w 420"/>
              <a:gd name="T43" fmla="*/ 2147483646 h 424"/>
              <a:gd name="T44" fmla="*/ 2147483646 w 420"/>
              <a:gd name="T45" fmla="*/ 2147483646 h 424"/>
              <a:gd name="T46" fmla="*/ 2147483646 w 420"/>
              <a:gd name="T47" fmla="*/ 2147483646 h 424"/>
              <a:gd name="T48" fmla="*/ 2147483646 w 420"/>
              <a:gd name="T49" fmla="*/ 2147483646 h 424"/>
              <a:gd name="T50" fmla="*/ 2147483646 w 420"/>
              <a:gd name="T51" fmla="*/ 2147483646 h 424"/>
              <a:gd name="T52" fmla="*/ 2147483646 w 420"/>
              <a:gd name="T53" fmla="*/ 2147483646 h 424"/>
              <a:gd name="T54" fmla="*/ 2147483646 w 420"/>
              <a:gd name="T55" fmla="*/ 2147483646 h 424"/>
              <a:gd name="T56" fmla="*/ 2147483646 w 420"/>
              <a:gd name="T57" fmla="*/ 2147483646 h 424"/>
              <a:gd name="T58" fmla="*/ 2147483646 w 420"/>
              <a:gd name="T59" fmla="*/ 2147483646 h 424"/>
              <a:gd name="T60" fmla="*/ 2147483646 w 420"/>
              <a:gd name="T61" fmla="*/ 2147483646 h 424"/>
              <a:gd name="T62" fmla="*/ 2147483646 w 420"/>
              <a:gd name="T63" fmla="*/ 2147483646 h 424"/>
              <a:gd name="T64" fmla="*/ 2147483646 w 420"/>
              <a:gd name="T65" fmla="*/ 2147483646 h 424"/>
              <a:gd name="T66" fmla="*/ 2147483646 w 420"/>
              <a:gd name="T67" fmla="*/ 2147483646 h 424"/>
              <a:gd name="T68" fmla="*/ 2147483646 w 420"/>
              <a:gd name="T69" fmla="*/ 2147483646 h 424"/>
              <a:gd name="T70" fmla="*/ 2147483646 w 420"/>
              <a:gd name="T71" fmla="*/ 2147483646 h 424"/>
              <a:gd name="T72" fmla="*/ 2147483646 w 420"/>
              <a:gd name="T73" fmla="*/ 2147483646 h 424"/>
              <a:gd name="T74" fmla="*/ 2147483646 w 420"/>
              <a:gd name="T75" fmla="*/ 0 h 424"/>
              <a:gd name="T76" fmla="*/ 2147483646 w 420"/>
              <a:gd name="T77" fmla="*/ 2147483646 h 424"/>
              <a:gd name="T78" fmla="*/ 2147483646 w 420"/>
              <a:gd name="T79" fmla="*/ 2147483646 h 424"/>
              <a:gd name="T80" fmla="*/ 2147483646 w 420"/>
              <a:gd name="T81" fmla="*/ 2147483646 h 424"/>
              <a:gd name="T82" fmla="*/ 2147483646 w 420"/>
              <a:gd name="T83" fmla="*/ 2147483646 h 424"/>
              <a:gd name="T84" fmla="*/ 2147483646 w 420"/>
              <a:gd name="T85" fmla="*/ 2147483646 h 424"/>
              <a:gd name="T86" fmla="*/ 2147483646 w 420"/>
              <a:gd name="T87" fmla="*/ 2147483646 h 424"/>
              <a:gd name="T88" fmla="*/ 2147483646 w 420"/>
              <a:gd name="T89" fmla="*/ 2147483646 h 424"/>
              <a:gd name="T90" fmla="*/ 2147483646 w 420"/>
              <a:gd name="T91" fmla="*/ 2147483646 h 424"/>
              <a:gd name="T92" fmla="*/ 2147483646 w 420"/>
              <a:gd name="T93" fmla="*/ 2147483646 h 424"/>
              <a:gd name="T94" fmla="*/ 2147483646 w 420"/>
              <a:gd name="T95" fmla="*/ 2147483646 h 424"/>
              <a:gd name="T96" fmla="*/ 2147483646 w 420"/>
              <a:gd name="T97" fmla="*/ 2147483646 h 424"/>
              <a:gd name="T98" fmla="*/ 2147483646 w 420"/>
              <a:gd name="T99" fmla="*/ 2147483646 h 424"/>
              <a:gd name="T100" fmla="*/ 2147483646 w 420"/>
              <a:gd name="T101" fmla="*/ 2147483646 h 424"/>
              <a:gd name="T102" fmla="*/ 2147483646 w 420"/>
              <a:gd name="T103" fmla="*/ 2147483646 h 424"/>
              <a:gd name="T104" fmla="*/ 2147483646 w 420"/>
              <a:gd name="T105" fmla="*/ 2147483646 h 424"/>
              <a:gd name="T106" fmla="*/ 2147483646 w 420"/>
              <a:gd name="T107" fmla="*/ 2147483646 h 424"/>
              <a:gd name="T108" fmla="*/ 2147483646 w 420"/>
              <a:gd name="T109" fmla="*/ 2147483646 h 424"/>
              <a:gd name="T110" fmla="*/ 2147483646 w 420"/>
              <a:gd name="T111" fmla="*/ 2147483646 h 424"/>
              <a:gd name="T112" fmla="*/ 2147483646 w 420"/>
              <a:gd name="T113" fmla="*/ 2147483646 h 424"/>
              <a:gd name="T114" fmla="*/ 0 w 420"/>
              <a:gd name="T115" fmla="*/ 2147483646 h 4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0"/>
              <a:gd name="T175" fmla="*/ 0 h 424"/>
              <a:gd name="T176" fmla="*/ 420 w 420"/>
              <a:gd name="T177" fmla="*/ 424 h 4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0" h="424">
                <a:moveTo>
                  <a:pt x="0" y="210"/>
                </a:moveTo>
                <a:lnTo>
                  <a:pt x="4" y="221"/>
                </a:lnTo>
                <a:lnTo>
                  <a:pt x="45" y="249"/>
                </a:lnTo>
                <a:lnTo>
                  <a:pt x="49" y="261"/>
                </a:lnTo>
                <a:lnTo>
                  <a:pt x="28" y="301"/>
                </a:lnTo>
                <a:lnTo>
                  <a:pt x="41" y="328"/>
                </a:lnTo>
                <a:lnTo>
                  <a:pt x="70" y="376"/>
                </a:lnTo>
                <a:lnTo>
                  <a:pt x="82" y="404"/>
                </a:lnTo>
                <a:lnTo>
                  <a:pt x="115" y="423"/>
                </a:lnTo>
                <a:lnTo>
                  <a:pt x="115" y="404"/>
                </a:lnTo>
                <a:lnTo>
                  <a:pt x="131" y="400"/>
                </a:lnTo>
                <a:lnTo>
                  <a:pt x="131" y="388"/>
                </a:lnTo>
                <a:lnTo>
                  <a:pt x="152" y="364"/>
                </a:lnTo>
                <a:lnTo>
                  <a:pt x="144" y="336"/>
                </a:lnTo>
                <a:lnTo>
                  <a:pt x="152" y="305"/>
                </a:lnTo>
                <a:lnTo>
                  <a:pt x="160" y="293"/>
                </a:lnTo>
                <a:lnTo>
                  <a:pt x="176" y="293"/>
                </a:lnTo>
                <a:lnTo>
                  <a:pt x="185" y="277"/>
                </a:lnTo>
                <a:lnTo>
                  <a:pt x="181" y="257"/>
                </a:lnTo>
                <a:lnTo>
                  <a:pt x="193" y="221"/>
                </a:lnTo>
                <a:lnTo>
                  <a:pt x="209" y="221"/>
                </a:lnTo>
                <a:lnTo>
                  <a:pt x="218" y="213"/>
                </a:lnTo>
                <a:lnTo>
                  <a:pt x="218" y="202"/>
                </a:lnTo>
                <a:lnTo>
                  <a:pt x="296" y="142"/>
                </a:lnTo>
                <a:lnTo>
                  <a:pt x="320" y="134"/>
                </a:lnTo>
                <a:lnTo>
                  <a:pt x="333" y="114"/>
                </a:lnTo>
                <a:lnTo>
                  <a:pt x="361" y="99"/>
                </a:lnTo>
                <a:lnTo>
                  <a:pt x="374" y="103"/>
                </a:lnTo>
                <a:lnTo>
                  <a:pt x="386" y="83"/>
                </a:lnTo>
                <a:lnTo>
                  <a:pt x="398" y="87"/>
                </a:lnTo>
                <a:lnTo>
                  <a:pt x="407" y="71"/>
                </a:lnTo>
                <a:lnTo>
                  <a:pt x="419" y="67"/>
                </a:lnTo>
                <a:lnTo>
                  <a:pt x="407" y="47"/>
                </a:lnTo>
                <a:lnTo>
                  <a:pt x="402" y="23"/>
                </a:lnTo>
                <a:lnTo>
                  <a:pt x="378" y="23"/>
                </a:lnTo>
                <a:lnTo>
                  <a:pt x="333" y="8"/>
                </a:lnTo>
                <a:lnTo>
                  <a:pt x="312" y="12"/>
                </a:lnTo>
                <a:lnTo>
                  <a:pt x="279" y="0"/>
                </a:lnTo>
                <a:lnTo>
                  <a:pt x="259" y="12"/>
                </a:lnTo>
                <a:lnTo>
                  <a:pt x="160" y="35"/>
                </a:lnTo>
                <a:lnTo>
                  <a:pt x="156" y="47"/>
                </a:lnTo>
                <a:lnTo>
                  <a:pt x="172" y="67"/>
                </a:lnTo>
                <a:lnTo>
                  <a:pt x="160" y="75"/>
                </a:lnTo>
                <a:lnTo>
                  <a:pt x="127" y="87"/>
                </a:lnTo>
                <a:lnTo>
                  <a:pt x="119" y="83"/>
                </a:lnTo>
                <a:lnTo>
                  <a:pt x="115" y="55"/>
                </a:lnTo>
                <a:lnTo>
                  <a:pt x="90" y="59"/>
                </a:lnTo>
                <a:lnTo>
                  <a:pt x="53" y="47"/>
                </a:lnTo>
                <a:lnTo>
                  <a:pt x="45" y="51"/>
                </a:lnTo>
                <a:lnTo>
                  <a:pt x="53" y="87"/>
                </a:lnTo>
                <a:lnTo>
                  <a:pt x="45" y="111"/>
                </a:lnTo>
                <a:lnTo>
                  <a:pt x="28" y="114"/>
                </a:lnTo>
                <a:lnTo>
                  <a:pt x="20" y="103"/>
                </a:lnTo>
                <a:lnTo>
                  <a:pt x="16" y="134"/>
                </a:lnTo>
                <a:lnTo>
                  <a:pt x="28" y="142"/>
                </a:lnTo>
                <a:lnTo>
                  <a:pt x="28" y="162"/>
                </a:lnTo>
                <a:lnTo>
                  <a:pt x="4" y="186"/>
                </a:lnTo>
                <a:lnTo>
                  <a:pt x="0" y="210"/>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69" name="Freeform 60"/>
          <p:cNvSpPr>
            <a:spLocks/>
          </p:cNvSpPr>
          <p:nvPr/>
        </p:nvSpPr>
        <p:spPr bwMode="auto">
          <a:xfrm rot="-251578">
            <a:off x="5788025" y="3094038"/>
            <a:ext cx="615950" cy="596900"/>
          </a:xfrm>
          <a:custGeom>
            <a:avLst/>
            <a:gdLst>
              <a:gd name="T0" fmla="*/ 0 w 416"/>
              <a:gd name="T1" fmla="*/ 2147483646 h 405"/>
              <a:gd name="T2" fmla="*/ 0 w 416"/>
              <a:gd name="T3" fmla="*/ 2147483646 h 405"/>
              <a:gd name="T4" fmla="*/ 2147483646 w 416"/>
              <a:gd name="T5" fmla="*/ 2147483646 h 405"/>
              <a:gd name="T6" fmla="*/ 2147483646 w 416"/>
              <a:gd name="T7" fmla="*/ 2147483646 h 405"/>
              <a:gd name="T8" fmla="*/ 2147483646 w 416"/>
              <a:gd name="T9" fmla="*/ 2147483646 h 405"/>
              <a:gd name="T10" fmla="*/ 2147483646 w 416"/>
              <a:gd name="T11" fmla="*/ 2147483646 h 405"/>
              <a:gd name="T12" fmla="*/ 2147483646 w 416"/>
              <a:gd name="T13" fmla="*/ 2147483646 h 405"/>
              <a:gd name="T14" fmla="*/ 2147483646 w 416"/>
              <a:gd name="T15" fmla="*/ 2147483646 h 405"/>
              <a:gd name="T16" fmla="*/ 2147483646 w 416"/>
              <a:gd name="T17" fmla="*/ 2147483646 h 405"/>
              <a:gd name="T18" fmla="*/ 2147483646 w 416"/>
              <a:gd name="T19" fmla="*/ 2147483646 h 405"/>
              <a:gd name="T20" fmla="*/ 2147483646 w 416"/>
              <a:gd name="T21" fmla="*/ 2147483646 h 405"/>
              <a:gd name="T22" fmla="*/ 2147483646 w 416"/>
              <a:gd name="T23" fmla="*/ 2147483646 h 405"/>
              <a:gd name="T24" fmla="*/ 2147483646 w 416"/>
              <a:gd name="T25" fmla="*/ 2147483646 h 405"/>
              <a:gd name="T26" fmla="*/ 2147483646 w 416"/>
              <a:gd name="T27" fmla="*/ 2147483646 h 405"/>
              <a:gd name="T28" fmla="*/ 2147483646 w 416"/>
              <a:gd name="T29" fmla="*/ 2147483646 h 405"/>
              <a:gd name="T30" fmla="*/ 2147483646 w 416"/>
              <a:gd name="T31" fmla="*/ 2147483646 h 405"/>
              <a:gd name="T32" fmla="*/ 2147483646 w 416"/>
              <a:gd name="T33" fmla="*/ 0 h 405"/>
              <a:gd name="T34" fmla="*/ 2147483646 w 416"/>
              <a:gd name="T35" fmla="*/ 2147483646 h 405"/>
              <a:gd name="T36" fmla="*/ 2147483646 w 416"/>
              <a:gd name="T37" fmla="*/ 2147483646 h 405"/>
              <a:gd name="T38" fmla="*/ 2147483646 w 416"/>
              <a:gd name="T39" fmla="*/ 2147483646 h 405"/>
              <a:gd name="T40" fmla="*/ 2147483646 w 416"/>
              <a:gd name="T41" fmla="*/ 2147483646 h 405"/>
              <a:gd name="T42" fmla="*/ 2147483646 w 416"/>
              <a:gd name="T43" fmla="*/ 2147483646 h 405"/>
              <a:gd name="T44" fmla="*/ 2147483646 w 416"/>
              <a:gd name="T45" fmla="*/ 2147483646 h 405"/>
              <a:gd name="T46" fmla="*/ 2147483646 w 416"/>
              <a:gd name="T47" fmla="*/ 2147483646 h 405"/>
              <a:gd name="T48" fmla="*/ 2147483646 w 416"/>
              <a:gd name="T49" fmla="*/ 2147483646 h 405"/>
              <a:gd name="T50" fmla="*/ 2147483646 w 416"/>
              <a:gd name="T51" fmla="*/ 2147483646 h 405"/>
              <a:gd name="T52" fmla="*/ 2147483646 w 416"/>
              <a:gd name="T53" fmla="*/ 2147483646 h 405"/>
              <a:gd name="T54" fmla="*/ 2147483646 w 416"/>
              <a:gd name="T55" fmla="*/ 2147483646 h 405"/>
              <a:gd name="T56" fmla="*/ 2147483646 w 416"/>
              <a:gd name="T57" fmla="*/ 2147483646 h 405"/>
              <a:gd name="T58" fmla="*/ 2147483646 w 416"/>
              <a:gd name="T59" fmla="*/ 2147483646 h 405"/>
              <a:gd name="T60" fmla="*/ 2147483646 w 416"/>
              <a:gd name="T61" fmla="*/ 2147483646 h 405"/>
              <a:gd name="T62" fmla="*/ 2147483646 w 416"/>
              <a:gd name="T63" fmla="*/ 2147483646 h 405"/>
              <a:gd name="T64" fmla="*/ 2147483646 w 416"/>
              <a:gd name="T65" fmla="*/ 2147483646 h 405"/>
              <a:gd name="T66" fmla="*/ 2147483646 w 416"/>
              <a:gd name="T67" fmla="*/ 2147483646 h 405"/>
              <a:gd name="T68" fmla="*/ 2147483646 w 416"/>
              <a:gd name="T69" fmla="*/ 2147483646 h 405"/>
              <a:gd name="T70" fmla="*/ 2147483646 w 416"/>
              <a:gd name="T71" fmla="*/ 2147483646 h 405"/>
              <a:gd name="T72" fmla="*/ 2147483646 w 416"/>
              <a:gd name="T73" fmla="*/ 2147483646 h 405"/>
              <a:gd name="T74" fmla="*/ 0 w 416"/>
              <a:gd name="T75" fmla="*/ 2147483646 h 4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6"/>
              <a:gd name="T115" fmla="*/ 0 h 405"/>
              <a:gd name="T116" fmla="*/ 416 w 416"/>
              <a:gd name="T117" fmla="*/ 405 h 4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6" h="405">
                <a:moveTo>
                  <a:pt x="0" y="325"/>
                </a:moveTo>
                <a:lnTo>
                  <a:pt x="0" y="305"/>
                </a:lnTo>
                <a:lnTo>
                  <a:pt x="12" y="281"/>
                </a:lnTo>
                <a:lnTo>
                  <a:pt x="37" y="281"/>
                </a:lnTo>
                <a:lnTo>
                  <a:pt x="62" y="238"/>
                </a:lnTo>
                <a:lnTo>
                  <a:pt x="62" y="202"/>
                </a:lnTo>
                <a:lnTo>
                  <a:pt x="95" y="210"/>
                </a:lnTo>
                <a:lnTo>
                  <a:pt x="165" y="163"/>
                </a:lnTo>
                <a:lnTo>
                  <a:pt x="156" y="131"/>
                </a:lnTo>
                <a:lnTo>
                  <a:pt x="177" y="87"/>
                </a:lnTo>
                <a:lnTo>
                  <a:pt x="197" y="68"/>
                </a:lnTo>
                <a:lnTo>
                  <a:pt x="185" y="56"/>
                </a:lnTo>
                <a:lnTo>
                  <a:pt x="169" y="64"/>
                </a:lnTo>
                <a:lnTo>
                  <a:pt x="156" y="56"/>
                </a:lnTo>
                <a:lnTo>
                  <a:pt x="156" y="36"/>
                </a:lnTo>
                <a:lnTo>
                  <a:pt x="197" y="32"/>
                </a:lnTo>
                <a:lnTo>
                  <a:pt x="210" y="0"/>
                </a:lnTo>
                <a:lnTo>
                  <a:pt x="243" y="4"/>
                </a:lnTo>
                <a:lnTo>
                  <a:pt x="259" y="12"/>
                </a:lnTo>
                <a:lnTo>
                  <a:pt x="296" y="8"/>
                </a:lnTo>
                <a:lnTo>
                  <a:pt x="325" y="20"/>
                </a:lnTo>
                <a:lnTo>
                  <a:pt x="333" y="36"/>
                </a:lnTo>
                <a:lnTo>
                  <a:pt x="341" y="68"/>
                </a:lnTo>
                <a:lnTo>
                  <a:pt x="354" y="72"/>
                </a:lnTo>
                <a:lnTo>
                  <a:pt x="386" y="68"/>
                </a:lnTo>
                <a:lnTo>
                  <a:pt x="415" y="95"/>
                </a:lnTo>
                <a:lnTo>
                  <a:pt x="341" y="214"/>
                </a:lnTo>
                <a:lnTo>
                  <a:pt x="271" y="277"/>
                </a:lnTo>
                <a:lnTo>
                  <a:pt x="267" y="313"/>
                </a:lnTo>
                <a:lnTo>
                  <a:pt x="222" y="404"/>
                </a:lnTo>
                <a:lnTo>
                  <a:pt x="185" y="376"/>
                </a:lnTo>
                <a:lnTo>
                  <a:pt x="156" y="376"/>
                </a:lnTo>
                <a:lnTo>
                  <a:pt x="123" y="388"/>
                </a:lnTo>
                <a:lnTo>
                  <a:pt x="70" y="396"/>
                </a:lnTo>
                <a:lnTo>
                  <a:pt x="62" y="388"/>
                </a:lnTo>
                <a:lnTo>
                  <a:pt x="49" y="369"/>
                </a:lnTo>
                <a:lnTo>
                  <a:pt x="12" y="345"/>
                </a:lnTo>
                <a:lnTo>
                  <a:pt x="0" y="325"/>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70" name="Freeform 61"/>
          <p:cNvSpPr>
            <a:spLocks/>
          </p:cNvSpPr>
          <p:nvPr/>
        </p:nvSpPr>
        <p:spPr bwMode="auto">
          <a:xfrm rot="-251578">
            <a:off x="5526088" y="3562350"/>
            <a:ext cx="696912" cy="752475"/>
          </a:xfrm>
          <a:custGeom>
            <a:avLst/>
            <a:gdLst>
              <a:gd name="T0" fmla="*/ 0 w 474"/>
              <a:gd name="T1" fmla="*/ 2147483646 h 512"/>
              <a:gd name="T2" fmla="*/ 2147483646 w 474"/>
              <a:gd name="T3" fmla="*/ 2147483646 h 512"/>
              <a:gd name="T4" fmla="*/ 2147483646 w 474"/>
              <a:gd name="T5" fmla="*/ 2147483646 h 512"/>
              <a:gd name="T6" fmla="*/ 2147483646 w 474"/>
              <a:gd name="T7" fmla="*/ 2147483646 h 512"/>
              <a:gd name="T8" fmla="*/ 2147483646 w 474"/>
              <a:gd name="T9" fmla="*/ 2147483646 h 512"/>
              <a:gd name="T10" fmla="*/ 2147483646 w 474"/>
              <a:gd name="T11" fmla="*/ 2147483646 h 512"/>
              <a:gd name="T12" fmla="*/ 2147483646 w 474"/>
              <a:gd name="T13" fmla="*/ 2147483646 h 512"/>
              <a:gd name="T14" fmla="*/ 2147483646 w 474"/>
              <a:gd name="T15" fmla="*/ 2147483646 h 512"/>
              <a:gd name="T16" fmla="*/ 2147483646 w 474"/>
              <a:gd name="T17" fmla="*/ 2147483646 h 512"/>
              <a:gd name="T18" fmla="*/ 2147483646 w 474"/>
              <a:gd name="T19" fmla="*/ 2147483646 h 512"/>
              <a:gd name="T20" fmla="*/ 2147483646 w 474"/>
              <a:gd name="T21" fmla="*/ 2147483646 h 512"/>
              <a:gd name="T22" fmla="*/ 2147483646 w 474"/>
              <a:gd name="T23" fmla="*/ 2147483646 h 512"/>
              <a:gd name="T24" fmla="*/ 2147483646 w 474"/>
              <a:gd name="T25" fmla="*/ 2147483646 h 512"/>
              <a:gd name="T26" fmla="*/ 2147483646 w 474"/>
              <a:gd name="T27" fmla="*/ 2147483646 h 512"/>
              <a:gd name="T28" fmla="*/ 2147483646 w 474"/>
              <a:gd name="T29" fmla="*/ 2147483646 h 512"/>
              <a:gd name="T30" fmla="*/ 2147483646 w 474"/>
              <a:gd name="T31" fmla="*/ 2147483646 h 512"/>
              <a:gd name="T32" fmla="*/ 2147483646 w 474"/>
              <a:gd name="T33" fmla="*/ 2147483646 h 512"/>
              <a:gd name="T34" fmla="*/ 2147483646 w 474"/>
              <a:gd name="T35" fmla="*/ 2147483646 h 512"/>
              <a:gd name="T36" fmla="*/ 2147483646 w 474"/>
              <a:gd name="T37" fmla="*/ 2147483646 h 512"/>
              <a:gd name="T38" fmla="*/ 2147483646 w 474"/>
              <a:gd name="T39" fmla="*/ 2147483646 h 512"/>
              <a:gd name="T40" fmla="*/ 2147483646 w 474"/>
              <a:gd name="T41" fmla="*/ 2147483646 h 512"/>
              <a:gd name="T42" fmla="*/ 2147483646 w 474"/>
              <a:gd name="T43" fmla="*/ 2147483646 h 512"/>
              <a:gd name="T44" fmla="*/ 2147483646 w 474"/>
              <a:gd name="T45" fmla="*/ 2147483646 h 512"/>
              <a:gd name="T46" fmla="*/ 2147483646 w 474"/>
              <a:gd name="T47" fmla="*/ 2147483646 h 512"/>
              <a:gd name="T48" fmla="*/ 2147483646 w 474"/>
              <a:gd name="T49" fmla="*/ 2147483646 h 512"/>
              <a:gd name="T50" fmla="*/ 2147483646 w 474"/>
              <a:gd name="T51" fmla="*/ 2147483646 h 512"/>
              <a:gd name="T52" fmla="*/ 2147483646 w 474"/>
              <a:gd name="T53" fmla="*/ 2147483646 h 512"/>
              <a:gd name="T54" fmla="*/ 2147483646 w 474"/>
              <a:gd name="T55" fmla="*/ 2147483646 h 512"/>
              <a:gd name="T56" fmla="*/ 2147483646 w 474"/>
              <a:gd name="T57" fmla="*/ 2147483646 h 512"/>
              <a:gd name="T58" fmla="*/ 2147483646 w 474"/>
              <a:gd name="T59" fmla="*/ 2147483646 h 512"/>
              <a:gd name="T60" fmla="*/ 2147483646 w 474"/>
              <a:gd name="T61" fmla="*/ 2147483646 h 512"/>
              <a:gd name="T62" fmla="*/ 2147483646 w 474"/>
              <a:gd name="T63" fmla="*/ 2147483646 h 512"/>
              <a:gd name="T64" fmla="*/ 2147483646 w 474"/>
              <a:gd name="T65" fmla="*/ 2147483646 h 512"/>
              <a:gd name="T66" fmla="*/ 2147483646 w 474"/>
              <a:gd name="T67" fmla="*/ 2147483646 h 512"/>
              <a:gd name="T68" fmla="*/ 2147483646 w 474"/>
              <a:gd name="T69" fmla="*/ 2147483646 h 512"/>
              <a:gd name="T70" fmla="*/ 2147483646 w 474"/>
              <a:gd name="T71" fmla="*/ 2147483646 h 512"/>
              <a:gd name="T72" fmla="*/ 2147483646 w 474"/>
              <a:gd name="T73" fmla="*/ 2147483646 h 512"/>
              <a:gd name="T74" fmla="*/ 2147483646 w 474"/>
              <a:gd name="T75" fmla="*/ 2147483646 h 512"/>
              <a:gd name="T76" fmla="*/ 2147483646 w 474"/>
              <a:gd name="T77" fmla="*/ 2147483646 h 512"/>
              <a:gd name="T78" fmla="*/ 2147483646 w 474"/>
              <a:gd name="T79" fmla="*/ 2147483646 h 512"/>
              <a:gd name="T80" fmla="*/ 2147483646 w 474"/>
              <a:gd name="T81" fmla="*/ 0 h 512"/>
              <a:gd name="T82" fmla="*/ 2147483646 w 474"/>
              <a:gd name="T83" fmla="*/ 2147483646 h 512"/>
              <a:gd name="T84" fmla="*/ 2147483646 w 474"/>
              <a:gd name="T85" fmla="*/ 2147483646 h 512"/>
              <a:gd name="T86" fmla="*/ 2147483646 w 474"/>
              <a:gd name="T87" fmla="*/ 2147483646 h 512"/>
              <a:gd name="T88" fmla="*/ 2147483646 w 474"/>
              <a:gd name="T89" fmla="*/ 2147483646 h 512"/>
              <a:gd name="T90" fmla="*/ 2147483646 w 474"/>
              <a:gd name="T91" fmla="*/ 2147483646 h 512"/>
              <a:gd name="T92" fmla="*/ 0 w 474"/>
              <a:gd name="T93" fmla="*/ 2147483646 h 5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4"/>
              <a:gd name="T142" fmla="*/ 0 h 512"/>
              <a:gd name="T143" fmla="*/ 474 w 474"/>
              <a:gd name="T144" fmla="*/ 512 h 5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4" h="512">
                <a:moveTo>
                  <a:pt x="0" y="190"/>
                </a:moveTo>
                <a:lnTo>
                  <a:pt x="4" y="222"/>
                </a:lnTo>
                <a:lnTo>
                  <a:pt x="33" y="253"/>
                </a:lnTo>
                <a:lnTo>
                  <a:pt x="107" y="273"/>
                </a:lnTo>
                <a:lnTo>
                  <a:pt x="99" y="329"/>
                </a:lnTo>
                <a:lnTo>
                  <a:pt x="82" y="360"/>
                </a:lnTo>
                <a:lnTo>
                  <a:pt x="90" y="392"/>
                </a:lnTo>
                <a:lnTo>
                  <a:pt x="99" y="408"/>
                </a:lnTo>
                <a:lnTo>
                  <a:pt x="173" y="416"/>
                </a:lnTo>
                <a:lnTo>
                  <a:pt x="193" y="424"/>
                </a:lnTo>
                <a:lnTo>
                  <a:pt x="193" y="471"/>
                </a:lnTo>
                <a:lnTo>
                  <a:pt x="230" y="483"/>
                </a:lnTo>
                <a:lnTo>
                  <a:pt x="255" y="479"/>
                </a:lnTo>
                <a:lnTo>
                  <a:pt x="259" y="507"/>
                </a:lnTo>
                <a:lnTo>
                  <a:pt x="267" y="511"/>
                </a:lnTo>
                <a:lnTo>
                  <a:pt x="300" y="499"/>
                </a:lnTo>
                <a:lnTo>
                  <a:pt x="312" y="491"/>
                </a:lnTo>
                <a:lnTo>
                  <a:pt x="296" y="471"/>
                </a:lnTo>
                <a:lnTo>
                  <a:pt x="300" y="459"/>
                </a:lnTo>
                <a:lnTo>
                  <a:pt x="399" y="436"/>
                </a:lnTo>
                <a:lnTo>
                  <a:pt x="419" y="424"/>
                </a:lnTo>
                <a:lnTo>
                  <a:pt x="452" y="436"/>
                </a:lnTo>
                <a:lnTo>
                  <a:pt x="473" y="432"/>
                </a:lnTo>
                <a:lnTo>
                  <a:pt x="444" y="404"/>
                </a:lnTo>
                <a:lnTo>
                  <a:pt x="415" y="360"/>
                </a:lnTo>
                <a:lnTo>
                  <a:pt x="403" y="337"/>
                </a:lnTo>
                <a:lnTo>
                  <a:pt x="399" y="281"/>
                </a:lnTo>
                <a:lnTo>
                  <a:pt x="370" y="226"/>
                </a:lnTo>
                <a:lnTo>
                  <a:pt x="370" y="198"/>
                </a:lnTo>
                <a:lnTo>
                  <a:pt x="403" y="127"/>
                </a:lnTo>
                <a:lnTo>
                  <a:pt x="415" y="91"/>
                </a:lnTo>
                <a:lnTo>
                  <a:pt x="378" y="63"/>
                </a:lnTo>
                <a:lnTo>
                  <a:pt x="349" y="63"/>
                </a:lnTo>
                <a:lnTo>
                  <a:pt x="316" y="75"/>
                </a:lnTo>
                <a:lnTo>
                  <a:pt x="263" y="83"/>
                </a:lnTo>
                <a:lnTo>
                  <a:pt x="255" y="75"/>
                </a:lnTo>
                <a:lnTo>
                  <a:pt x="242" y="56"/>
                </a:lnTo>
                <a:lnTo>
                  <a:pt x="205" y="32"/>
                </a:lnTo>
                <a:lnTo>
                  <a:pt x="185" y="44"/>
                </a:lnTo>
                <a:lnTo>
                  <a:pt x="160" y="4"/>
                </a:lnTo>
                <a:lnTo>
                  <a:pt x="136" y="0"/>
                </a:lnTo>
                <a:lnTo>
                  <a:pt x="115" y="8"/>
                </a:lnTo>
                <a:lnTo>
                  <a:pt x="94" y="36"/>
                </a:lnTo>
                <a:lnTo>
                  <a:pt x="90" y="91"/>
                </a:lnTo>
                <a:lnTo>
                  <a:pt x="74" y="115"/>
                </a:lnTo>
                <a:lnTo>
                  <a:pt x="41" y="119"/>
                </a:lnTo>
                <a:lnTo>
                  <a:pt x="0" y="190"/>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71" name="Freeform 62"/>
          <p:cNvSpPr>
            <a:spLocks/>
          </p:cNvSpPr>
          <p:nvPr/>
        </p:nvSpPr>
        <p:spPr bwMode="auto">
          <a:xfrm rot="-251578">
            <a:off x="5537200" y="3460750"/>
            <a:ext cx="176213" cy="114300"/>
          </a:xfrm>
          <a:custGeom>
            <a:avLst/>
            <a:gdLst>
              <a:gd name="T0" fmla="*/ 0 w 117"/>
              <a:gd name="T1" fmla="*/ 2147483646 h 80"/>
              <a:gd name="T2" fmla="*/ 2147483646 w 117"/>
              <a:gd name="T3" fmla="*/ 2147483646 h 80"/>
              <a:gd name="T4" fmla="*/ 2147483646 w 117"/>
              <a:gd name="T5" fmla="*/ 2147483646 h 80"/>
              <a:gd name="T6" fmla="*/ 2147483646 w 117"/>
              <a:gd name="T7" fmla="*/ 0 h 80"/>
              <a:gd name="T8" fmla="*/ 2147483646 w 117"/>
              <a:gd name="T9" fmla="*/ 2147483646 h 80"/>
              <a:gd name="T10" fmla="*/ 2147483646 w 117"/>
              <a:gd name="T11" fmla="*/ 2147483646 h 80"/>
              <a:gd name="T12" fmla="*/ 2147483646 w 117"/>
              <a:gd name="T13" fmla="*/ 2147483646 h 80"/>
              <a:gd name="T14" fmla="*/ 2147483646 w 117"/>
              <a:gd name="T15" fmla="*/ 2147483646 h 80"/>
              <a:gd name="T16" fmla="*/ 2147483646 w 117"/>
              <a:gd name="T17" fmla="*/ 2147483646 h 80"/>
              <a:gd name="T18" fmla="*/ 2147483646 w 117"/>
              <a:gd name="T19" fmla="*/ 2147483646 h 80"/>
              <a:gd name="T20" fmla="*/ 2147483646 w 117"/>
              <a:gd name="T21" fmla="*/ 2147483646 h 80"/>
              <a:gd name="T22" fmla="*/ 2147483646 w 117"/>
              <a:gd name="T23" fmla="*/ 2147483646 h 80"/>
              <a:gd name="T24" fmla="*/ 2147483646 w 117"/>
              <a:gd name="T25" fmla="*/ 2147483646 h 80"/>
              <a:gd name="T26" fmla="*/ 0 w 117"/>
              <a:gd name="T27" fmla="*/ 2147483646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7"/>
              <a:gd name="T43" fmla="*/ 0 h 80"/>
              <a:gd name="T44" fmla="*/ 117 w 117"/>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7" h="80">
                <a:moveTo>
                  <a:pt x="0" y="32"/>
                </a:moveTo>
                <a:lnTo>
                  <a:pt x="9" y="24"/>
                </a:lnTo>
                <a:lnTo>
                  <a:pt x="33" y="24"/>
                </a:lnTo>
                <a:lnTo>
                  <a:pt x="46" y="0"/>
                </a:lnTo>
                <a:lnTo>
                  <a:pt x="58" y="4"/>
                </a:lnTo>
                <a:lnTo>
                  <a:pt x="70" y="24"/>
                </a:lnTo>
                <a:lnTo>
                  <a:pt x="95" y="28"/>
                </a:lnTo>
                <a:lnTo>
                  <a:pt x="116" y="40"/>
                </a:lnTo>
                <a:lnTo>
                  <a:pt x="99" y="55"/>
                </a:lnTo>
                <a:lnTo>
                  <a:pt x="87" y="55"/>
                </a:lnTo>
                <a:lnTo>
                  <a:pt x="87" y="79"/>
                </a:lnTo>
                <a:lnTo>
                  <a:pt x="33" y="63"/>
                </a:lnTo>
                <a:lnTo>
                  <a:pt x="13" y="51"/>
                </a:lnTo>
                <a:lnTo>
                  <a:pt x="0" y="32"/>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72" name="Line 63"/>
          <p:cNvSpPr>
            <a:spLocks noChangeShapeType="1"/>
          </p:cNvSpPr>
          <p:nvPr/>
        </p:nvSpPr>
        <p:spPr bwMode="auto">
          <a:xfrm rot="-251578">
            <a:off x="4622800" y="1624013"/>
            <a:ext cx="36513" cy="68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0773" name="Freeform 64"/>
          <p:cNvSpPr>
            <a:spLocks/>
          </p:cNvSpPr>
          <p:nvPr/>
        </p:nvSpPr>
        <p:spPr bwMode="auto">
          <a:xfrm rot="-251578">
            <a:off x="3259138" y="5473700"/>
            <a:ext cx="685800" cy="581025"/>
          </a:xfrm>
          <a:custGeom>
            <a:avLst/>
            <a:gdLst>
              <a:gd name="T0" fmla="*/ 0 w 466"/>
              <a:gd name="T1" fmla="*/ 2147483646 h 393"/>
              <a:gd name="T2" fmla="*/ 0 w 466"/>
              <a:gd name="T3" fmla="*/ 2147483646 h 393"/>
              <a:gd name="T4" fmla="*/ 2147483646 w 466"/>
              <a:gd name="T5" fmla="*/ 2147483646 h 393"/>
              <a:gd name="T6" fmla="*/ 2147483646 w 466"/>
              <a:gd name="T7" fmla="*/ 2147483646 h 393"/>
              <a:gd name="T8" fmla="*/ 2147483646 w 466"/>
              <a:gd name="T9" fmla="*/ 2147483646 h 393"/>
              <a:gd name="T10" fmla="*/ 2147483646 w 466"/>
              <a:gd name="T11" fmla="*/ 2147483646 h 393"/>
              <a:gd name="T12" fmla="*/ 2147483646 w 466"/>
              <a:gd name="T13" fmla="*/ 2147483646 h 393"/>
              <a:gd name="T14" fmla="*/ 2147483646 w 466"/>
              <a:gd name="T15" fmla="*/ 2147483646 h 393"/>
              <a:gd name="T16" fmla="*/ 2147483646 w 466"/>
              <a:gd name="T17" fmla="*/ 2147483646 h 393"/>
              <a:gd name="T18" fmla="*/ 2147483646 w 466"/>
              <a:gd name="T19" fmla="*/ 2147483646 h 393"/>
              <a:gd name="T20" fmla="*/ 2147483646 w 466"/>
              <a:gd name="T21" fmla="*/ 0 h 393"/>
              <a:gd name="T22" fmla="*/ 2147483646 w 466"/>
              <a:gd name="T23" fmla="*/ 2147483646 h 393"/>
              <a:gd name="T24" fmla="*/ 2147483646 w 466"/>
              <a:gd name="T25" fmla="*/ 2147483646 h 393"/>
              <a:gd name="T26" fmla="*/ 2147483646 w 466"/>
              <a:gd name="T27" fmla="*/ 2147483646 h 393"/>
              <a:gd name="T28" fmla="*/ 2147483646 w 466"/>
              <a:gd name="T29" fmla="*/ 2147483646 h 393"/>
              <a:gd name="T30" fmla="*/ 2147483646 w 466"/>
              <a:gd name="T31" fmla="*/ 2147483646 h 393"/>
              <a:gd name="T32" fmla="*/ 2147483646 w 466"/>
              <a:gd name="T33" fmla="*/ 2147483646 h 393"/>
              <a:gd name="T34" fmla="*/ 2147483646 w 466"/>
              <a:gd name="T35" fmla="*/ 2147483646 h 393"/>
              <a:gd name="T36" fmla="*/ 2147483646 w 466"/>
              <a:gd name="T37" fmla="*/ 2147483646 h 393"/>
              <a:gd name="T38" fmla="*/ 2147483646 w 466"/>
              <a:gd name="T39" fmla="*/ 2147483646 h 393"/>
              <a:gd name="T40" fmla="*/ 2147483646 w 466"/>
              <a:gd name="T41" fmla="*/ 2147483646 h 393"/>
              <a:gd name="T42" fmla="*/ 2147483646 w 466"/>
              <a:gd name="T43" fmla="*/ 2147483646 h 393"/>
              <a:gd name="T44" fmla="*/ 2147483646 w 466"/>
              <a:gd name="T45" fmla="*/ 2147483646 h 393"/>
              <a:gd name="T46" fmla="*/ 2147483646 w 466"/>
              <a:gd name="T47" fmla="*/ 2147483646 h 393"/>
              <a:gd name="T48" fmla="*/ 2147483646 w 466"/>
              <a:gd name="T49" fmla="*/ 2147483646 h 393"/>
              <a:gd name="T50" fmla="*/ 2147483646 w 466"/>
              <a:gd name="T51" fmla="*/ 2147483646 h 393"/>
              <a:gd name="T52" fmla="*/ 2147483646 w 466"/>
              <a:gd name="T53" fmla="*/ 2147483646 h 393"/>
              <a:gd name="T54" fmla="*/ 2147483646 w 466"/>
              <a:gd name="T55" fmla="*/ 2147483646 h 393"/>
              <a:gd name="T56" fmla="*/ 2147483646 w 466"/>
              <a:gd name="T57" fmla="*/ 2147483646 h 393"/>
              <a:gd name="T58" fmla="*/ 2147483646 w 466"/>
              <a:gd name="T59" fmla="*/ 2147483646 h 393"/>
              <a:gd name="T60" fmla="*/ 2147483646 w 466"/>
              <a:gd name="T61" fmla="*/ 2147483646 h 393"/>
              <a:gd name="T62" fmla="*/ 2147483646 w 466"/>
              <a:gd name="T63" fmla="*/ 2147483646 h 393"/>
              <a:gd name="T64" fmla="*/ 2147483646 w 466"/>
              <a:gd name="T65" fmla="*/ 2147483646 h 393"/>
              <a:gd name="T66" fmla="*/ 2147483646 w 466"/>
              <a:gd name="T67" fmla="*/ 2147483646 h 393"/>
              <a:gd name="T68" fmla="*/ 2147483646 w 466"/>
              <a:gd name="T69" fmla="*/ 2147483646 h 393"/>
              <a:gd name="T70" fmla="*/ 2147483646 w 466"/>
              <a:gd name="T71" fmla="*/ 2147483646 h 393"/>
              <a:gd name="T72" fmla="*/ 2147483646 w 466"/>
              <a:gd name="T73" fmla="*/ 2147483646 h 393"/>
              <a:gd name="T74" fmla="*/ 2147483646 w 466"/>
              <a:gd name="T75" fmla="*/ 2147483646 h 393"/>
              <a:gd name="T76" fmla="*/ 2147483646 w 466"/>
              <a:gd name="T77" fmla="*/ 2147483646 h 393"/>
              <a:gd name="T78" fmla="*/ 2147483646 w 466"/>
              <a:gd name="T79" fmla="*/ 2147483646 h 393"/>
              <a:gd name="T80" fmla="*/ 2147483646 w 466"/>
              <a:gd name="T81" fmla="*/ 2147483646 h 393"/>
              <a:gd name="T82" fmla="*/ 2147483646 w 466"/>
              <a:gd name="T83" fmla="*/ 2147483646 h 393"/>
              <a:gd name="T84" fmla="*/ 2147483646 w 466"/>
              <a:gd name="T85" fmla="*/ 2147483646 h 393"/>
              <a:gd name="T86" fmla="*/ 2147483646 w 466"/>
              <a:gd name="T87" fmla="*/ 2147483646 h 393"/>
              <a:gd name="T88" fmla="*/ 2147483646 w 466"/>
              <a:gd name="T89" fmla="*/ 2147483646 h 393"/>
              <a:gd name="T90" fmla="*/ 2147483646 w 466"/>
              <a:gd name="T91" fmla="*/ 2147483646 h 393"/>
              <a:gd name="T92" fmla="*/ 2147483646 w 466"/>
              <a:gd name="T93" fmla="*/ 2147483646 h 393"/>
              <a:gd name="T94" fmla="*/ 2147483646 w 466"/>
              <a:gd name="T95" fmla="*/ 2147483646 h 393"/>
              <a:gd name="T96" fmla="*/ 2147483646 w 466"/>
              <a:gd name="T97" fmla="*/ 2147483646 h 393"/>
              <a:gd name="T98" fmla="*/ 2147483646 w 466"/>
              <a:gd name="T99" fmla="*/ 2147483646 h 393"/>
              <a:gd name="T100" fmla="*/ 0 w 466"/>
              <a:gd name="T101" fmla="*/ 2147483646 h 3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6"/>
              <a:gd name="T154" fmla="*/ 0 h 393"/>
              <a:gd name="T155" fmla="*/ 466 w 466"/>
              <a:gd name="T156" fmla="*/ 393 h 3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6" h="393">
                <a:moveTo>
                  <a:pt x="0" y="126"/>
                </a:moveTo>
                <a:lnTo>
                  <a:pt x="0" y="107"/>
                </a:lnTo>
                <a:lnTo>
                  <a:pt x="41" y="83"/>
                </a:lnTo>
                <a:lnTo>
                  <a:pt x="45" y="47"/>
                </a:lnTo>
                <a:lnTo>
                  <a:pt x="70" y="31"/>
                </a:lnTo>
                <a:lnTo>
                  <a:pt x="173" y="35"/>
                </a:lnTo>
                <a:lnTo>
                  <a:pt x="243" y="4"/>
                </a:lnTo>
                <a:lnTo>
                  <a:pt x="284" y="8"/>
                </a:lnTo>
                <a:lnTo>
                  <a:pt x="313" y="28"/>
                </a:lnTo>
                <a:lnTo>
                  <a:pt x="354" y="28"/>
                </a:lnTo>
                <a:lnTo>
                  <a:pt x="378" y="0"/>
                </a:lnTo>
                <a:lnTo>
                  <a:pt x="411" y="28"/>
                </a:lnTo>
                <a:lnTo>
                  <a:pt x="428" y="12"/>
                </a:lnTo>
                <a:lnTo>
                  <a:pt x="465" y="4"/>
                </a:lnTo>
                <a:lnTo>
                  <a:pt x="456" y="55"/>
                </a:lnTo>
                <a:lnTo>
                  <a:pt x="403" y="59"/>
                </a:lnTo>
                <a:lnTo>
                  <a:pt x="395" y="71"/>
                </a:lnTo>
                <a:lnTo>
                  <a:pt x="399" y="103"/>
                </a:lnTo>
                <a:lnTo>
                  <a:pt x="395" y="115"/>
                </a:lnTo>
                <a:lnTo>
                  <a:pt x="333" y="146"/>
                </a:lnTo>
                <a:lnTo>
                  <a:pt x="300" y="198"/>
                </a:lnTo>
                <a:lnTo>
                  <a:pt x="304" y="210"/>
                </a:lnTo>
                <a:lnTo>
                  <a:pt x="346" y="190"/>
                </a:lnTo>
                <a:lnTo>
                  <a:pt x="362" y="198"/>
                </a:lnTo>
                <a:lnTo>
                  <a:pt x="378" y="245"/>
                </a:lnTo>
                <a:lnTo>
                  <a:pt x="403" y="277"/>
                </a:lnTo>
                <a:lnTo>
                  <a:pt x="362" y="344"/>
                </a:lnTo>
                <a:lnTo>
                  <a:pt x="346" y="332"/>
                </a:lnTo>
                <a:lnTo>
                  <a:pt x="337" y="332"/>
                </a:lnTo>
                <a:lnTo>
                  <a:pt x="346" y="364"/>
                </a:lnTo>
                <a:lnTo>
                  <a:pt x="300" y="392"/>
                </a:lnTo>
                <a:lnTo>
                  <a:pt x="288" y="392"/>
                </a:lnTo>
                <a:lnTo>
                  <a:pt x="251" y="364"/>
                </a:lnTo>
                <a:lnTo>
                  <a:pt x="198" y="336"/>
                </a:lnTo>
                <a:lnTo>
                  <a:pt x="185" y="317"/>
                </a:lnTo>
                <a:lnTo>
                  <a:pt x="152" y="317"/>
                </a:lnTo>
                <a:lnTo>
                  <a:pt x="136" y="309"/>
                </a:lnTo>
                <a:lnTo>
                  <a:pt x="82" y="249"/>
                </a:lnTo>
                <a:lnTo>
                  <a:pt x="70" y="222"/>
                </a:lnTo>
                <a:lnTo>
                  <a:pt x="54" y="214"/>
                </a:lnTo>
                <a:lnTo>
                  <a:pt x="37" y="178"/>
                </a:lnTo>
                <a:lnTo>
                  <a:pt x="37" y="166"/>
                </a:lnTo>
                <a:lnTo>
                  <a:pt x="54" y="170"/>
                </a:lnTo>
                <a:lnTo>
                  <a:pt x="74" y="194"/>
                </a:lnTo>
                <a:lnTo>
                  <a:pt x="91" y="194"/>
                </a:lnTo>
                <a:lnTo>
                  <a:pt x="95" y="182"/>
                </a:lnTo>
                <a:lnTo>
                  <a:pt x="78" y="178"/>
                </a:lnTo>
                <a:lnTo>
                  <a:pt x="74" y="150"/>
                </a:lnTo>
                <a:lnTo>
                  <a:pt x="50" y="138"/>
                </a:lnTo>
                <a:lnTo>
                  <a:pt x="25" y="146"/>
                </a:lnTo>
                <a:lnTo>
                  <a:pt x="0" y="126"/>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74" name="Freeform 65"/>
          <p:cNvSpPr>
            <a:spLocks/>
          </p:cNvSpPr>
          <p:nvPr/>
        </p:nvSpPr>
        <p:spPr bwMode="auto">
          <a:xfrm rot="-251578">
            <a:off x="3606800" y="4424363"/>
            <a:ext cx="779463" cy="912812"/>
          </a:xfrm>
          <a:custGeom>
            <a:avLst/>
            <a:gdLst>
              <a:gd name="T0" fmla="*/ 2147483646 w 527"/>
              <a:gd name="T1" fmla="*/ 2147483646 h 615"/>
              <a:gd name="T2" fmla="*/ 2147483646 w 527"/>
              <a:gd name="T3" fmla="*/ 2147483646 h 615"/>
              <a:gd name="T4" fmla="*/ 2147483646 w 527"/>
              <a:gd name="T5" fmla="*/ 2147483646 h 615"/>
              <a:gd name="T6" fmla="*/ 2147483646 w 527"/>
              <a:gd name="T7" fmla="*/ 2147483646 h 615"/>
              <a:gd name="T8" fmla="*/ 2147483646 w 527"/>
              <a:gd name="T9" fmla="*/ 2147483646 h 615"/>
              <a:gd name="T10" fmla="*/ 2147483646 w 527"/>
              <a:gd name="T11" fmla="*/ 0 h 615"/>
              <a:gd name="T12" fmla="*/ 2147483646 w 527"/>
              <a:gd name="T13" fmla="*/ 2147483646 h 615"/>
              <a:gd name="T14" fmla="*/ 2147483646 w 527"/>
              <a:gd name="T15" fmla="*/ 2147483646 h 615"/>
              <a:gd name="T16" fmla="*/ 2147483646 w 527"/>
              <a:gd name="T17" fmla="*/ 2147483646 h 615"/>
              <a:gd name="T18" fmla="*/ 2147483646 w 527"/>
              <a:gd name="T19" fmla="*/ 2147483646 h 615"/>
              <a:gd name="T20" fmla="*/ 2147483646 w 527"/>
              <a:gd name="T21" fmla="*/ 2147483646 h 615"/>
              <a:gd name="T22" fmla="*/ 2147483646 w 527"/>
              <a:gd name="T23" fmla="*/ 2147483646 h 615"/>
              <a:gd name="T24" fmla="*/ 2147483646 w 527"/>
              <a:gd name="T25" fmla="*/ 2147483646 h 615"/>
              <a:gd name="T26" fmla="*/ 2147483646 w 527"/>
              <a:gd name="T27" fmla="*/ 2147483646 h 615"/>
              <a:gd name="T28" fmla="*/ 2147483646 w 527"/>
              <a:gd name="T29" fmla="*/ 2147483646 h 615"/>
              <a:gd name="T30" fmla="*/ 2147483646 w 527"/>
              <a:gd name="T31" fmla="*/ 2147483646 h 615"/>
              <a:gd name="T32" fmla="*/ 2147483646 w 527"/>
              <a:gd name="T33" fmla="*/ 2147483646 h 615"/>
              <a:gd name="T34" fmla="*/ 2147483646 w 527"/>
              <a:gd name="T35" fmla="*/ 2147483646 h 615"/>
              <a:gd name="T36" fmla="*/ 2147483646 w 527"/>
              <a:gd name="T37" fmla="*/ 2147483646 h 615"/>
              <a:gd name="T38" fmla="*/ 2147483646 w 527"/>
              <a:gd name="T39" fmla="*/ 2147483646 h 615"/>
              <a:gd name="T40" fmla="*/ 2147483646 w 527"/>
              <a:gd name="T41" fmla="*/ 2147483646 h 615"/>
              <a:gd name="T42" fmla="*/ 2147483646 w 527"/>
              <a:gd name="T43" fmla="*/ 2147483646 h 615"/>
              <a:gd name="T44" fmla="*/ 2147483646 w 527"/>
              <a:gd name="T45" fmla="*/ 2147483646 h 615"/>
              <a:gd name="T46" fmla="*/ 2147483646 w 527"/>
              <a:gd name="T47" fmla="*/ 2147483646 h 615"/>
              <a:gd name="T48" fmla="*/ 2147483646 w 527"/>
              <a:gd name="T49" fmla="*/ 2147483646 h 615"/>
              <a:gd name="T50" fmla="*/ 2147483646 w 527"/>
              <a:gd name="T51" fmla="*/ 2147483646 h 615"/>
              <a:gd name="T52" fmla="*/ 2147483646 w 527"/>
              <a:gd name="T53" fmla="*/ 2147483646 h 615"/>
              <a:gd name="T54" fmla="*/ 2147483646 w 527"/>
              <a:gd name="T55" fmla="*/ 2147483646 h 615"/>
              <a:gd name="T56" fmla="*/ 2147483646 w 527"/>
              <a:gd name="T57" fmla="*/ 2147483646 h 615"/>
              <a:gd name="T58" fmla="*/ 2147483646 w 527"/>
              <a:gd name="T59" fmla="*/ 2147483646 h 615"/>
              <a:gd name="T60" fmla="*/ 2147483646 w 527"/>
              <a:gd name="T61" fmla="*/ 2147483646 h 615"/>
              <a:gd name="T62" fmla="*/ 2147483646 w 527"/>
              <a:gd name="T63" fmla="*/ 2147483646 h 615"/>
              <a:gd name="T64" fmla="*/ 2147483646 w 527"/>
              <a:gd name="T65" fmla="*/ 2147483646 h 615"/>
              <a:gd name="T66" fmla="*/ 2147483646 w 527"/>
              <a:gd name="T67" fmla="*/ 2147483646 h 615"/>
              <a:gd name="T68" fmla="*/ 0 w 527"/>
              <a:gd name="T69" fmla="*/ 2147483646 h 6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7"/>
              <a:gd name="T106" fmla="*/ 0 h 615"/>
              <a:gd name="T107" fmla="*/ 527 w 527"/>
              <a:gd name="T108" fmla="*/ 615 h 6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7" h="615">
                <a:moveTo>
                  <a:pt x="0" y="249"/>
                </a:moveTo>
                <a:lnTo>
                  <a:pt x="24" y="226"/>
                </a:lnTo>
                <a:lnTo>
                  <a:pt x="33" y="202"/>
                </a:lnTo>
                <a:lnTo>
                  <a:pt x="20" y="150"/>
                </a:lnTo>
                <a:lnTo>
                  <a:pt x="45" y="111"/>
                </a:lnTo>
                <a:lnTo>
                  <a:pt x="82" y="99"/>
                </a:lnTo>
                <a:lnTo>
                  <a:pt x="127" y="63"/>
                </a:lnTo>
                <a:lnTo>
                  <a:pt x="144" y="44"/>
                </a:lnTo>
                <a:lnTo>
                  <a:pt x="160" y="32"/>
                </a:lnTo>
                <a:lnTo>
                  <a:pt x="164" y="24"/>
                </a:lnTo>
                <a:lnTo>
                  <a:pt x="160" y="0"/>
                </a:lnTo>
                <a:lnTo>
                  <a:pt x="176" y="0"/>
                </a:lnTo>
                <a:lnTo>
                  <a:pt x="213" y="24"/>
                </a:lnTo>
                <a:lnTo>
                  <a:pt x="230" y="28"/>
                </a:lnTo>
                <a:lnTo>
                  <a:pt x="242" y="24"/>
                </a:lnTo>
                <a:lnTo>
                  <a:pt x="312" y="67"/>
                </a:lnTo>
                <a:lnTo>
                  <a:pt x="341" y="99"/>
                </a:lnTo>
                <a:lnTo>
                  <a:pt x="374" y="111"/>
                </a:lnTo>
                <a:lnTo>
                  <a:pt x="382" y="127"/>
                </a:lnTo>
                <a:lnTo>
                  <a:pt x="427" y="150"/>
                </a:lnTo>
                <a:lnTo>
                  <a:pt x="460" y="154"/>
                </a:lnTo>
                <a:lnTo>
                  <a:pt x="481" y="210"/>
                </a:lnTo>
                <a:lnTo>
                  <a:pt x="464" y="249"/>
                </a:lnTo>
                <a:lnTo>
                  <a:pt x="435" y="269"/>
                </a:lnTo>
                <a:lnTo>
                  <a:pt x="431" y="293"/>
                </a:lnTo>
                <a:lnTo>
                  <a:pt x="444" y="325"/>
                </a:lnTo>
                <a:lnTo>
                  <a:pt x="448" y="364"/>
                </a:lnTo>
                <a:lnTo>
                  <a:pt x="464" y="372"/>
                </a:lnTo>
                <a:lnTo>
                  <a:pt x="468" y="388"/>
                </a:lnTo>
                <a:lnTo>
                  <a:pt x="464" y="388"/>
                </a:lnTo>
                <a:lnTo>
                  <a:pt x="477" y="420"/>
                </a:lnTo>
                <a:lnTo>
                  <a:pt x="460" y="435"/>
                </a:lnTo>
                <a:lnTo>
                  <a:pt x="481" y="459"/>
                </a:lnTo>
                <a:lnTo>
                  <a:pt x="501" y="491"/>
                </a:lnTo>
                <a:lnTo>
                  <a:pt x="514" y="495"/>
                </a:lnTo>
                <a:lnTo>
                  <a:pt x="526" y="511"/>
                </a:lnTo>
                <a:lnTo>
                  <a:pt x="526" y="546"/>
                </a:lnTo>
                <a:lnTo>
                  <a:pt x="501" y="542"/>
                </a:lnTo>
                <a:lnTo>
                  <a:pt x="468" y="546"/>
                </a:lnTo>
                <a:lnTo>
                  <a:pt x="460" y="554"/>
                </a:lnTo>
                <a:lnTo>
                  <a:pt x="448" y="602"/>
                </a:lnTo>
                <a:lnTo>
                  <a:pt x="435" y="614"/>
                </a:lnTo>
                <a:lnTo>
                  <a:pt x="407" y="610"/>
                </a:lnTo>
                <a:lnTo>
                  <a:pt x="398" y="598"/>
                </a:lnTo>
                <a:lnTo>
                  <a:pt x="357" y="602"/>
                </a:lnTo>
                <a:lnTo>
                  <a:pt x="324" y="586"/>
                </a:lnTo>
                <a:lnTo>
                  <a:pt x="287" y="554"/>
                </a:lnTo>
                <a:lnTo>
                  <a:pt x="271" y="554"/>
                </a:lnTo>
                <a:lnTo>
                  <a:pt x="259" y="546"/>
                </a:lnTo>
                <a:lnTo>
                  <a:pt x="230" y="475"/>
                </a:lnTo>
                <a:lnTo>
                  <a:pt x="226" y="428"/>
                </a:lnTo>
                <a:lnTo>
                  <a:pt x="218" y="416"/>
                </a:lnTo>
                <a:lnTo>
                  <a:pt x="205" y="412"/>
                </a:lnTo>
                <a:lnTo>
                  <a:pt x="193" y="416"/>
                </a:lnTo>
                <a:lnTo>
                  <a:pt x="189" y="428"/>
                </a:lnTo>
                <a:lnTo>
                  <a:pt x="197" y="451"/>
                </a:lnTo>
                <a:lnTo>
                  <a:pt x="193" y="455"/>
                </a:lnTo>
                <a:lnTo>
                  <a:pt x="185" y="451"/>
                </a:lnTo>
                <a:lnTo>
                  <a:pt x="172" y="428"/>
                </a:lnTo>
                <a:lnTo>
                  <a:pt x="156" y="420"/>
                </a:lnTo>
                <a:lnTo>
                  <a:pt x="144" y="420"/>
                </a:lnTo>
                <a:lnTo>
                  <a:pt x="111" y="455"/>
                </a:lnTo>
                <a:lnTo>
                  <a:pt x="86" y="459"/>
                </a:lnTo>
                <a:lnTo>
                  <a:pt x="82" y="455"/>
                </a:lnTo>
                <a:lnTo>
                  <a:pt x="66" y="432"/>
                </a:lnTo>
                <a:lnTo>
                  <a:pt x="74" y="420"/>
                </a:lnTo>
                <a:lnTo>
                  <a:pt x="98" y="416"/>
                </a:lnTo>
                <a:lnTo>
                  <a:pt x="74" y="333"/>
                </a:lnTo>
                <a:lnTo>
                  <a:pt x="57" y="297"/>
                </a:lnTo>
                <a:lnTo>
                  <a:pt x="0" y="249"/>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75" name="Freeform 66"/>
          <p:cNvSpPr>
            <a:spLocks/>
          </p:cNvSpPr>
          <p:nvPr/>
        </p:nvSpPr>
        <p:spPr bwMode="auto">
          <a:xfrm rot="-251578">
            <a:off x="2705100" y="4765675"/>
            <a:ext cx="685800" cy="849313"/>
          </a:xfrm>
          <a:custGeom>
            <a:avLst/>
            <a:gdLst>
              <a:gd name="T0" fmla="*/ 0 w 461"/>
              <a:gd name="T1" fmla="*/ 2147483646 h 579"/>
              <a:gd name="T2" fmla="*/ 2147483646 w 461"/>
              <a:gd name="T3" fmla="*/ 2147483646 h 579"/>
              <a:gd name="T4" fmla="*/ 2147483646 w 461"/>
              <a:gd name="T5" fmla="*/ 2147483646 h 579"/>
              <a:gd name="T6" fmla="*/ 2147483646 w 461"/>
              <a:gd name="T7" fmla="*/ 2147483646 h 579"/>
              <a:gd name="T8" fmla="*/ 2147483646 w 461"/>
              <a:gd name="T9" fmla="*/ 2147483646 h 579"/>
              <a:gd name="T10" fmla="*/ 2147483646 w 461"/>
              <a:gd name="T11" fmla="*/ 2147483646 h 579"/>
              <a:gd name="T12" fmla="*/ 2147483646 w 461"/>
              <a:gd name="T13" fmla="*/ 2147483646 h 579"/>
              <a:gd name="T14" fmla="*/ 2147483646 w 461"/>
              <a:gd name="T15" fmla="*/ 2147483646 h 579"/>
              <a:gd name="T16" fmla="*/ 2147483646 w 461"/>
              <a:gd name="T17" fmla="*/ 0 h 579"/>
              <a:gd name="T18" fmla="*/ 2147483646 w 461"/>
              <a:gd name="T19" fmla="*/ 2147483646 h 579"/>
              <a:gd name="T20" fmla="*/ 2147483646 w 461"/>
              <a:gd name="T21" fmla="*/ 2147483646 h 579"/>
              <a:gd name="T22" fmla="*/ 2147483646 w 461"/>
              <a:gd name="T23" fmla="*/ 2147483646 h 579"/>
              <a:gd name="T24" fmla="*/ 2147483646 w 461"/>
              <a:gd name="T25" fmla="*/ 2147483646 h 579"/>
              <a:gd name="T26" fmla="*/ 2147483646 w 461"/>
              <a:gd name="T27" fmla="*/ 2147483646 h 579"/>
              <a:gd name="T28" fmla="*/ 2147483646 w 461"/>
              <a:gd name="T29" fmla="*/ 2147483646 h 579"/>
              <a:gd name="T30" fmla="*/ 2147483646 w 461"/>
              <a:gd name="T31" fmla="*/ 2147483646 h 579"/>
              <a:gd name="T32" fmla="*/ 2147483646 w 461"/>
              <a:gd name="T33" fmla="*/ 2147483646 h 579"/>
              <a:gd name="T34" fmla="*/ 2147483646 w 461"/>
              <a:gd name="T35" fmla="*/ 2147483646 h 579"/>
              <a:gd name="T36" fmla="*/ 2147483646 w 461"/>
              <a:gd name="T37" fmla="*/ 2147483646 h 579"/>
              <a:gd name="T38" fmla="*/ 2147483646 w 461"/>
              <a:gd name="T39" fmla="*/ 2147483646 h 579"/>
              <a:gd name="T40" fmla="*/ 2147483646 w 461"/>
              <a:gd name="T41" fmla="*/ 2147483646 h 579"/>
              <a:gd name="T42" fmla="*/ 2147483646 w 461"/>
              <a:gd name="T43" fmla="*/ 2147483646 h 579"/>
              <a:gd name="T44" fmla="*/ 2147483646 w 461"/>
              <a:gd name="T45" fmla="*/ 2147483646 h 579"/>
              <a:gd name="T46" fmla="*/ 2147483646 w 461"/>
              <a:gd name="T47" fmla="*/ 2147483646 h 579"/>
              <a:gd name="T48" fmla="*/ 2147483646 w 461"/>
              <a:gd name="T49" fmla="*/ 2147483646 h 579"/>
              <a:gd name="T50" fmla="*/ 2147483646 w 461"/>
              <a:gd name="T51" fmla="*/ 2147483646 h 579"/>
              <a:gd name="T52" fmla="*/ 2147483646 w 461"/>
              <a:gd name="T53" fmla="*/ 2147483646 h 579"/>
              <a:gd name="T54" fmla="*/ 2147483646 w 461"/>
              <a:gd name="T55" fmla="*/ 2147483646 h 579"/>
              <a:gd name="T56" fmla="*/ 2147483646 w 461"/>
              <a:gd name="T57" fmla="*/ 2147483646 h 579"/>
              <a:gd name="T58" fmla="*/ 2147483646 w 461"/>
              <a:gd name="T59" fmla="*/ 2147483646 h 579"/>
              <a:gd name="T60" fmla="*/ 2147483646 w 461"/>
              <a:gd name="T61" fmla="*/ 2147483646 h 579"/>
              <a:gd name="T62" fmla="*/ 2147483646 w 461"/>
              <a:gd name="T63" fmla="*/ 2147483646 h 579"/>
              <a:gd name="T64" fmla="*/ 2147483646 w 461"/>
              <a:gd name="T65" fmla="*/ 2147483646 h 579"/>
              <a:gd name="T66" fmla="*/ 2147483646 w 461"/>
              <a:gd name="T67" fmla="*/ 2147483646 h 579"/>
              <a:gd name="T68" fmla="*/ 2147483646 w 461"/>
              <a:gd name="T69" fmla="*/ 2147483646 h 579"/>
              <a:gd name="T70" fmla="*/ 2147483646 w 461"/>
              <a:gd name="T71" fmla="*/ 2147483646 h 579"/>
              <a:gd name="T72" fmla="*/ 2147483646 w 461"/>
              <a:gd name="T73" fmla="*/ 2147483646 h 579"/>
              <a:gd name="T74" fmla="*/ 2147483646 w 461"/>
              <a:gd name="T75" fmla="*/ 2147483646 h 579"/>
              <a:gd name="T76" fmla="*/ 2147483646 w 461"/>
              <a:gd name="T77" fmla="*/ 2147483646 h 579"/>
              <a:gd name="T78" fmla="*/ 2147483646 w 461"/>
              <a:gd name="T79" fmla="*/ 2147483646 h 579"/>
              <a:gd name="T80" fmla="*/ 2147483646 w 461"/>
              <a:gd name="T81" fmla="*/ 2147483646 h 579"/>
              <a:gd name="T82" fmla="*/ 2147483646 w 461"/>
              <a:gd name="T83" fmla="*/ 2147483646 h 579"/>
              <a:gd name="T84" fmla="*/ 2147483646 w 461"/>
              <a:gd name="T85" fmla="*/ 2147483646 h 579"/>
              <a:gd name="T86" fmla="*/ 2147483646 w 461"/>
              <a:gd name="T87" fmla="*/ 2147483646 h 579"/>
              <a:gd name="T88" fmla="*/ 2147483646 w 461"/>
              <a:gd name="T89" fmla="*/ 2147483646 h 579"/>
              <a:gd name="T90" fmla="*/ 2147483646 w 461"/>
              <a:gd name="T91" fmla="*/ 2147483646 h 579"/>
              <a:gd name="T92" fmla="*/ 2147483646 w 461"/>
              <a:gd name="T93" fmla="*/ 2147483646 h 579"/>
              <a:gd name="T94" fmla="*/ 2147483646 w 461"/>
              <a:gd name="T95" fmla="*/ 2147483646 h 579"/>
              <a:gd name="T96" fmla="*/ 2147483646 w 461"/>
              <a:gd name="T97" fmla="*/ 2147483646 h 579"/>
              <a:gd name="T98" fmla="*/ 2147483646 w 461"/>
              <a:gd name="T99" fmla="*/ 2147483646 h 579"/>
              <a:gd name="T100" fmla="*/ 2147483646 w 461"/>
              <a:gd name="T101" fmla="*/ 2147483646 h 579"/>
              <a:gd name="T102" fmla="*/ 2147483646 w 461"/>
              <a:gd name="T103" fmla="*/ 2147483646 h 579"/>
              <a:gd name="T104" fmla="*/ 2147483646 w 461"/>
              <a:gd name="T105" fmla="*/ 2147483646 h 579"/>
              <a:gd name="T106" fmla="*/ 2147483646 w 461"/>
              <a:gd name="T107" fmla="*/ 2147483646 h 579"/>
              <a:gd name="T108" fmla="*/ 0 w 461"/>
              <a:gd name="T109" fmla="*/ 2147483646 h 5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1"/>
              <a:gd name="T166" fmla="*/ 0 h 579"/>
              <a:gd name="T167" fmla="*/ 461 w 461"/>
              <a:gd name="T168" fmla="*/ 579 h 5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1" h="579">
                <a:moveTo>
                  <a:pt x="0" y="277"/>
                </a:moveTo>
                <a:lnTo>
                  <a:pt x="4" y="238"/>
                </a:lnTo>
                <a:lnTo>
                  <a:pt x="33" y="198"/>
                </a:lnTo>
                <a:lnTo>
                  <a:pt x="74" y="79"/>
                </a:lnTo>
                <a:lnTo>
                  <a:pt x="132" y="52"/>
                </a:lnTo>
                <a:lnTo>
                  <a:pt x="156" y="56"/>
                </a:lnTo>
                <a:lnTo>
                  <a:pt x="173" y="24"/>
                </a:lnTo>
                <a:lnTo>
                  <a:pt x="173" y="8"/>
                </a:lnTo>
                <a:lnTo>
                  <a:pt x="164" y="0"/>
                </a:lnTo>
                <a:lnTo>
                  <a:pt x="234" y="8"/>
                </a:lnTo>
                <a:lnTo>
                  <a:pt x="243" y="44"/>
                </a:lnTo>
                <a:lnTo>
                  <a:pt x="300" y="32"/>
                </a:lnTo>
                <a:lnTo>
                  <a:pt x="325" y="79"/>
                </a:lnTo>
                <a:lnTo>
                  <a:pt x="333" y="83"/>
                </a:lnTo>
                <a:lnTo>
                  <a:pt x="382" y="67"/>
                </a:lnTo>
                <a:lnTo>
                  <a:pt x="403" y="99"/>
                </a:lnTo>
                <a:lnTo>
                  <a:pt x="452" y="119"/>
                </a:lnTo>
                <a:lnTo>
                  <a:pt x="460" y="147"/>
                </a:lnTo>
                <a:lnTo>
                  <a:pt x="452" y="170"/>
                </a:lnTo>
                <a:lnTo>
                  <a:pt x="436" y="178"/>
                </a:lnTo>
                <a:lnTo>
                  <a:pt x="403" y="174"/>
                </a:lnTo>
                <a:lnTo>
                  <a:pt x="362" y="186"/>
                </a:lnTo>
                <a:lnTo>
                  <a:pt x="354" y="214"/>
                </a:lnTo>
                <a:lnTo>
                  <a:pt x="337" y="230"/>
                </a:lnTo>
                <a:lnTo>
                  <a:pt x="337" y="242"/>
                </a:lnTo>
                <a:lnTo>
                  <a:pt x="370" y="250"/>
                </a:lnTo>
                <a:lnTo>
                  <a:pt x="382" y="265"/>
                </a:lnTo>
                <a:lnTo>
                  <a:pt x="399" y="345"/>
                </a:lnTo>
                <a:lnTo>
                  <a:pt x="382" y="352"/>
                </a:lnTo>
                <a:lnTo>
                  <a:pt x="378" y="364"/>
                </a:lnTo>
                <a:lnTo>
                  <a:pt x="391" y="392"/>
                </a:lnTo>
                <a:lnTo>
                  <a:pt x="395" y="420"/>
                </a:lnTo>
                <a:lnTo>
                  <a:pt x="382" y="515"/>
                </a:lnTo>
                <a:lnTo>
                  <a:pt x="391" y="531"/>
                </a:lnTo>
                <a:lnTo>
                  <a:pt x="411" y="542"/>
                </a:lnTo>
                <a:lnTo>
                  <a:pt x="386" y="542"/>
                </a:lnTo>
                <a:lnTo>
                  <a:pt x="362" y="578"/>
                </a:lnTo>
                <a:lnTo>
                  <a:pt x="349" y="546"/>
                </a:lnTo>
                <a:lnTo>
                  <a:pt x="255" y="447"/>
                </a:lnTo>
                <a:lnTo>
                  <a:pt x="214" y="424"/>
                </a:lnTo>
                <a:lnTo>
                  <a:pt x="185" y="380"/>
                </a:lnTo>
                <a:lnTo>
                  <a:pt x="181" y="400"/>
                </a:lnTo>
                <a:lnTo>
                  <a:pt x="201" y="428"/>
                </a:lnTo>
                <a:lnTo>
                  <a:pt x="197" y="432"/>
                </a:lnTo>
                <a:lnTo>
                  <a:pt x="181" y="432"/>
                </a:lnTo>
                <a:lnTo>
                  <a:pt x="160" y="416"/>
                </a:lnTo>
                <a:lnTo>
                  <a:pt x="132" y="404"/>
                </a:lnTo>
                <a:lnTo>
                  <a:pt x="115" y="384"/>
                </a:lnTo>
                <a:lnTo>
                  <a:pt x="111" y="396"/>
                </a:lnTo>
                <a:lnTo>
                  <a:pt x="128" y="420"/>
                </a:lnTo>
                <a:lnTo>
                  <a:pt x="49" y="416"/>
                </a:lnTo>
                <a:lnTo>
                  <a:pt x="17" y="424"/>
                </a:lnTo>
                <a:lnTo>
                  <a:pt x="4" y="345"/>
                </a:lnTo>
                <a:lnTo>
                  <a:pt x="12" y="329"/>
                </a:lnTo>
                <a:lnTo>
                  <a:pt x="0" y="277"/>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76" name="Freeform 67"/>
          <p:cNvSpPr>
            <a:spLocks/>
          </p:cNvSpPr>
          <p:nvPr/>
        </p:nvSpPr>
        <p:spPr bwMode="auto">
          <a:xfrm rot="-251578">
            <a:off x="4033838" y="2992438"/>
            <a:ext cx="717550" cy="746125"/>
          </a:xfrm>
          <a:custGeom>
            <a:avLst/>
            <a:gdLst>
              <a:gd name="T0" fmla="*/ 0 w 486"/>
              <a:gd name="T1" fmla="*/ 2147483646 h 508"/>
              <a:gd name="T2" fmla="*/ 2147483646 w 486"/>
              <a:gd name="T3" fmla="*/ 2147483646 h 508"/>
              <a:gd name="T4" fmla="*/ 2147483646 w 486"/>
              <a:gd name="T5" fmla="*/ 2147483646 h 508"/>
              <a:gd name="T6" fmla="*/ 2147483646 w 486"/>
              <a:gd name="T7" fmla="*/ 2147483646 h 508"/>
              <a:gd name="T8" fmla="*/ 2147483646 w 486"/>
              <a:gd name="T9" fmla="*/ 2147483646 h 508"/>
              <a:gd name="T10" fmla="*/ 2147483646 w 486"/>
              <a:gd name="T11" fmla="*/ 2147483646 h 508"/>
              <a:gd name="T12" fmla="*/ 2147483646 w 486"/>
              <a:gd name="T13" fmla="*/ 2147483646 h 508"/>
              <a:gd name="T14" fmla="*/ 2147483646 w 486"/>
              <a:gd name="T15" fmla="*/ 2147483646 h 508"/>
              <a:gd name="T16" fmla="*/ 2147483646 w 486"/>
              <a:gd name="T17" fmla="*/ 2147483646 h 508"/>
              <a:gd name="T18" fmla="*/ 2147483646 w 486"/>
              <a:gd name="T19" fmla="*/ 2147483646 h 508"/>
              <a:gd name="T20" fmla="*/ 2147483646 w 486"/>
              <a:gd name="T21" fmla="*/ 2147483646 h 508"/>
              <a:gd name="T22" fmla="*/ 2147483646 w 486"/>
              <a:gd name="T23" fmla="*/ 2147483646 h 508"/>
              <a:gd name="T24" fmla="*/ 2147483646 w 486"/>
              <a:gd name="T25" fmla="*/ 2147483646 h 508"/>
              <a:gd name="T26" fmla="*/ 2147483646 w 486"/>
              <a:gd name="T27" fmla="*/ 2147483646 h 508"/>
              <a:gd name="T28" fmla="*/ 2147483646 w 486"/>
              <a:gd name="T29" fmla="*/ 2147483646 h 508"/>
              <a:gd name="T30" fmla="*/ 2147483646 w 486"/>
              <a:gd name="T31" fmla="*/ 2147483646 h 508"/>
              <a:gd name="T32" fmla="*/ 2147483646 w 486"/>
              <a:gd name="T33" fmla="*/ 2147483646 h 508"/>
              <a:gd name="T34" fmla="*/ 2147483646 w 486"/>
              <a:gd name="T35" fmla="*/ 2147483646 h 508"/>
              <a:gd name="T36" fmla="*/ 2147483646 w 486"/>
              <a:gd name="T37" fmla="*/ 2147483646 h 508"/>
              <a:gd name="T38" fmla="*/ 2147483646 w 486"/>
              <a:gd name="T39" fmla="*/ 2147483646 h 508"/>
              <a:gd name="T40" fmla="*/ 2147483646 w 486"/>
              <a:gd name="T41" fmla="*/ 2147483646 h 508"/>
              <a:gd name="T42" fmla="*/ 2147483646 w 486"/>
              <a:gd name="T43" fmla="*/ 2147483646 h 508"/>
              <a:gd name="T44" fmla="*/ 2147483646 w 486"/>
              <a:gd name="T45" fmla="*/ 2147483646 h 508"/>
              <a:gd name="T46" fmla="*/ 2147483646 w 486"/>
              <a:gd name="T47" fmla="*/ 2147483646 h 508"/>
              <a:gd name="T48" fmla="*/ 2147483646 w 486"/>
              <a:gd name="T49" fmla="*/ 2147483646 h 508"/>
              <a:gd name="T50" fmla="*/ 2147483646 w 486"/>
              <a:gd name="T51" fmla="*/ 2147483646 h 508"/>
              <a:gd name="T52" fmla="*/ 2147483646 w 486"/>
              <a:gd name="T53" fmla="*/ 2147483646 h 508"/>
              <a:gd name="T54" fmla="*/ 2147483646 w 486"/>
              <a:gd name="T55" fmla="*/ 2147483646 h 508"/>
              <a:gd name="T56" fmla="*/ 2147483646 w 486"/>
              <a:gd name="T57" fmla="*/ 2147483646 h 508"/>
              <a:gd name="T58" fmla="*/ 2147483646 w 486"/>
              <a:gd name="T59" fmla="*/ 2147483646 h 508"/>
              <a:gd name="T60" fmla="*/ 2147483646 w 486"/>
              <a:gd name="T61" fmla="*/ 2147483646 h 508"/>
              <a:gd name="T62" fmla="*/ 2147483646 w 486"/>
              <a:gd name="T63" fmla="*/ 2147483646 h 508"/>
              <a:gd name="T64" fmla="*/ 2147483646 w 486"/>
              <a:gd name="T65" fmla="*/ 2147483646 h 508"/>
              <a:gd name="T66" fmla="*/ 2147483646 w 486"/>
              <a:gd name="T67" fmla="*/ 2147483646 h 508"/>
              <a:gd name="T68" fmla="*/ 2147483646 w 486"/>
              <a:gd name="T69" fmla="*/ 2147483646 h 508"/>
              <a:gd name="T70" fmla="*/ 2147483646 w 486"/>
              <a:gd name="T71" fmla="*/ 0 h 508"/>
              <a:gd name="T72" fmla="*/ 2147483646 w 486"/>
              <a:gd name="T73" fmla="*/ 2147483646 h 508"/>
              <a:gd name="T74" fmla="*/ 2147483646 w 486"/>
              <a:gd name="T75" fmla="*/ 2147483646 h 508"/>
              <a:gd name="T76" fmla="*/ 2147483646 w 486"/>
              <a:gd name="T77" fmla="*/ 2147483646 h 508"/>
              <a:gd name="T78" fmla="*/ 2147483646 w 486"/>
              <a:gd name="T79" fmla="*/ 2147483646 h 508"/>
              <a:gd name="T80" fmla="*/ 2147483646 w 486"/>
              <a:gd name="T81" fmla="*/ 2147483646 h 508"/>
              <a:gd name="T82" fmla="*/ 2147483646 w 486"/>
              <a:gd name="T83" fmla="*/ 2147483646 h 508"/>
              <a:gd name="T84" fmla="*/ 2147483646 w 486"/>
              <a:gd name="T85" fmla="*/ 2147483646 h 508"/>
              <a:gd name="T86" fmla="*/ 2147483646 w 486"/>
              <a:gd name="T87" fmla="*/ 2147483646 h 508"/>
              <a:gd name="T88" fmla="*/ 2147483646 w 486"/>
              <a:gd name="T89" fmla="*/ 2147483646 h 508"/>
              <a:gd name="T90" fmla="*/ 2147483646 w 486"/>
              <a:gd name="T91" fmla="*/ 2147483646 h 508"/>
              <a:gd name="T92" fmla="*/ 2147483646 w 486"/>
              <a:gd name="T93" fmla="*/ 2147483646 h 508"/>
              <a:gd name="T94" fmla="*/ 2147483646 w 486"/>
              <a:gd name="T95" fmla="*/ 2147483646 h 508"/>
              <a:gd name="T96" fmla="*/ 2147483646 w 486"/>
              <a:gd name="T97" fmla="*/ 2147483646 h 508"/>
              <a:gd name="T98" fmla="*/ 2147483646 w 486"/>
              <a:gd name="T99" fmla="*/ 2147483646 h 508"/>
              <a:gd name="T100" fmla="*/ 0 w 486"/>
              <a:gd name="T101" fmla="*/ 2147483646 h 5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6"/>
              <a:gd name="T154" fmla="*/ 0 h 508"/>
              <a:gd name="T155" fmla="*/ 486 w 486"/>
              <a:gd name="T156" fmla="*/ 508 h 5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6" h="508">
                <a:moveTo>
                  <a:pt x="0" y="372"/>
                </a:moveTo>
                <a:lnTo>
                  <a:pt x="37" y="368"/>
                </a:lnTo>
                <a:lnTo>
                  <a:pt x="70" y="348"/>
                </a:lnTo>
                <a:lnTo>
                  <a:pt x="78" y="348"/>
                </a:lnTo>
                <a:lnTo>
                  <a:pt x="91" y="372"/>
                </a:lnTo>
                <a:lnTo>
                  <a:pt x="120" y="348"/>
                </a:lnTo>
                <a:lnTo>
                  <a:pt x="157" y="352"/>
                </a:lnTo>
                <a:lnTo>
                  <a:pt x="247" y="400"/>
                </a:lnTo>
                <a:lnTo>
                  <a:pt x="300" y="408"/>
                </a:lnTo>
                <a:lnTo>
                  <a:pt x="305" y="420"/>
                </a:lnTo>
                <a:lnTo>
                  <a:pt x="272" y="451"/>
                </a:lnTo>
                <a:lnTo>
                  <a:pt x="263" y="475"/>
                </a:lnTo>
                <a:lnTo>
                  <a:pt x="243" y="487"/>
                </a:lnTo>
                <a:lnTo>
                  <a:pt x="239" y="499"/>
                </a:lnTo>
                <a:lnTo>
                  <a:pt x="251" y="507"/>
                </a:lnTo>
                <a:lnTo>
                  <a:pt x="276" y="495"/>
                </a:lnTo>
                <a:lnTo>
                  <a:pt x="329" y="459"/>
                </a:lnTo>
                <a:lnTo>
                  <a:pt x="374" y="439"/>
                </a:lnTo>
                <a:lnTo>
                  <a:pt x="399" y="420"/>
                </a:lnTo>
                <a:lnTo>
                  <a:pt x="448" y="427"/>
                </a:lnTo>
                <a:lnTo>
                  <a:pt x="473" y="423"/>
                </a:lnTo>
                <a:lnTo>
                  <a:pt x="485" y="404"/>
                </a:lnTo>
                <a:lnTo>
                  <a:pt x="485" y="380"/>
                </a:lnTo>
                <a:lnTo>
                  <a:pt x="469" y="360"/>
                </a:lnTo>
                <a:lnTo>
                  <a:pt x="440" y="364"/>
                </a:lnTo>
                <a:lnTo>
                  <a:pt x="436" y="344"/>
                </a:lnTo>
                <a:lnTo>
                  <a:pt x="440" y="313"/>
                </a:lnTo>
                <a:lnTo>
                  <a:pt x="428" y="265"/>
                </a:lnTo>
                <a:lnTo>
                  <a:pt x="407" y="229"/>
                </a:lnTo>
                <a:lnTo>
                  <a:pt x="407" y="206"/>
                </a:lnTo>
                <a:lnTo>
                  <a:pt x="362" y="170"/>
                </a:lnTo>
                <a:lnTo>
                  <a:pt x="358" y="154"/>
                </a:lnTo>
                <a:lnTo>
                  <a:pt x="370" y="131"/>
                </a:lnTo>
                <a:lnTo>
                  <a:pt x="370" y="63"/>
                </a:lnTo>
                <a:lnTo>
                  <a:pt x="341" y="28"/>
                </a:lnTo>
                <a:lnTo>
                  <a:pt x="333" y="0"/>
                </a:lnTo>
                <a:lnTo>
                  <a:pt x="305" y="12"/>
                </a:lnTo>
                <a:lnTo>
                  <a:pt x="251" y="63"/>
                </a:lnTo>
                <a:lnTo>
                  <a:pt x="243" y="83"/>
                </a:lnTo>
                <a:lnTo>
                  <a:pt x="214" y="99"/>
                </a:lnTo>
                <a:lnTo>
                  <a:pt x="206" y="142"/>
                </a:lnTo>
                <a:lnTo>
                  <a:pt x="185" y="146"/>
                </a:lnTo>
                <a:lnTo>
                  <a:pt x="152" y="182"/>
                </a:lnTo>
                <a:lnTo>
                  <a:pt x="132" y="206"/>
                </a:lnTo>
                <a:lnTo>
                  <a:pt x="115" y="206"/>
                </a:lnTo>
                <a:lnTo>
                  <a:pt x="95" y="229"/>
                </a:lnTo>
                <a:lnTo>
                  <a:pt x="91" y="313"/>
                </a:lnTo>
                <a:lnTo>
                  <a:pt x="62" y="305"/>
                </a:lnTo>
                <a:lnTo>
                  <a:pt x="50" y="309"/>
                </a:lnTo>
                <a:lnTo>
                  <a:pt x="41" y="332"/>
                </a:lnTo>
                <a:lnTo>
                  <a:pt x="0" y="372"/>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77" name="Freeform 68"/>
          <p:cNvSpPr>
            <a:spLocks/>
          </p:cNvSpPr>
          <p:nvPr/>
        </p:nvSpPr>
        <p:spPr bwMode="auto">
          <a:xfrm rot="-251578">
            <a:off x="3206750" y="4791075"/>
            <a:ext cx="900113" cy="738188"/>
          </a:xfrm>
          <a:custGeom>
            <a:avLst/>
            <a:gdLst>
              <a:gd name="T0" fmla="*/ 0 w 609"/>
              <a:gd name="T1" fmla="*/ 2147483646 h 499"/>
              <a:gd name="T2" fmla="*/ 2147483646 w 609"/>
              <a:gd name="T3" fmla="*/ 2147483646 h 499"/>
              <a:gd name="T4" fmla="*/ 2147483646 w 609"/>
              <a:gd name="T5" fmla="*/ 2147483646 h 499"/>
              <a:gd name="T6" fmla="*/ 2147483646 w 609"/>
              <a:gd name="T7" fmla="*/ 2147483646 h 499"/>
              <a:gd name="T8" fmla="*/ 2147483646 w 609"/>
              <a:gd name="T9" fmla="*/ 2147483646 h 499"/>
              <a:gd name="T10" fmla="*/ 2147483646 w 609"/>
              <a:gd name="T11" fmla="*/ 0 h 499"/>
              <a:gd name="T12" fmla="*/ 2147483646 w 609"/>
              <a:gd name="T13" fmla="*/ 2147483646 h 499"/>
              <a:gd name="T14" fmla="*/ 2147483646 w 609"/>
              <a:gd name="T15" fmla="*/ 2147483646 h 499"/>
              <a:gd name="T16" fmla="*/ 2147483646 w 609"/>
              <a:gd name="T17" fmla="*/ 2147483646 h 499"/>
              <a:gd name="T18" fmla="*/ 2147483646 w 609"/>
              <a:gd name="T19" fmla="*/ 2147483646 h 499"/>
              <a:gd name="T20" fmla="*/ 2147483646 w 609"/>
              <a:gd name="T21" fmla="*/ 2147483646 h 499"/>
              <a:gd name="T22" fmla="*/ 2147483646 w 609"/>
              <a:gd name="T23" fmla="*/ 2147483646 h 499"/>
              <a:gd name="T24" fmla="*/ 2147483646 w 609"/>
              <a:gd name="T25" fmla="*/ 2147483646 h 499"/>
              <a:gd name="T26" fmla="*/ 2147483646 w 609"/>
              <a:gd name="T27" fmla="*/ 2147483646 h 499"/>
              <a:gd name="T28" fmla="*/ 2147483646 w 609"/>
              <a:gd name="T29" fmla="*/ 2147483646 h 499"/>
              <a:gd name="T30" fmla="*/ 2147483646 w 609"/>
              <a:gd name="T31" fmla="*/ 2147483646 h 499"/>
              <a:gd name="T32" fmla="*/ 2147483646 w 609"/>
              <a:gd name="T33" fmla="*/ 2147483646 h 499"/>
              <a:gd name="T34" fmla="*/ 2147483646 w 609"/>
              <a:gd name="T35" fmla="*/ 2147483646 h 499"/>
              <a:gd name="T36" fmla="*/ 2147483646 w 609"/>
              <a:gd name="T37" fmla="*/ 2147483646 h 499"/>
              <a:gd name="T38" fmla="*/ 2147483646 w 609"/>
              <a:gd name="T39" fmla="*/ 2147483646 h 499"/>
              <a:gd name="T40" fmla="*/ 2147483646 w 609"/>
              <a:gd name="T41" fmla="*/ 2147483646 h 499"/>
              <a:gd name="T42" fmla="*/ 2147483646 w 609"/>
              <a:gd name="T43" fmla="*/ 2147483646 h 499"/>
              <a:gd name="T44" fmla="*/ 2147483646 w 609"/>
              <a:gd name="T45" fmla="*/ 2147483646 h 499"/>
              <a:gd name="T46" fmla="*/ 2147483646 w 609"/>
              <a:gd name="T47" fmla="*/ 2147483646 h 499"/>
              <a:gd name="T48" fmla="*/ 2147483646 w 609"/>
              <a:gd name="T49" fmla="*/ 2147483646 h 499"/>
              <a:gd name="T50" fmla="*/ 2147483646 w 609"/>
              <a:gd name="T51" fmla="*/ 2147483646 h 499"/>
              <a:gd name="T52" fmla="*/ 2147483646 w 609"/>
              <a:gd name="T53" fmla="*/ 2147483646 h 499"/>
              <a:gd name="T54" fmla="*/ 2147483646 w 609"/>
              <a:gd name="T55" fmla="*/ 2147483646 h 499"/>
              <a:gd name="T56" fmla="*/ 2147483646 w 609"/>
              <a:gd name="T57" fmla="*/ 2147483646 h 499"/>
              <a:gd name="T58" fmla="*/ 2147483646 w 609"/>
              <a:gd name="T59" fmla="*/ 2147483646 h 499"/>
              <a:gd name="T60" fmla="*/ 2147483646 w 609"/>
              <a:gd name="T61" fmla="*/ 2147483646 h 499"/>
              <a:gd name="T62" fmla="*/ 2147483646 w 609"/>
              <a:gd name="T63" fmla="*/ 2147483646 h 4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9"/>
              <a:gd name="T97" fmla="*/ 0 h 499"/>
              <a:gd name="T98" fmla="*/ 609 w 609"/>
              <a:gd name="T99" fmla="*/ 499 h 4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9" h="499">
                <a:moveTo>
                  <a:pt x="0" y="194"/>
                </a:moveTo>
                <a:lnTo>
                  <a:pt x="0" y="182"/>
                </a:lnTo>
                <a:lnTo>
                  <a:pt x="17" y="166"/>
                </a:lnTo>
                <a:lnTo>
                  <a:pt x="25" y="138"/>
                </a:lnTo>
                <a:lnTo>
                  <a:pt x="66" y="126"/>
                </a:lnTo>
                <a:lnTo>
                  <a:pt x="99" y="130"/>
                </a:lnTo>
                <a:lnTo>
                  <a:pt x="115" y="122"/>
                </a:lnTo>
                <a:lnTo>
                  <a:pt x="123" y="99"/>
                </a:lnTo>
                <a:lnTo>
                  <a:pt x="115" y="71"/>
                </a:lnTo>
                <a:lnTo>
                  <a:pt x="140" y="51"/>
                </a:lnTo>
                <a:lnTo>
                  <a:pt x="181" y="55"/>
                </a:lnTo>
                <a:lnTo>
                  <a:pt x="218" y="0"/>
                </a:lnTo>
                <a:lnTo>
                  <a:pt x="247" y="0"/>
                </a:lnTo>
                <a:lnTo>
                  <a:pt x="255" y="8"/>
                </a:lnTo>
                <a:lnTo>
                  <a:pt x="239" y="19"/>
                </a:lnTo>
                <a:lnTo>
                  <a:pt x="247" y="31"/>
                </a:lnTo>
                <a:lnTo>
                  <a:pt x="259" y="35"/>
                </a:lnTo>
                <a:lnTo>
                  <a:pt x="284" y="19"/>
                </a:lnTo>
                <a:lnTo>
                  <a:pt x="341" y="67"/>
                </a:lnTo>
                <a:lnTo>
                  <a:pt x="358" y="103"/>
                </a:lnTo>
                <a:lnTo>
                  <a:pt x="382" y="186"/>
                </a:lnTo>
                <a:lnTo>
                  <a:pt x="358" y="190"/>
                </a:lnTo>
                <a:lnTo>
                  <a:pt x="350" y="202"/>
                </a:lnTo>
                <a:lnTo>
                  <a:pt x="366" y="225"/>
                </a:lnTo>
                <a:lnTo>
                  <a:pt x="370" y="229"/>
                </a:lnTo>
                <a:lnTo>
                  <a:pt x="395" y="225"/>
                </a:lnTo>
                <a:lnTo>
                  <a:pt x="428" y="190"/>
                </a:lnTo>
                <a:lnTo>
                  <a:pt x="440" y="190"/>
                </a:lnTo>
                <a:lnTo>
                  <a:pt x="456" y="198"/>
                </a:lnTo>
                <a:lnTo>
                  <a:pt x="469" y="221"/>
                </a:lnTo>
                <a:lnTo>
                  <a:pt x="477" y="225"/>
                </a:lnTo>
                <a:lnTo>
                  <a:pt x="481" y="221"/>
                </a:lnTo>
                <a:lnTo>
                  <a:pt x="473" y="198"/>
                </a:lnTo>
                <a:lnTo>
                  <a:pt x="477" y="186"/>
                </a:lnTo>
                <a:lnTo>
                  <a:pt x="489" y="182"/>
                </a:lnTo>
                <a:lnTo>
                  <a:pt x="502" y="186"/>
                </a:lnTo>
                <a:lnTo>
                  <a:pt x="510" y="198"/>
                </a:lnTo>
                <a:lnTo>
                  <a:pt x="514" y="245"/>
                </a:lnTo>
                <a:lnTo>
                  <a:pt x="543" y="316"/>
                </a:lnTo>
                <a:lnTo>
                  <a:pt x="555" y="324"/>
                </a:lnTo>
                <a:lnTo>
                  <a:pt x="571" y="324"/>
                </a:lnTo>
                <a:lnTo>
                  <a:pt x="608" y="356"/>
                </a:lnTo>
                <a:lnTo>
                  <a:pt x="580" y="360"/>
                </a:lnTo>
                <a:lnTo>
                  <a:pt x="571" y="399"/>
                </a:lnTo>
                <a:lnTo>
                  <a:pt x="534" y="403"/>
                </a:lnTo>
                <a:lnTo>
                  <a:pt x="469" y="467"/>
                </a:lnTo>
                <a:lnTo>
                  <a:pt x="432" y="475"/>
                </a:lnTo>
                <a:lnTo>
                  <a:pt x="415" y="491"/>
                </a:lnTo>
                <a:lnTo>
                  <a:pt x="382" y="463"/>
                </a:lnTo>
                <a:lnTo>
                  <a:pt x="358" y="491"/>
                </a:lnTo>
                <a:lnTo>
                  <a:pt x="317" y="491"/>
                </a:lnTo>
                <a:lnTo>
                  <a:pt x="288" y="471"/>
                </a:lnTo>
                <a:lnTo>
                  <a:pt x="247" y="467"/>
                </a:lnTo>
                <a:lnTo>
                  <a:pt x="177" y="498"/>
                </a:lnTo>
                <a:lnTo>
                  <a:pt x="74" y="494"/>
                </a:lnTo>
                <a:lnTo>
                  <a:pt x="54" y="483"/>
                </a:lnTo>
                <a:lnTo>
                  <a:pt x="45" y="467"/>
                </a:lnTo>
                <a:lnTo>
                  <a:pt x="58" y="372"/>
                </a:lnTo>
                <a:lnTo>
                  <a:pt x="54" y="344"/>
                </a:lnTo>
                <a:lnTo>
                  <a:pt x="41" y="316"/>
                </a:lnTo>
                <a:lnTo>
                  <a:pt x="45" y="304"/>
                </a:lnTo>
                <a:lnTo>
                  <a:pt x="62" y="297"/>
                </a:lnTo>
                <a:lnTo>
                  <a:pt x="45" y="217"/>
                </a:lnTo>
                <a:lnTo>
                  <a:pt x="33" y="202"/>
                </a:lnTo>
                <a:lnTo>
                  <a:pt x="0" y="194"/>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s-ES"/>
          </a:p>
        </p:txBody>
      </p:sp>
      <p:sp>
        <p:nvSpPr>
          <p:cNvPr id="30778" name="Freeform 5"/>
          <p:cNvSpPr>
            <a:spLocks/>
          </p:cNvSpPr>
          <p:nvPr/>
        </p:nvSpPr>
        <p:spPr bwMode="auto">
          <a:xfrm rot="-251578">
            <a:off x="1812925" y="6040438"/>
            <a:ext cx="350838" cy="355600"/>
          </a:xfrm>
          <a:custGeom>
            <a:avLst/>
            <a:gdLst>
              <a:gd name="T0" fmla="*/ 0 w 215"/>
              <a:gd name="T1" fmla="*/ 2147483646 h 241"/>
              <a:gd name="T2" fmla="*/ 2147483646 w 215"/>
              <a:gd name="T3" fmla="*/ 2147483646 h 241"/>
              <a:gd name="T4" fmla="*/ 2147483646 w 215"/>
              <a:gd name="T5" fmla="*/ 2147483646 h 241"/>
              <a:gd name="T6" fmla="*/ 2147483646 w 215"/>
              <a:gd name="T7" fmla="*/ 2147483646 h 241"/>
              <a:gd name="T8" fmla="*/ 2147483646 w 215"/>
              <a:gd name="T9" fmla="*/ 2147483646 h 241"/>
              <a:gd name="T10" fmla="*/ 2147483646 w 215"/>
              <a:gd name="T11" fmla="*/ 2147483646 h 241"/>
              <a:gd name="T12" fmla="*/ 2147483646 w 215"/>
              <a:gd name="T13" fmla="*/ 2147483646 h 241"/>
              <a:gd name="T14" fmla="*/ 2147483646 w 215"/>
              <a:gd name="T15" fmla="*/ 2147483646 h 241"/>
              <a:gd name="T16" fmla="*/ 2147483646 w 215"/>
              <a:gd name="T17" fmla="*/ 2147483646 h 241"/>
              <a:gd name="T18" fmla="*/ 2147483646 w 215"/>
              <a:gd name="T19" fmla="*/ 2147483646 h 241"/>
              <a:gd name="T20" fmla="*/ 2147483646 w 215"/>
              <a:gd name="T21" fmla="*/ 2147483646 h 241"/>
              <a:gd name="T22" fmla="*/ 2147483646 w 215"/>
              <a:gd name="T23" fmla="*/ 2147483646 h 241"/>
              <a:gd name="T24" fmla="*/ 2147483646 w 215"/>
              <a:gd name="T25" fmla="*/ 0 h 241"/>
              <a:gd name="T26" fmla="*/ 2147483646 w 215"/>
              <a:gd name="T27" fmla="*/ 2147483646 h 241"/>
              <a:gd name="T28" fmla="*/ 2147483646 w 215"/>
              <a:gd name="T29" fmla="*/ 2147483646 h 241"/>
              <a:gd name="T30" fmla="*/ 2147483646 w 215"/>
              <a:gd name="T31" fmla="*/ 2147483646 h 241"/>
              <a:gd name="T32" fmla="*/ 2147483646 w 215"/>
              <a:gd name="T33" fmla="*/ 2147483646 h 241"/>
              <a:gd name="T34" fmla="*/ 2147483646 w 215"/>
              <a:gd name="T35" fmla="*/ 2147483646 h 241"/>
              <a:gd name="T36" fmla="*/ 2147483646 w 215"/>
              <a:gd name="T37" fmla="*/ 2147483646 h 241"/>
              <a:gd name="T38" fmla="*/ 0 w 215"/>
              <a:gd name="T39" fmla="*/ 2147483646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5"/>
              <a:gd name="T61" fmla="*/ 0 h 241"/>
              <a:gd name="T62" fmla="*/ 215 w 215"/>
              <a:gd name="T63" fmla="*/ 241 h 2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5" h="241">
                <a:moveTo>
                  <a:pt x="0" y="221"/>
                </a:moveTo>
                <a:lnTo>
                  <a:pt x="11" y="228"/>
                </a:lnTo>
                <a:lnTo>
                  <a:pt x="36" y="228"/>
                </a:lnTo>
                <a:lnTo>
                  <a:pt x="55" y="240"/>
                </a:lnTo>
                <a:lnTo>
                  <a:pt x="76" y="228"/>
                </a:lnTo>
                <a:lnTo>
                  <a:pt x="98" y="198"/>
                </a:lnTo>
                <a:lnTo>
                  <a:pt x="167" y="191"/>
                </a:lnTo>
                <a:lnTo>
                  <a:pt x="181" y="181"/>
                </a:lnTo>
                <a:lnTo>
                  <a:pt x="200" y="139"/>
                </a:lnTo>
                <a:lnTo>
                  <a:pt x="214" y="50"/>
                </a:lnTo>
                <a:lnTo>
                  <a:pt x="214" y="7"/>
                </a:lnTo>
                <a:lnTo>
                  <a:pt x="210" y="3"/>
                </a:lnTo>
                <a:lnTo>
                  <a:pt x="181" y="0"/>
                </a:lnTo>
                <a:lnTo>
                  <a:pt x="160" y="17"/>
                </a:lnTo>
                <a:lnTo>
                  <a:pt x="98" y="139"/>
                </a:lnTo>
                <a:lnTo>
                  <a:pt x="88" y="178"/>
                </a:lnTo>
                <a:lnTo>
                  <a:pt x="65" y="201"/>
                </a:lnTo>
                <a:lnTo>
                  <a:pt x="47" y="211"/>
                </a:lnTo>
                <a:lnTo>
                  <a:pt x="18" y="211"/>
                </a:lnTo>
                <a:lnTo>
                  <a:pt x="0" y="221"/>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79" name="Freeform 6"/>
          <p:cNvSpPr>
            <a:spLocks/>
          </p:cNvSpPr>
          <p:nvPr/>
        </p:nvSpPr>
        <p:spPr bwMode="auto">
          <a:xfrm rot="-251578">
            <a:off x="2111375" y="5781675"/>
            <a:ext cx="233363" cy="190500"/>
          </a:xfrm>
          <a:custGeom>
            <a:avLst/>
            <a:gdLst>
              <a:gd name="T0" fmla="*/ 0 w 142"/>
              <a:gd name="T1" fmla="*/ 2147483646 h 130"/>
              <a:gd name="T2" fmla="*/ 2147483646 w 142"/>
              <a:gd name="T3" fmla="*/ 2147483646 h 130"/>
              <a:gd name="T4" fmla="*/ 2147483646 w 142"/>
              <a:gd name="T5" fmla="*/ 2147483646 h 130"/>
              <a:gd name="T6" fmla="*/ 2147483646 w 142"/>
              <a:gd name="T7" fmla="*/ 2147483646 h 130"/>
              <a:gd name="T8" fmla="*/ 2147483646 w 142"/>
              <a:gd name="T9" fmla="*/ 2147483646 h 130"/>
              <a:gd name="T10" fmla="*/ 2147483646 w 142"/>
              <a:gd name="T11" fmla="*/ 2147483646 h 130"/>
              <a:gd name="T12" fmla="*/ 2147483646 w 142"/>
              <a:gd name="T13" fmla="*/ 2147483646 h 130"/>
              <a:gd name="T14" fmla="*/ 2147483646 w 142"/>
              <a:gd name="T15" fmla="*/ 2147483646 h 130"/>
              <a:gd name="T16" fmla="*/ 2147483646 w 142"/>
              <a:gd name="T17" fmla="*/ 0 h 130"/>
              <a:gd name="T18" fmla="*/ 2147483646 w 142"/>
              <a:gd name="T19" fmla="*/ 2147483646 h 130"/>
              <a:gd name="T20" fmla="*/ 2147483646 w 142"/>
              <a:gd name="T21" fmla="*/ 2147483646 h 130"/>
              <a:gd name="T22" fmla="*/ 2147483646 w 142"/>
              <a:gd name="T23" fmla="*/ 2147483646 h 130"/>
              <a:gd name="T24" fmla="*/ 2147483646 w 142"/>
              <a:gd name="T25" fmla="*/ 2147483646 h 130"/>
              <a:gd name="T26" fmla="*/ 2147483646 w 142"/>
              <a:gd name="T27" fmla="*/ 2147483646 h 130"/>
              <a:gd name="T28" fmla="*/ 2147483646 w 142"/>
              <a:gd name="T29" fmla="*/ 2147483646 h 130"/>
              <a:gd name="T30" fmla="*/ 0 w 142"/>
              <a:gd name="T31" fmla="*/ 2147483646 h 1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130"/>
              <a:gd name="T50" fmla="*/ 142 w 142"/>
              <a:gd name="T51" fmla="*/ 130 h 1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130">
                <a:moveTo>
                  <a:pt x="0" y="126"/>
                </a:moveTo>
                <a:lnTo>
                  <a:pt x="7" y="129"/>
                </a:lnTo>
                <a:lnTo>
                  <a:pt x="26" y="129"/>
                </a:lnTo>
                <a:lnTo>
                  <a:pt x="40" y="119"/>
                </a:lnTo>
                <a:lnTo>
                  <a:pt x="105" y="86"/>
                </a:lnTo>
                <a:lnTo>
                  <a:pt x="130" y="73"/>
                </a:lnTo>
                <a:lnTo>
                  <a:pt x="141" y="20"/>
                </a:lnTo>
                <a:lnTo>
                  <a:pt x="134" y="3"/>
                </a:lnTo>
                <a:lnTo>
                  <a:pt x="130" y="0"/>
                </a:lnTo>
                <a:lnTo>
                  <a:pt x="123" y="3"/>
                </a:lnTo>
                <a:lnTo>
                  <a:pt x="105" y="30"/>
                </a:lnTo>
                <a:lnTo>
                  <a:pt x="98" y="33"/>
                </a:lnTo>
                <a:lnTo>
                  <a:pt x="62" y="37"/>
                </a:lnTo>
                <a:lnTo>
                  <a:pt x="33" y="50"/>
                </a:lnTo>
                <a:lnTo>
                  <a:pt x="7" y="102"/>
                </a:lnTo>
                <a:lnTo>
                  <a:pt x="0" y="126"/>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80" name="Freeform 7"/>
          <p:cNvSpPr>
            <a:spLocks/>
          </p:cNvSpPr>
          <p:nvPr/>
        </p:nvSpPr>
        <p:spPr bwMode="auto">
          <a:xfrm rot="-251578">
            <a:off x="463550" y="5932488"/>
            <a:ext cx="141288" cy="187325"/>
          </a:xfrm>
          <a:custGeom>
            <a:avLst/>
            <a:gdLst>
              <a:gd name="T0" fmla="*/ 0 w 88"/>
              <a:gd name="T1" fmla="*/ 2147483646 h 126"/>
              <a:gd name="T2" fmla="*/ 2147483646 w 88"/>
              <a:gd name="T3" fmla="*/ 2147483646 h 126"/>
              <a:gd name="T4" fmla="*/ 2147483646 w 88"/>
              <a:gd name="T5" fmla="*/ 2147483646 h 126"/>
              <a:gd name="T6" fmla="*/ 2147483646 w 88"/>
              <a:gd name="T7" fmla="*/ 2147483646 h 126"/>
              <a:gd name="T8" fmla="*/ 2147483646 w 88"/>
              <a:gd name="T9" fmla="*/ 2147483646 h 126"/>
              <a:gd name="T10" fmla="*/ 2147483646 w 88"/>
              <a:gd name="T11" fmla="*/ 2147483646 h 126"/>
              <a:gd name="T12" fmla="*/ 2147483646 w 88"/>
              <a:gd name="T13" fmla="*/ 2147483646 h 126"/>
              <a:gd name="T14" fmla="*/ 2147483646 w 88"/>
              <a:gd name="T15" fmla="*/ 2147483646 h 126"/>
              <a:gd name="T16" fmla="*/ 2147483646 w 88"/>
              <a:gd name="T17" fmla="*/ 2147483646 h 126"/>
              <a:gd name="T18" fmla="*/ 2147483646 w 88"/>
              <a:gd name="T19" fmla="*/ 0 h 126"/>
              <a:gd name="T20" fmla="*/ 0 w 88"/>
              <a:gd name="T21" fmla="*/ 2147483646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126"/>
              <a:gd name="T35" fmla="*/ 88 w 88"/>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126">
                <a:moveTo>
                  <a:pt x="0" y="27"/>
                </a:moveTo>
                <a:lnTo>
                  <a:pt x="21" y="73"/>
                </a:lnTo>
                <a:lnTo>
                  <a:pt x="36" y="93"/>
                </a:lnTo>
                <a:lnTo>
                  <a:pt x="47" y="118"/>
                </a:lnTo>
                <a:lnTo>
                  <a:pt x="54" y="125"/>
                </a:lnTo>
                <a:lnTo>
                  <a:pt x="73" y="103"/>
                </a:lnTo>
                <a:lnTo>
                  <a:pt x="87" y="53"/>
                </a:lnTo>
                <a:lnTo>
                  <a:pt x="83" y="23"/>
                </a:lnTo>
                <a:lnTo>
                  <a:pt x="73" y="13"/>
                </a:lnTo>
                <a:lnTo>
                  <a:pt x="33" y="0"/>
                </a:lnTo>
                <a:lnTo>
                  <a:pt x="0" y="27"/>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81" name="Freeform 8"/>
          <p:cNvSpPr>
            <a:spLocks/>
          </p:cNvSpPr>
          <p:nvPr/>
        </p:nvSpPr>
        <p:spPr bwMode="auto">
          <a:xfrm rot="-251578">
            <a:off x="762000" y="6213475"/>
            <a:ext cx="128588" cy="104775"/>
          </a:xfrm>
          <a:custGeom>
            <a:avLst/>
            <a:gdLst>
              <a:gd name="T0" fmla="*/ 0 w 80"/>
              <a:gd name="T1" fmla="*/ 2147483646 h 70"/>
              <a:gd name="T2" fmla="*/ 2147483646 w 80"/>
              <a:gd name="T3" fmla="*/ 2147483646 h 70"/>
              <a:gd name="T4" fmla="*/ 2147483646 w 80"/>
              <a:gd name="T5" fmla="*/ 2147483646 h 70"/>
              <a:gd name="T6" fmla="*/ 2147483646 w 80"/>
              <a:gd name="T7" fmla="*/ 2147483646 h 70"/>
              <a:gd name="T8" fmla="*/ 2147483646 w 80"/>
              <a:gd name="T9" fmla="*/ 2147483646 h 70"/>
              <a:gd name="T10" fmla="*/ 2147483646 w 80"/>
              <a:gd name="T11" fmla="*/ 2147483646 h 70"/>
              <a:gd name="T12" fmla="*/ 2147483646 w 80"/>
              <a:gd name="T13" fmla="*/ 0 h 70"/>
              <a:gd name="T14" fmla="*/ 2147483646 w 80"/>
              <a:gd name="T15" fmla="*/ 2147483646 h 70"/>
              <a:gd name="T16" fmla="*/ 0 w 80"/>
              <a:gd name="T17" fmla="*/ 214748364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70"/>
              <a:gd name="T29" fmla="*/ 80 w 80"/>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70">
                <a:moveTo>
                  <a:pt x="0" y="27"/>
                </a:moveTo>
                <a:lnTo>
                  <a:pt x="7" y="53"/>
                </a:lnTo>
                <a:lnTo>
                  <a:pt x="22" y="69"/>
                </a:lnTo>
                <a:lnTo>
                  <a:pt x="43" y="69"/>
                </a:lnTo>
                <a:lnTo>
                  <a:pt x="72" y="50"/>
                </a:lnTo>
                <a:lnTo>
                  <a:pt x="79" y="40"/>
                </a:lnTo>
                <a:lnTo>
                  <a:pt x="40" y="0"/>
                </a:lnTo>
                <a:lnTo>
                  <a:pt x="18" y="7"/>
                </a:lnTo>
                <a:lnTo>
                  <a:pt x="0" y="27"/>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82" name="Freeform 9"/>
          <p:cNvSpPr>
            <a:spLocks/>
          </p:cNvSpPr>
          <p:nvPr/>
        </p:nvSpPr>
        <p:spPr bwMode="auto">
          <a:xfrm rot="-251578">
            <a:off x="982663" y="6022975"/>
            <a:ext cx="412750" cy="285750"/>
          </a:xfrm>
          <a:custGeom>
            <a:avLst/>
            <a:gdLst>
              <a:gd name="T0" fmla="*/ 0 w 252"/>
              <a:gd name="T1" fmla="*/ 2147483646 h 191"/>
              <a:gd name="T2" fmla="*/ 0 w 252"/>
              <a:gd name="T3" fmla="*/ 2147483646 h 191"/>
              <a:gd name="T4" fmla="*/ 2147483646 w 252"/>
              <a:gd name="T5" fmla="*/ 2147483646 h 191"/>
              <a:gd name="T6" fmla="*/ 2147483646 w 252"/>
              <a:gd name="T7" fmla="*/ 2147483646 h 191"/>
              <a:gd name="T8" fmla="*/ 2147483646 w 252"/>
              <a:gd name="T9" fmla="*/ 2147483646 h 191"/>
              <a:gd name="T10" fmla="*/ 2147483646 w 252"/>
              <a:gd name="T11" fmla="*/ 2147483646 h 191"/>
              <a:gd name="T12" fmla="*/ 2147483646 w 252"/>
              <a:gd name="T13" fmla="*/ 2147483646 h 191"/>
              <a:gd name="T14" fmla="*/ 2147483646 w 252"/>
              <a:gd name="T15" fmla="*/ 2147483646 h 191"/>
              <a:gd name="T16" fmla="*/ 2147483646 w 252"/>
              <a:gd name="T17" fmla="*/ 0 h 191"/>
              <a:gd name="T18" fmla="*/ 2147483646 w 252"/>
              <a:gd name="T19" fmla="*/ 2147483646 h 191"/>
              <a:gd name="T20" fmla="*/ 2147483646 w 252"/>
              <a:gd name="T21" fmla="*/ 2147483646 h 191"/>
              <a:gd name="T22" fmla="*/ 2147483646 w 252"/>
              <a:gd name="T23" fmla="*/ 2147483646 h 191"/>
              <a:gd name="T24" fmla="*/ 2147483646 w 252"/>
              <a:gd name="T25" fmla="*/ 2147483646 h 191"/>
              <a:gd name="T26" fmla="*/ 2147483646 w 252"/>
              <a:gd name="T27" fmla="*/ 2147483646 h 191"/>
              <a:gd name="T28" fmla="*/ 2147483646 w 252"/>
              <a:gd name="T29" fmla="*/ 2147483646 h 191"/>
              <a:gd name="T30" fmla="*/ 2147483646 w 252"/>
              <a:gd name="T31" fmla="*/ 2147483646 h 191"/>
              <a:gd name="T32" fmla="*/ 2147483646 w 252"/>
              <a:gd name="T33" fmla="*/ 2147483646 h 191"/>
              <a:gd name="T34" fmla="*/ 2147483646 w 252"/>
              <a:gd name="T35" fmla="*/ 2147483646 h 191"/>
              <a:gd name="T36" fmla="*/ 2147483646 w 252"/>
              <a:gd name="T37" fmla="*/ 2147483646 h 191"/>
              <a:gd name="T38" fmla="*/ 0 w 252"/>
              <a:gd name="T39" fmla="*/ 2147483646 h 1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2"/>
              <a:gd name="T61" fmla="*/ 0 h 191"/>
              <a:gd name="T62" fmla="*/ 252 w 252"/>
              <a:gd name="T63" fmla="*/ 191 h 1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2" h="191">
                <a:moveTo>
                  <a:pt x="0" y="82"/>
                </a:moveTo>
                <a:lnTo>
                  <a:pt x="0" y="76"/>
                </a:lnTo>
                <a:lnTo>
                  <a:pt x="19" y="66"/>
                </a:lnTo>
                <a:lnTo>
                  <a:pt x="84" y="59"/>
                </a:lnTo>
                <a:lnTo>
                  <a:pt x="120" y="59"/>
                </a:lnTo>
                <a:lnTo>
                  <a:pt x="142" y="52"/>
                </a:lnTo>
                <a:lnTo>
                  <a:pt x="160" y="17"/>
                </a:lnTo>
                <a:lnTo>
                  <a:pt x="182" y="10"/>
                </a:lnTo>
                <a:lnTo>
                  <a:pt x="240" y="0"/>
                </a:lnTo>
                <a:lnTo>
                  <a:pt x="251" y="7"/>
                </a:lnTo>
                <a:lnTo>
                  <a:pt x="251" y="26"/>
                </a:lnTo>
                <a:lnTo>
                  <a:pt x="225" y="32"/>
                </a:lnTo>
                <a:lnTo>
                  <a:pt x="186" y="59"/>
                </a:lnTo>
                <a:lnTo>
                  <a:pt x="175" y="101"/>
                </a:lnTo>
                <a:lnTo>
                  <a:pt x="127" y="180"/>
                </a:lnTo>
                <a:lnTo>
                  <a:pt x="65" y="190"/>
                </a:lnTo>
                <a:lnTo>
                  <a:pt x="51" y="158"/>
                </a:lnTo>
                <a:lnTo>
                  <a:pt x="33" y="138"/>
                </a:lnTo>
                <a:lnTo>
                  <a:pt x="19" y="105"/>
                </a:lnTo>
                <a:lnTo>
                  <a:pt x="0" y="82"/>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87" name="86 Más"/>
          <p:cNvSpPr/>
          <p:nvPr/>
        </p:nvSpPr>
        <p:spPr bwMode="auto">
          <a:xfrm>
            <a:off x="4284663" y="3206750"/>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98" name="97 Más"/>
          <p:cNvSpPr/>
          <p:nvPr/>
        </p:nvSpPr>
        <p:spPr bwMode="auto">
          <a:xfrm>
            <a:off x="5910263" y="3348038"/>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00" name="99 Más"/>
          <p:cNvSpPr/>
          <p:nvPr/>
        </p:nvSpPr>
        <p:spPr bwMode="auto">
          <a:xfrm>
            <a:off x="7112000" y="3536950"/>
            <a:ext cx="249238"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03" name="102 Más"/>
          <p:cNvSpPr/>
          <p:nvPr/>
        </p:nvSpPr>
        <p:spPr bwMode="auto">
          <a:xfrm>
            <a:off x="2055813" y="1803400"/>
            <a:ext cx="247650" cy="220663"/>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05" name="104 Más"/>
          <p:cNvSpPr/>
          <p:nvPr/>
        </p:nvSpPr>
        <p:spPr bwMode="auto">
          <a:xfrm>
            <a:off x="2063750" y="2162175"/>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11" name="110 Más"/>
          <p:cNvSpPr/>
          <p:nvPr/>
        </p:nvSpPr>
        <p:spPr bwMode="auto">
          <a:xfrm>
            <a:off x="4284663" y="2166938"/>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14" name="113 Más"/>
          <p:cNvSpPr/>
          <p:nvPr/>
        </p:nvSpPr>
        <p:spPr bwMode="auto">
          <a:xfrm>
            <a:off x="5872163" y="2024063"/>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18" name="117 Más"/>
          <p:cNvSpPr/>
          <p:nvPr/>
        </p:nvSpPr>
        <p:spPr bwMode="auto">
          <a:xfrm>
            <a:off x="3206750" y="3756025"/>
            <a:ext cx="249238" cy="220663"/>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21" name="120 Más"/>
          <p:cNvSpPr/>
          <p:nvPr/>
        </p:nvSpPr>
        <p:spPr bwMode="auto">
          <a:xfrm>
            <a:off x="5151438" y="4143375"/>
            <a:ext cx="249237"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22" name="121 Más"/>
          <p:cNvSpPr/>
          <p:nvPr/>
        </p:nvSpPr>
        <p:spPr bwMode="auto">
          <a:xfrm>
            <a:off x="5148263" y="5187950"/>
            <a:ext cx="247650" cy="220663"/>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24" name="123 Más"/>
          <p:cNvSpPr/>
          <p:nvPr/>
        </p:nvSpPr>
        <p:spPr bwMode="auto">
          <a:xfrm>
            <a:off x="3840163" y="4697413"/>
            <a:ext cx="249237"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25" name="124 Más"/>
          <p:cNvSpPr/>
          <p:nvPr/>
        </p:nvSpPr>
        <p:spPr bwMode="auto">
          <a:xfrm>
            <a:off x="4505325" y="4740275"/>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26" name="125 Más"/>
          <p:cNvSpPr/>
          <p:nvPr/>
        </p:nvSpPr>
        <p:spPr bwMode="auto">
          <a:xfrm>
            <a:off x="4349750" y="4208463"/>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30796" name="Freeform 8"/>
          <p:cNvSpPr>
            <a:spLocks/>
          </p:cNvSpPr>
          <p:nvPr/>
        </p:nvSpPr>
        <p:spPr bwMode="auto">
          <a:xfrm rot="-251578">
            <a:off x="1476375" y="6081713"/>
            <a:ext cx="207963" cy="198437"/>
          </a:xfrm>
          <a:custGeom>
            <a:avLst/>
            <a:gdLst>
              <a:gd name="T0" fmla="*/ 0 w 80"/>
              <a:gd name="T1" fmla="*/ 2147483646 h 70"/>
              <a:gd name="T2" fmla="*/ 2147483646 w 80"/>
              <a:gd name="T3" fmla="*/ 2147483646 h 70"/>
              <a:gd name="T4" fmla="*/ 2147483646 w 80"/>
              <a:gd name="T5" fmla="*/ 2147483646 h 70"/>
              <a:gd name="T6" fmla="*/ 2147483646 w 80"/>
              <a:gd name="T7" fmla="*/ 2147483646 h 70"/>
              <a:gd name="T8" fmla="*/ 2147483646 w 80"/>
              <a:gd name="T9" fmla="*/ 2147483646 h 70"/>
              <a:gd name="T10" fmla="*/ 2147483646 w 80"/>
              <a:gd name="T11" fmla="*/ 2147483646 h 70"/>
              <a:gd name="T12" fmla="*/ 2147483646 w 80"/>
              <a:gd name="T13" fmla="*/ 0 h 70"/>
              <a:gd name="T14" fmla="*/ 2147483646 w 80"/>
              <a:gd name="T15" fmla="*/ 2147483646 h 70"/>
              <a:gd name="T16" fmla="*/ 0 w 80"/>
              <a:gd name="T17" fmla="*/ 214748364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70"/>
              <a:gd name="T29" fmla="*/ 80 w 80"/>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70">
                <a:moveTo>
                  <a:pt x="0" y="27"/>
                </a:moveTo>
                <a:lnTo>
                  <a:pt x="7" y="53"/>
                </a:lnTo>
                <a:lnTo>
                  <a:pt x="22" y="69"/>
                </a:lnTo>
                <a:lnTo>
                  <a:pt x="43" y="69"/>
                </a:lnTo>
                <a:lnTo>
                  <a:pt x="72" y="50"/>
                </a:lnTo>
                <a:lnTo>
                  <a:pt x="79" y="40"/>
                </a:lnTo>
                <a:lnTo>
                  <a:pt x="40" y="0"/>
                </a:lnTo>
                <a:lnTo>
                  <a:pt x="18" y="7"/>
                </a:lnTo>
                <a:lnTo>
                  <a:pt x="0" y="27"/>
                </a:lnTo>
              </a:path>
            </a:pathLst>
          </a:custGeom>
          <a:solidFill>
            <a:srgbClr val="66FF33"/>
          </a:solidFill>
          <a:ln w="12700" cap="rnd" cmpd="sng">
            <a:solidFill>
              <a:schemeClr val="tx1"/>
            </a:solidFill>
            <a:prstDash val="solid"/>
            <a:round/>
            <a:headEnd type="none" w="med" len="med"/>
            <a:tailEnd type="none" w="med" len="med"/>
          </a:ln>
        </p:spPr>
        <p:txBody>
          <a:bodyPr/>
          <a:lstStyle/>
          <a:p>
            <a:endParaRPr lang="es-ES"/>
          </a:p>
        </p:txBody>
      </p:sp>
      <p:sp>
        <p:nvSpPr>
          <p:cNvPr id="30797" name="131 Elipse"/>
          <p:cNvSpPr>
            <a:spLocks noChangeArrowheads="1"/>
          </p:cNvSpPr>
          <p:nvPr/>
        </p:nvSpPr>
        <p:spPr bwMode="auto">
          <a:xfrm rot="60000">
            <a:off x="358775" y="6323013"/>
            <a:ext cx="71438" cy="93662"/>
          </a:xfrm>
          <a:prstGeom prst="ellipse">
            <a:avLst/>
          </a:prstGeom>
          <a:solidFill>
            <a:srgbClr val="66FF33"/>
          </a:solidFill>
          <a:ln w="12700" cap="rnd">
            <a:solidFill>
              <a:schemeClr val="tx1"/>
            </a:solidFill>
            <a:round/>
            <a:headEnd/>
            <a:tailEnd/>
          </a:ln>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endParaRPr lang="es-ES" altLang="es-ES" sz="1400"/>
          </a:p>
        </p:txBody>
      </p:sp>
      <p:sp>
        <p:nvSpPr>
          <p:cNvPr id="30798" name="132 Rectángulo"/>
          <p:cNvSpPr>
            <a:spLocks noChangeArrowheads="1"/>
          </p:cNvSpPr>
          <p:nvPr/>
        </p:nvSpPr>
        <p:spPr bwMode="auto">
          <a:xfrm>
            <a:off x="6192838" y="4762500"/>
            <a:ext cx="369887" cy="179388"/>
          </a:xfrm>
          <a:prstGeom prst="rect">
            <a:avLst/>
          </a:prstGeom>
          <a:solidFill>
            <a:srgbClr val="66FF33"/>
          </a:solidFill>
          <a:ln w="19050" algn="ctr">
            <a:solidFill>
              <a:schemeClr val="tx1"/>
            </a:solidFill>
            <a:round/>
            <a:headEnd/>
            <a:tailEnd/>
          </a:ln>
          <a:effectLst>
            <a:outerShdw dist="35921" dir="2700000" algn="ctr" rotWithShape="0">
              <a:srgbClr val="808080"/>
            </a:outerShdw>
          </a:effectLst>
        </p:spPr>
        <p:txBody>
          <a:bodyPr lIns="90000" tIns="46800" rIns="90000" bIns="46800" anchor="ctr">
            <a:spAutoFit/>
          </a:bodyPr>
          <a:lstStyle>
            <a:lvl1pPr marL="185738" indent="-185738">
              <a:tabLst>
                <a:tab pos="6464300" algn="r"/>
              </a:tabLst>
              <a:defRPr sz="1400">
                <a:solidFill>
                  <a:schemeClr val="tx1"/>
                </a:solidFill>
                <a:latin typeface="Bookman Old Style" panose="02050604050505020204" pitchFamily="18" charset="0"/>
                <a:cs typeface="Times New Roman" panose="02020603050405020304" pitchFamily="18" charset="0"/>
              </a:defRPr>
            </a:lvl1pPr>
            <a:lvl2pPr marL="742950" indent="-285750">
              <a:tabLst>
                <a:tab pos="6464300" algn="r"/>
              </a:tabLst>
              <a:defRPr sz="1400">
                <a:solidFill>
                  <a:schemeClr val="tx1"/>
                </a:solidFill>
                <a:latin typeface="Bookman Old Style" panose="02050604050505020204" pitchFamily="18" charset="0"/>
                <a:cs typeface="Times New Roman" panose="02020603050405020304" pitchFamily="18" charset="0"/>
              </a:defRPr>
            </a:lvl2pPr>
            <a:lvl3pPr marL="1143000" indent="-228600">
              <a:tabLst>
                <a:tab pos="6464300" algn="r"/>
              </a:tabLst>
              <a:defRPr sz="1400">
                <a:solidFill>
                  <a:schemeClr val="tx1"/>
                </a:solidFill>
                <a:latin typeface="Bookman Old Style" panose="02050604050505020204" pitchFamily="18" charset="0"/>
                <a:cs typeface="Times New Roman" panose="02020603050405020304" pitchFamily="18" charset="0"/>
              </a:defRPr>
            </a:lvl3pPr>
            <a:lvl4pPr marL="1600200" indent="-228600">
              <a:tabLst>
                <a:tab pos="6464300" algn="r"/>
              </a:tabLst>
              <a:defRPr sz="1400">
                <a:solidFill>
                  <a:schemeClr val="tx1"/>
                </a:solidFill>
                <a:latin typeface="Bookman Old Style" panose="02050604050505020204" pitchFamily="18" charset="0"/>
                <a:cs typeface="Times New Roman" panose="02020603050405020304" pitchFamily="18" charset="0"/>
              </a:defRPr>
            </a:lvl4pPr>
            <a:lvl5pPr marL="2057400" indent="-228600">
              <a:tabLst>
                <a:tab pos="6464300" algn="r"/>
              </a:tabLst>
              <a:defRPr sz="1400">
                <a:solidFill>
                  <a:schemeClr val="tx1"/>
                </a:solidFill>
                <a:latin typeface="Bookman Old Style" panose="02050604050505020204" pitchFamily="18" charset="0"/>
                <a:cs typeface="Times New Roman" panose="02020603050405020304" pitchFamily="18" charset="0"/>
              </a:defRPr>
            </a:lvl5pPr>
            <a:lvl6pPr marL="2514600" indent="-228600" eaLnBrk="0" fontAlgn="base" hangingPunct="0">
              <a:spcBef>
                <a:spcPct val="0"/>
              </a:spcBef>
              <a:spcAft>
                <a:spcPct val="0"/>
              </a:spcAft>
              <a:tabLst>
                <a:tab pos="6464300" algn="r"/>
              </a:tabLst>
              <a:defRPr sz="1400">
                <a:solidFill>
                  <a:schemeClr val="tx1"/>
                </a:solidFill>
                <a:latin typeface="Bookman Old Style" panose="02050604050505020204" pitchFamily="18" charset="0"/>
                <a:cs typeface="Times New Roman" panose="02020603050405020304" pitchFamily="18" charset="0"/>
              </a:defRPr>
            </a:lvl6pPr>
            <a:lvl7pPr marL="2971800" indent="-228600" eaLnBrk="0" fontAlgn="base" hangingPunct="0">
              <a:spcBef>
                <a:spcPct val="0"/>
              </a:spcBef>
              <a:spcAft>
                <a:spcPct val="0"/>
              </a:spcAft>
              <a:tabLst>
                <a:tab pos="6464300" algn="r"/>
              </a:tabLst>
              <a:defRPr sz="1400">
                <a:solidFill>
                  <a:schemeClr val="tx1"/>
                </a:solidFill>
                <a:latin typeface="Bookman Old Style" panose="02050604050505020204" pitchFamily="18" charset="0"/>
                <a:cs typeface="Times New Roman" panose="02020603050405020304" pitchFamily="18" charset="0"/>
              </a:defRPr>
            </a:lvl7pPr>
            <a:lvl8pPr marL="3429000" indent="-228600" eaLnBrk="0" fontAlgn="base" hangingPunct="0">
              <a:spcBef>
                <a:spcPct val="0"/>
              </a:spcBef>
              <a:spcAft>
                <a:spcPct val="0"/>
              </a:spcAft>
              <a:tabLst>
                <a:tab pos="6464300" algn="r"/>
              </a:tabLst>
              <a:defRPr sz="1400">
                <a:solidFill>
                  <a:schemeClr val="tx1"/>
                </a:solidFill>
                <a:latin typeface="Bookman Old Style" panose="02050604050505020204" pitchFamily="18" charset="0"/>
                <a:cs typeface="Times New Roman" panose="02020603050405020304" pitchFamily="18" charset="0"/>
              </a:defRPr>
            </a:lvl8pPr>
            <a:lvl9pPr marL="3886200" indent="-228600" eaLnBrk="0" fontAlgn="base" hangingPunct="0">
              <a:spcBef>
                <a:spcPct val="0"/>
              </a:spcBef>
              <a:spcAft>
                <a:spcPct val="0"/>
              </a:spcAft>
              <a:tabLst>
                <a:tab pos="6464300" algn="r"/>
              </a:tabLst>
              <a:defRPr sz="1400">
                <a:solidFill>
                  <a:schemeClr val="tx1"/>
                </a:solidFill>
                <a:latin typeface="Bookman Old Style" panose="02050604050505020204" pitchFamily="18" charset="0"/>
                <a:cs typeface="Times New Roman" panose="02020603050405020304" pitchFamily="18" charset="0"/>
              </a:defRPr>
            </a:lvl9pPr>
          </a:lstStyle>
          <a:p>
            <a:pPr>
              <a:spcBef>
                <a:spcPct val="50000"/>
              </a:spcBef>
              <a:spcAft>
                <a:spcPct val="50000"/>
              </a:spcAft>
              <a:buSzPct val="100000"/>
              <a:buFontTx/>
              <a:buChar char="•"/>
            </a:pPr>
            <a:endParaRPr lang="es-ES" altLang="es-ES"/>
          </a:p>
        </p:txBody>
      </p:sp>
      <p:sp>
        <p:nvSpPr>
          <p:cNvPr id="30799" name="133 Rectángulo"/>
          <p:cNvSpPr>
            <a:spLocks noChangeArrowheads="1"/>
          </p:cNvSpPr>
          <p:nvPr/>
        </p:nvSpPr>
        <p:spPr bwMode="auto">
          <a:xfrm>
            <a:off x="6192838" y="5229225"/>
            <a:ext cx="369887" cy="179388"/>
          </a:xfrm>
          <a:prstGeom prst="rect">
            <a:avLst/>
          </a:prstGeom>
          <a:solidFill>
            <a:srgbClr val="FF0000"/>
          </a:solidFill>
          <a:ln w="19050" algn="ctr">
            <a:solidFill>
              <a:schemeClr val="tx1"/>
            </a:solidFill>
            <a:round/>
            <a:headEnd/>
            <a:tailEnd/>
          </a:ln>
          <a:effectLst>
            <a:outerShdw dist="35921" dir="2700000" algn="ctr" rotWithShape="0">
              <a:srgbClr val="808080"/>
            </a:outerShdw>
          </a:effectLst>
        </p:spPr>
        <p:txBody>
          <a:bodyPr lIns="90000" tIns="46800" rIns="90000" bIns="46800" anchor="ctr">
            <a:spAutoFit/>
          </a:bodyPr>
          <a:lstStyle>
            <a:lvl1pPr marL="185738" indent="-185738">
              <a:tabLst>
                <a:tab pos="6464300" algn="r"/>
              </a:tabLst>
              <a:defRPr sz="1400">
                <a:solidFill>
                  <a:schemeClr val="tx1"/>
                </a:solidFill>
                <a:latin typeface="Bookman Old Style" panose="02050604050505020204" pitchFamily="18" charset="0"/>
                <a:cs typeface="Times New Roman" panose="02020603050405020304" pitchFamily="18" charset="0"/>
              </a:defRPr>
            </a:lvl1pPr>
            <a:lvl2pPr marL="742950" indent="-285750">
              <a:tabLst>
                <a:tab pos="6464300" algn="r"/>
              </a:tabLst>
              <a:defRPr sz="1400">
                <a:solidFill>
                  <a:schemeClr val="tx1"/>
                </a:solidFill>
                <a:latin typeface="Bookman Old Style" panose="02050604050505020204" pitchFamily="18" charset="0"/>
                <a:cs typeface="Times New Roman" panose="02020603050405020304" pitchFamily="18" charset="0"/>
              </a:defRPr>
            </a:lvl2pPr>
            <a:lvl3pPr marL="1143000" indent="-228600">
              <a:tabLst>
                <a:tab pos="6464300" algn="r"/>
              </a:tabLst>
              <a:defRPr sz="1400">
                <a:solidFill>
                  <a:schemeClr val="tx1"/>
                </a:solidFill>
                <a:latin typeface="Bookman Old Style" panose="02050604050505020204" pitchFamily="18" charset="0"/>
                <a:cs typeface="Times New Roman" panose="02020603050405020304" pitchFamily="18" charset="0"/>
              </a:defRPr>
            </a:lvl3pPr>
            <a:lvl4pPr marL="1600200" indent="-228600">
              <a:tabLst>
                <a:tab pos="6464300" algn="r"/>
              </a:tabLst>
              <a:defRPr sz="1400">
                <a:solidFill>
                  <a:schemeClr val="tx1"/>
                </a:solidFill>
                <a:latin typeface="Bookman Old Style" panose="02050604050505020204" pitchFamily="18" charset="0"/>
                <a:cs typeface="Times New Roman" panose="02020603050405020304" pitchFamily="18" charset="0"/>
              </a:defRPr>
            </a:lvl4pPr>
            <a:lvl5pPr marL="2057400" indent="-228600">
              <a:tabLst>
                <a:tab pos="6464300" algn="r"/>
              </a:tabLst>
              <a:defRPr sz="1400">
                <a:solidFill>
                  <a:schemeClr val="tx1"/>
                </a:solidFill>
                <a:latin typeface="Bookman Old Style" panose="02050604050505020204" pitchFamily="18" charset="0"/>
                <a:cs typeface="Times New Roman" panose="02020603050405020304" pitchFamily="18" charset="0"/>
              </a:defRPr>
            </a:lvl5pPr>
            <a:lvl6pPr marL="2514600" indent="-228600" eaLnBrk="0" fontAlgn="base" hangingPunct="0">
              <a:spcBef>
                <a:spcPct val="0"/>
              </a:spcBef>
              <a:spcAft>
                <a:spcPct val="0"/>
              </a:spcAft>
              <a:tabLst>
                <a:tab pos="6464300" algn="r"/>
              </a:tabLst>
              <a:defRPr sz="1400">
                <a:solidFill>
                  <a:schemeClr val="tx1"/>
                </a:solidFill>
                <a:latin typeface="Bookman Old Style" panose="02050604050505020204" pitchFamily="18" charset="0"/>
                <a:cs typeface="Times New Roman" panose="02020603050405020304" pitchFamily="18" charset="0"/>
              </a:defRPr>
            </a:lvl6pPr>
            <a:lvl7pPr marL="2971800" indent="-228600" eaLnBrk="0" fontAlgn="base" hangingPunct="0">
              <a:spcBef>
                <a:spcPct val="0"/>
              </a:spcBef>
              <a:spcAft>
                <a:spcPct val="0"/>
              </a:spcAft>
              <a:tabLst>
                <a:tab pos="6464300" algn="r"/>
              </a:tabLst>
              <a:defRPr sz="1400">
                <a:solidFill>
                  <a:schemeClr val="tx1"/>
                </a:solidFill>
                <a:latin typeface="Bookman Old Style" panose="02050604050505020204" pitchFamily="18" charset="0"/>
                <a:cs typeface="Times New Roman" panose="02020603050405020304" pitchFamily="18" charset="0"/>
              </a:defRPr>
            </a:lvl7pPr>
            <a:lvl8pPr marL="3429000" indent="-228600" eaLnBrk="0" fontAlgn="base" hangingPunct="0">
              <a:spcBef>
                <a:spcPct val="0"/>
              </a:spcBef>
              <a:spcAft>
                <a:spcPct val="0"/>
              </a:spcAft>
              <a:tabLst>
                <a:tab pos="6464300" algn="r"/>
              </a:tabLst>
              <a:defRPr sz="1400">
                <a:solidFill>
                  <a:schemeClr val="tx1"/>
                </a:solidFill>
                <a:latin typeface="Bookman Old Style" panose="02050604050505020204" pitchFamily="18" charset="0"/>
                <a:cs typeface="Times New Roman" panose="02020603050405020304" pitchFamily="18" charset="0"/>
              </a:defRPr>
            </a:lvl8pPr>
            <a:lvl9pPr marL="3886200" indent="-228600" eaLnBrk="0" fontAlgn="base" hangingPunct="0">
              <a:spcBef>
                <a:spcPct val="0"/>
              </a:spcBef>
              <a:spcAft>
                <a:spcPct val="0"/>
              </a:spcAft>
              <a:tabLst>
                <a:tab pos="6464300" algn="r"/>
              </a:tabLst>
              <a:defRPr sz="1400">
                <a:solidFill>
                  <a:schemeClr val="tx1"/>
                </a:solidFill>
                <a:latin typeface="Bookman Old Style" panose="02050604050505020204" pitchFamily="18" charset="0"/>
                <a:cs typeface="Times New Roman" panose="02020603050405020304" pitchFamily="18" charset="0"/>
              </a:defRPr>
            </a:lvl9pPr>
          </a:lstStyle>
          <a:p>
            <a:pPr>
              <a:spcBef>
                <a:spcPct val="50000"/>
              </a:spcBef>
              <a:spcAft>
                <a:spcPct val="50000"/>
              </a:spcAft>
              <a:buSzPct val="100000"/>
              <a:buFontTx/>
              <a:buChar char="•"/>
            </a:pPr>
            <a:endParaRPr lang="es-ES" altLang="es-ES"/>
          </a:p>
        </p:txBody>
      </p:sp>
      <p:sp>
        <p:nvSpPr>
          <p:cNvPr id="30800" name="137 CuadroTexto"/>
          <p:cNvSpPr txBox="1">
            <a:spLocks noChangeArrowheads="1"/>
          </p:cNvSpPr>
          <p:nvPr/>
        </p:nvSpPr>
        <p:spPr bwMode="auto">
          <a:xfrm>
            <a:off x="6683375" y="4868863"/>
            <a:ext cx="1098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1400"/>
              <a:t> </a:t>
            </a:r>
          </a:p>
        </p:txBody>
      </p:sp>
      <p:sp>
        <p:nvSpPr>
          <p:cNvPr id="30801" name="138 CuadroTexto"/>
          <p:cNvSpPr txBox="1">
            <a:spLocks noChangeArrowheads="1"/>
          </p:cNvSpPr>
          <p:nvPr/>
        </p:nvSpPr>
        <p:spPr bwMode="auto">
          <a:xfrm>
            <a:off x="6619875" y="4705350"/>
            <a:ext cx="16716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1200"/>
              <a:t>Ganará población</a:t>
            </a:r>
          </a:p>
        </p:txBody>
      </p:sp>
      <p:sp>
        <p:nvSpPr>
          <p:cNvPr id="30802" name="140 CuadroTexto"/>
          <p:cNvSpPr txBox="1">
            <a:spLocks noChangeArrowheads="1"/>
          </p:cNvSpPr>
          <p:nvPr/>
        </p:nvSpPr>
        <p:spPr bwMode="auto">
          <a:xfrm>
            <a:off x="6591300" y="5168900"/>
            <a:ext cx="1671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1200"/>
              <a:t>Perderá población</a:t>
            </a:r>
          </a:p>
        </p:txBody>
      </p:sp>
      <p:sp>
        <p:nvSpPr>
          <p:cNvPr id="142" name="141 Más"/>
          <p:cNvSpPr/>
          <p:nvPr/>
        </p:nvSpPr>
        <p:spPr bwMode="auto">
          <a:xfrm>
            <a:off x="6230938" y="5594350"/>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30804" name="142 CuadroTexto"/>
          <p:cNvSpPr txBox="1">
            <a:spLocks noChangeArrowheads="1"/>
          </p:cNvSpPr>
          <p:nvPr/>
        </p:nvSpPr>
        <p:spPr bwMode="auto">
          <a:xfrm>
            <a:off x="6591300" y="5516563"/>
            <a:ext cx="2168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1200"/>
              <a:t>Ganará o perderá más del 5% de población respecto de 2016</a:t>
            </a:r>
          </a:p>
        </p:txBody>
      </p:sp>
      <p:sp>
        <p:nvSpPr>
          <p:cNvPr id="128" name="141 Más"/>
          <p:cNvSpPr/>
          <p:nvPr/>
        </p:nvSpPr>
        <p:spPr bwMode="auto">
          <a:xfrm>
            <a:off x="1446213" y="6273800"/>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30" name="141 Más"/>
          <p:cNvSpPr/>
          <p:nvPr/>
        </p:nvSpPr>
        <p:spPr bwMode="auto">
          <a:xfrm>
            <a:off x="1011238" y="6273800"/>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31" name="141 Más"/>
          <p:cNvSpPr/>
          <p:nvPr/>
        </p:nvSpPr>
        <p:spPr bwMode="auto">
          <a:xfrm>
            <a:off x="6084888" y="6135688"/>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30808" name="142 CuadroTexto"/>
          <p:cNvSpPr txBox="1">
            <a:spLocks noChangeArrowheads="1"/>
          </p:cNvSpPr>
          <p:nvPr/>
        </p:nvSpPr>
        <p:spPr bwMode="auto">
          <a:xfrm>
            <a:off x="6637338" y="6092825"/>
            <a:ext cx="232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1200"/>
              <a:t>Perderá más del 10% de población respecto de 2016</a:t>
            </a:r>
          </a:p>
        </p:txBody>
      </p:sp>
      <p:sp>
        <p:nvSpPr>
          <p:cNvPr id="140" name="141 Más"/>
          <p:cNvSpPr/>
          <p:nvPr/>
        </p:nvSpPr>
        <p:spPr bwMode="auto">
          <a:xfrm>
            <a:off x="6300788" y="6129338"/>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44" name="141 Más"/>
          <p:cNvSpPr/>
          <p:nvPr/>
        </p:nvSpPr>
        <p:spPr bwMode="auto">
          <a:xfrm>
            <a:off x="4756150" y="2168525"/>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45" name="113 Más"/>
          <p:cNvSpPr/>
          <p:nvPr/>
        </p:nvSpPr>
        <p:spPr bwMode="auto">
          <a:xfrm>
            <a:off x="6416675" y="2093913"/>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46" name="141 Más"/>
          <p:cNvSpPr/>
          <p:nvPr/>
        </p:nvSpPr>
        <p:spPr bwMode="auto">
          <a:xfrm>
            <a:off x="4576763" y="1592263"/>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47" name="141 Más"/>
          <p:cNvSpPr/>
          <p:nvPr/>
        </p:nvSpPr>
        <p:spPr bwMode="auto">
          <a:xfrm>
            <a:off x="4035425" y="1665288"/>
            <a:ext cx="249238"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48" name="108 Más"/>
          <p:cNvSpPr/>
          <p:nvPr/>
        </p:nvSpPr>
        <p:spPr bwMode="auto">
          <a:xfrm>
            <a:off x="3708400" y="2630488"/>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149" name="141 Más"/>
          <p:cNvSpPr/>
          <p:nvPr/>
        </p:nvSpPr>
        <p:spPr bwMode="auto">
          <a:xfrm>
            <a:off x="3092450" y="3143250"/>
            <a:ext cx="247650" cy="220663"/>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50" name="141 Más"/>
          <p:cNvSpPr/>
          <p:nvPr/>
        </p:nvSpPr>
        <p:spPr bwMode="auto">
          <a:xfrm>
            <a:off x="3308350" y="3135313"/>
            <a:ext cx="249238"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51" name="141 Más"/>
          <p:cNvSpPr/>
          <p:nvPr/>
        </p:nvSpPr>
        <p:spPr bwMode="auto">
          <a:xfrm>
            <a:off x="3059113" y="1658938"/>
            <a:ext cx="249237"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52" name="141 Más"/>
          <p:cNvSpPr/>
          <p:nvPr/>
        </p:nvSpPr>
        <p:spPr bwMode="auto">
          <a:xfrm>
            <a:off x="3276600" y="1652588"/>
            <a:ext cx="247650" cy="220662"/>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53" name="141 Más"/>
          <p:cNvSpPr/>
          <p:nvPr/>
        </p:nvSpPr>
        <p:spPr bwMode="auto">
          <a:xfrm>
            <a:off x="2447925" y="1811338"/>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54" name="141 Más"/>
          <p:cNvSpPr/>
          <p:nvPr/>
        </p:nvSpPr>
        <p:spPr bwMode="auto">
          <a:xfrm>
            <a:off x="2663825" y="1804988"/>
            <a:ext cx="247650" cy="220662"/>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55" name="141 Más"/>
          <p:cNvSpPr/>
          <p:nvPr/>
        </p:nvSpPr>
        <p:spPr bwMode="auto">
          <a:xfrm>
            <a:off x="2376488" y="2379663"/>
            <a:ext cx="247650" cy="220662"/>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56" name="141 Más"/>
          <p:cNvSpPr/>
          <p:nvPr/>
        </p:nvSpPr>
        <p:spPr bwMode="auto">
          <a:xfrm>
            <a:off x="2592388" y="2371725"/>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57" name="141 Más"/>
          <p:cNvSpPr/>
          <p:nvPr/>
        </p:nvSpPr>
        <p:spPr bwMode="auto">
          <a:xfrm>
            <a:off x="4643438" y="2532063"/>
            <a:ext cx="249237"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58" name="141 Más"/>
          <p:cNvSpPr/>
          <p:nvPr/>
        </p:nvSpPr>
        <p:spPr bwMode="auto">
          <a:xfrm>
            <a:off x="4859338" y="2525713"/>
            <a:ext cx="249237"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59" name="141 Más"/>
          <p:cNvSpPr/>
          <p:nvPr/>
        </p:nvSpPr>
        <p:spPr bwMode="auto">
          <a:xfrm>
            <a:off x="3983038" y="2897188"/>
            <a:ext cx="249237" cy="220662"/>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60" name="141 Más"/>
          <p:cNvSpPr/>
          <p:nvPr/>
        </p:nvSpPr>
        <p:spPr bwMode="auto">
          <a:xfrm>
            <a:off x="4198938" y="2889250"/>
            <a:ext cx="249237"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61" name="141 Más"/>
          <p:cNvSpPr/>
          <p:nvPr/>
        </p:nvSpPr>
        <p:spPr bwMode="auto">
          <a:xfrm>
            <a:off x="3635375" y="3278188"/>
            <a:ext cx="249238"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62" name="141 Más"/>
          <p:cNvSpPr/>
          <p:nvPr/>
        </p:nvSpPr>
        <p:spPr bwMode="auto">
          <a:xfrm>
            <a:off x="3851275" y="3271838"/>
            <a:ext cx="249238"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63" name="141 Más"/>
          <p:cNvSpPr/>
          <p:nvPr/>
        </p:nvSpPr>
        <p:spPr bwMode="auto">
          <a:xfrm>
            <a:off x="5518150" y="3040063"/>
            <a:ext cx="247650" cy="220662"/>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64" name="141 Más"/>
          <p:cNvSpPr/>
          <p:nvPr/>
        </p:nvSpPr>
        <p:spPr bwMode="auto">
          <a:xfrm>
            <a:off x="5734050" y="3032125"/>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65" name="141 Más"/>
          <p:cNvSpPr/>
          <p:nvPr/>
        </p:nvSpPr>
        <p:spPr bwMode="auto">
          <a:xfrm>
            <a:off x="3787775" y="2317750"/>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66" name="141 Más"/>
          <p:cNvSpPr/>
          <p:nvPr/>
        </p:nvSpPr>
        <p:spPr bwMode="auto">
          <a:xfrm>
            <a:off x="4003675" y="2309813"/>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67" name="141 Más"/>
          <p:cNvSpPr/>
          <p:nvPr/>
        </p:nvSpPr>
        <p:spPr bwMode="auto">
          <a:xfrm>
            <a:off x="3148013" y="2052638"/>
            <a:ext cx="249237"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68" name="141 Más"/>
          <p:cNvSpPr/>
          <p:nvPr/>
        </p:nvSpPr>
        <p:spPr bwMode="auto">
          <a:xfrm>
            <a:off x="3363913" y="2044700"/>
            <a:ext cx="249237"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69" name="141 Más"/>
          <p:cNvSpPr/>
          <p:nvPr/>
        </p:nvSpPr>
        <p:spPr bwMode="auto">
          <a:xfrm>
            <a:off x="3128963" y="2582863"/>
            <a:ext cx="249237" cy="220662"/>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70" name="141 Más"/>
          <p:cNvSpPr/>
          <p:nvPr/>
        </p:nvSpPr>
        <p:spPr bwMode="auto">
          <a:xfrm>
            <a:off x="3344863" y="2574925"/>
            <a:ext cx="249237"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71" name="141 Más"/>
          <p:cNvSpPr/>
          <p:nvPr/>
        </p:nvSpPr>
        <p:spPr bwMode="auto">
          <a:xfrm>
            <a:off x="4972050" y="3567113"/>
            <a:ext cx="247650"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72" name="141 Más"/>
          <p:cNvSpPr/>
          <p:nvPr/>
        </p:nvSpPr>
        <p:spPr bwMode="auto">
          <a:xfrm>
            <a:off x="5187950" y="3560763"/>
            <a:ext cx="247650" cy="220662"/>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dirty="0"/>
          </a:p>
        </p:txBody>
      </p:sp>
      <p:sp>
        <p:nvSpPr>
          <p:cNvPr id="175" name="121 Más"/>
          <p:cNvSpPr/>
          <p:nvPr/>
        </p:nvSpPr>
        <p:spPr bwMode="auto">
          <a:xfrm>
            <a:off x="3995738" y="5445125"/>
            <a:ext cx="249237" cy="222250"/>
          </a:xfrm>
          <a:prstGeom prst="mathPlus">
            <a:avLst/>
          </a:prstGeom>
          <a:solidFill>
            <a:schemeClr val="tx1"/>
          </a:solidFill>
          <a:ln w="63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lIns="90000" tIns="46800" rIns="90000" bIns="46800" anchor="ctr">
            <a:spAutoFit/>
          </a:bodyPr>
          <a:lstStyle/>
          <a:p>
            <a:pPr marL="185738" indent="-185738">
              <a:spcBef>
                <a:spcPct val="50000"/>
              </a:spcBef>
              <a:spcAft>
                <a:spcPct val="50000"/>
              </a:spcAft>
              <a:buSzPct val="100000"/>
              <a:buFontTx/>
              <a:buChar char="•"/>
              <a:tabLst>
                <a:tab pos="6464300" algn="r"/>
              </a:tabLst>
              <a:defRPr/>
            </a:pPr>
            <a:endParaRPr lang="es-ES"/>
          </a:p>
        </p:txBody>
      </p:sp>
      <p:sp>
        <p:nvSpPr>
          <p:cNvPr id="30840" name="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spcBef>
                <a:spcPct val="0"/>
              </a:spcBef>
              <a:buSzTx/>
              <a:buFontTx/>
              <a:buNone/>
            </a:pPr>
            <a:r>
              <a:rPr lang="es-ES" altLang="es-ES" sz="800" dirty="0" smtClean="0"/>
              <a:t>14</a:t>
            </a:r>
          </a:p>
        </p:txBody>
      </p:sp>
    </p:spTree>
    <p:extLst>
      <p:ext uri="{BB962C8B-B14F-4D97-AF65-F5344CB8AC3E}">
        <p14:creationId xmlns:p14="http://schemas.microsoft.com/office/powerpoint/2010/main" val="16735052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CuadroTexto"/>
          <p:cNvSpPr txBox="1">
            <a:spLocks noChangeArrowheads="1"/>
          </p:cNvSpPr>
          <p:nvPr/>
        </p:nvSpPr>
        <p:spPr bwMode="auto">
          <a:xfrm>
            <a:off x="242888" y="-26988"/>
            <a:ext cx="8658225" cy="101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spcAft>
                <a:spcPct val="50000"/>
              </a:spcAft>
              <a:buFontTx/>
              <a:buNone/>
            </a:pPr>
            <a:r>
              <a:rPr lang="es-ES" altLang="es-ES" sz="2000" b="1"/>
              <a:t>La gran mayoría de las provincias perderían población en los próximos lustros, según el INE, y solo algunas la ganarían. Es algo a tener en muy cuenta en las estrategias de los negocios.</a:t>
            </a:r>
          </a:p>
        </p:txBody>
      </p:sp>
      <p:sp>
        <p:nvSpPr>
          <p:cNvPr id="39939" name="3 Marcador de número de diapositiva"/>
          <p:cNvSpPr txBox="1">
            <a:spLocks noGrp="1"/>
          </p:cNvSpPr>
          <p:nvPr/>
        </p:nvSpPr>
        <p:spPr bwMode="auto">
          <a:xfrm>
            <a:off x="8458200" y="6642100"/>
            <a:ext cx="51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lgn="r">
              <a:lnSpc>
                <a:spcPct val="90000"/>
              </a:lnSpc>
              <a:spcBef>
                <a:spcPct val="0"/>
              </a:spcBef>
              <a:buSzTx/>
              <a:buFontTx/>
              <a:buNone/>
            </a:pPr>
            <a:fld id="{F07DF025-74BD-4EAE-848A-3E88E0FF2C7C}" type="slidenum">
              <a:rPr lang="es-ES" altLang="es-ES" sz="800"/>
              <a:pPr algn="r">
                <a:lnSpc>
                  <a:spcPct val="90000"/>
                </a:lnSpc>
                <a:spcBef>
                  <a:spcPct val="0"/>
                </a:spcBef>
                <a:buSzTx/>
                <a:buFontTx/>
                <a:buNone/>
              </a:pPr>
              <a:t>22</a:t>
            </a:fld>
            <a:endParaRPr lang="es-ES" altLang="es-ES" sz="800"/>
          </a:p>
        </p:txBody>
      </p:sp>
      <p:sp>
        <p:nvSpPr>
          <p:cNvPr id="39940" name="6 CuadroTexto"/>
          <p:cNvSpPr txBox="1">
            <a:spLocks noChangeArrowheads="1"/>
          </p:cNvSpPr>
          <p:nvPr/>
        </p:nvSpPr>
        <p:spPr bwMode="auto">
          <a:xfrm>
            <a:off x="84138"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pic>
        <p:nvPicPr>
          <p:cNvPr id="39941"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089025"/>
            <a:ext cx="86312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CuadroTexto 1"/>
          <p:cNvSpPr txBox="1">
            <a:spLocks noChangeArrowheads="1"/>
          </p:cNvSpPr>
          <p:nvPr/>
        </p:nvSpPr>
        <p:spPr bwMode="auto">
          <a:xfrm>
            <a:off x="215900" y="5984875"/>
            <a:ext cx="8664575" cy="5238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1400"/>
              <a:t>En general, las provincias que más gente pierden son las que tienen una población más envejecida. Por ejemplo, la edad media de la población de Zamora ya es de unos 50 años.</a:t>
            </a:r>
          </a:p>
        </p:txBody>
      </p:sp>
    </p:spTree>
    <p:extLst>
      <p:ext uri="{BB962C8B-B14F-4D97-AF65-F5344CB8AC3E}">
        <p14:creationId xmlns:p14="http://schemas.microsoft.com/office/powerpoint/2010/main" val="55596320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152400" y="401638"/>
            <a:ext cx="8820150" cy="800100"/>
          </a:xfrm>
        </p:spPr>
        <p:txBody>
          <a:bodyPr/>
          <a:lstStyle/>
          <a:p>
            <a:r>
              <a:rPr lang="es-ES" sz="2000" dirty="0" smtClean="0"/>
              <a:t>El declive demográfico plantea retos serios para la economía (1)</a:t>
            </a:r>
          </a:p>
        </p:txBody>
      </p:sp>
      <p:sp>
        <p:nvSpPr>
          <p:cNvPr id="38922" name="9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13" name="AutoShape 7"/>
          <p:cNvSpPr>
            <a:spLocks noChangeArrowheads="1"/>
          </p:cNvSpPr>
          <p:nvPr/>
        </p:nvSpPr>
        <p:spPr bwMode="auto">
          <a:xfrm>
            <a:off x="117440" y="1522196"/>
            <a:ext cx="1898650" cy="1042708"/>
          </a:xfrm>
          <a:prstGeom prst="homePlate">
            <a:avLst>
              <a:gd name="adj" fmla="val 23244"/>
            </a:avLst>
          </a:prstGeom>
          <a:pattFill prst="ltUpDiag">
            <a:fgClr>
              <a:schemeClr val="accent2"/>
            </a:fgClr>
            <a:bgClr>
              <a:srgbClr val="FFFFFF"/>
            </a:bgClr>
          </a:pattFill>
          <a:ln w="19050">
            <a:solidFill>
              <a:schemeClr val="accent1"/>
            </a:solidFill>
            <a:miter lim="800000"/>
            <a:headEnd/>
            <a:tailEnd/>
          </a:ln>
        </p:spPr>
        <p:txBody>
          <a:bodyPr lIns="90000" tIns="108000" rIns="90000" bIns="46800" anchor="ctr">
            <a:spAutoFit/>
          </a:bodyPr>
          <a:lstStyle/>
          <a:p>
            <a:pPr algn="ctr">
              <a:lnSpc>
                <a:spcPct val="90000"/>
              </a:lnSpc>
              <a:tabLst>
                <a:tab pos="6464300" algn="r"/>
              </a:tabLst>
            </a:pPr>
            <a:r>
              <a:rPr lang="it-IT" sz="1600" b="1" dirty="0"/>
              <a:t>Menos crecimiento </a:t>
            </a:r>
            <a:r>
              <a:rPr lang="it-IT" sz="1600" b="1" dirty="0" smtClean="0"/>
              <a:t>económico</a:t>
            </a:r>
            <a:br>
              <a:rPr lang="it-IT" sz="1600" b="1" dirty="0" smtClean="0"/>
            </a:br>
            <a:endParaRPr lang="it-IT" sz="1600" b="1" dirty="0"/>
          </a:p>
        </p:txBody>
      </p:sp>
      <p:sp>
        <p:nvSpPr>
          <p:cNvPr id="14" name="5 CuadroTexto"/>
          <p:cNvSpPr txBox="1">
            <a:spLocks noChangeArrowheads="1"/>
          </p:cNvSpPr>
          <p:nvPr/>
        </p:nvSpPr>
        <p:spPr bwMode="auto">
          <a:xfrm>
            <a:off x="2172146" y="1323925"/>
            <a:ext cx="6864350" cy="1384995"/>
          </a:xfrm>
          <a:prstGeom prst="rect">
            <a:avLst/>
          </a:prstGeom>
          <a:noFill/>
          <a:ln w="9525">
            <a:solidFill>
              <a:schemeClr val="accent1"/>
            </a:solidFill>
            <a:miter lim="800000"/>
            <a:headEnd/>
            <a:tailEnd/>
          </a:ln>
        </p:spPr>
        <p:txBody>
          <a:bodyPr>
            <a:spAutoFit/>
          </a:bodyPr>
          <a:lstStyle/>
          <a:p>
            <a:pPr>
              <a:spcAft>
                <a:spcPts val="600"/>
              </a:spcAft>
              <a:buFont typeface="Arial" charset="0"/>
              <a:buChar char="•"/>
            </a:pPr>
            <a:r>
              <a:rPr lang="es-ES" dirty="0"/>
              <a:t> El </a:t>
            </a:r>
            <a:r>
              <a:rPr lang="es-ES" b="1" dirty="0"/>
              <a:t>crecimiento de </a:t>
            </a:r>
            <a:r>
              <a:rPr lang="es-ES" b="1" dirty="0" smtClean="0"/>
              <a:t>la población </a:t>
            </a:r>
            <a:r>
              <a:rPr lang="es-ES" dirty="0"/>
              <a:t>ha sido uno de los </a:t>
            </a:r>
            <a:r>
              <a:rPr lang="es-ES" b="1" dirty="0"/>
              <a:t>motores </a:t>
            </a:r>
            <a:r>
              <a:rPr lang="es-ES" dirty="0"/>
              <a:t>tradicionales de la </a:t>
            </a:r>
            <a:r>
              <a:rPr lang="es-ES" dirty="0" smtClean="0"/>
              <a:t>demanda económica. Si la población mengua, </a:t>
            </a:r>
            <a:r>
              <a:rPr lang="es-ES" dirty="0"/>
              <a:t>la economía tendría un </a:t>
            </a:r>
            <a:r>
              <a:rPr lang="es-ES" b="1" dirty="0"/>
              <a:t>freno </a:t>
            </a:r>
            <a:r>
              <a:rPr lang="es-ES" b="1" dirty="0" smtClean="0"/>
              <a:t>estructural: menos consumo e inversión, y </a:t>
            </a:r>
            <a:r>
              <a:rPr lang="es-ES" b="1" dirty="0" err="1" smtClean="0"/>
              <a:t>deseconomías</a:t>
            </a:r>
            <a:r>
              <a:rPr lang="es-ES" b="1" dirty="0" smtClean="0"/>
              <a:t> crecientes por menor escala.</a:t>
            </a:r>
            <a:r>
              <a:rPr lang="es-ES" dirty="0" smtClean="0"/>
              <a:t> El envejecimiento de la mano de obra es malo para la </a:t>
            </a:r>
            <a:r>
              <a:rPr lang="es-ES" b="1" dirty="0" smtClean="0"/>
              <a:t>productividad. </a:t>
            </a:r>
            <a:r>
              <a:rPr lang="es-ES" dirty="0" smtClean="0"/>
              <a:t>Y con una población envejecida, el </a:t>
            </a:r>
            <a:r>
              <a:rPr lang="es-ES" b="1" dirty="0" smtClean="0"/>
              <a:t>consumo –</a:t>
            </a:r>
            <a:r>
              <a:rPr lang="es-ES" dirty="0" smtClean="0"/>
              <a:t>salvo ítems como fármacos y cuidados médicos-</a:t>
            </a:r>
            <a:r>
              <a:rPr lang="es-ES" b="1" dirty="0" smtClean="0"/>
              <a:t> </a:t>
            </a:r>
            <a:r>
              <a:rPr lang="es-ES" dirty="0" smtClean="0"/>
              <a:t>tiende a </a:t>
            </a:r>
            <a:r>
              <a:rPr lang="es-ES" b="1" dirty="0" smtClean="0"/>
              <a:t>debilitarse.</a:t>
            </a:r>
            <a:r>
              <a:rPr lang="es-ES" dirty="0" smtClean="0"/>
              <a:t> </a:t>
            </a:r>
            <a:endParaRPr lang="es-ES" dirty="0"/>
          </a:p>
        </p:txBody>
      </p:sp>
      <p:sp>
        <p:nvSpPr>
          <p:cNvPr id="12" name="3 Marcador de número de diapositiva"/>
          <p:cNvSpPr>
            <a:spLocks noGrp="1"/>
          </p:cNvSpPr>
          <p:nvPr>
            <p:ph type="sldNum" sz="quarter" idx="10"/>
          </p:nvPr>
        </p:nvSpPr>
        <p:spPr>
          <a:xfrm>
            <a:off x="8458200" y="6642100"/>
            <a:ext cx="514350" cy="152400"/>
          </a:xfrm>
          <a:noFill/>
        </p:spPr>
        <p:txBody>
          <a:bodyPr/>
          <a:lstStyle/>
          <a:p>
            <a:fld id="{4A11891B-725A-49CE-BEB5-0161A803917C}" type="slidenum">
              <a:rPr lang="es-ES" smtClean="0"/>
              <a:pPr/>
              <a:t>23</a:t>
            </a:fld>
            <a:endParaRPr lang="es-ES" dirty="0" smtClean="0"/>
          </a:p>
        </p:txBody>
      </p:sp>
      <p:sp>
        <p:nvSpPr>
          <p:cNvPr id="11" name="AutoShape 7"/>
          <p:cNvSpPr>
            <a:spLocks noChangeArrowheads="1"/>
          </p:cNvSpPr>
          <p:nvPr/>
        </p:nvSpPr>
        <p:spPr bwMode="auto">
          <a:xfrm>
            <a:off x="117475" y="3176972"/>
            <a:ext cx="1898650" cy="1707506"/>
          </a:xfrm>
          <a:prstGeom prst="homePlate">
            <a:avLst>
              <a:gd name="adj" fmla="val 23273"/>
            </a:avLst>
          </a:prstGeom>
          <a:pattFill prst="ltUpDiag">
            <a:fgClr>
              <a:schemeClr val="accent2"/>
            </a:fgClr>
            <a:bgClr>
              <a:srgbClr val="FFFFFF"/>
            </a:bgClr>
          </a:pattFill>
          <a:ln w="19050">
            <a:solidFill>
              <a:schemeClr val="accent1"/>
            </a:solidFill>
            <a:miter lim="800000"/>
            <a:headEnd/>
            <a:tailEnd/>
          </a:ln>
        </p:spPr>
        <p:txBody>
          <a:bodyPr lIns="90000" tIns="108000" rIns="90000" bIns="46800" anchor="ctr">
            <a:spAutoFit/>
          </a:bodyPr>
          <a:lstStyle/>
          <a:p>
            <a:pPr algn="ctr">
              <a:lnSpc>
                <a:spcPct val="90000"/>
              </a:lnSpc>
              <a:tabLst>
                <a:tab pos="6464300" algn="r"/>
              </a:tabLst>
            </a:pPr>
            <a:endParaRPr lang="it-IT" sz="1600" b="1" dirty="0" smtClean="0"/>
          </a:p>
          <a:p>
            <a:pPr algn="ctr">
              <a:lnSpc>
                <a:spcPct val="90000"/>
              </a:lnSpc>
              <a:tabLst>
                <a:tab pos="6464300" algn="r"/>
              </a:tabLst>
            </a:pPr>
            <a:r>
              <a:rPr lang="it-IT" sz="1600" b="1" dirty="0" smtClean="0"/>
              <a:t>Estado de bienestar insostenible y/o de calidad menguante</a:t>
            </a:r>
          </a:p>
          <a:p>
            <a:pPr algn="ctr">
              <a:lnSpc>
                <a:spcPct val="90000"/>
              </a:lnSpc>
              <a:tabLst>
                <a:tab pos="6464300" algn="r"/>
              </a:tabLst>
            </a:pPr>
            <a:endParaRPr lang="it-IT" sz="1600" b="1" dirty="0"/>
          </a:p>
        </p:txBody>
      </p:sp>
      <p:sp>
        <p:nvSpPr>
          <p:cNvPr id="15" name="5 CuadroTexto"/>
          <p:cNvSpPr txBox="1">
            <a:spLocks noChangeArrowheads="1"/>
          </p:cNvSpPr>
          <p:nvPr/>
        </p:nvSpPr>
        <p:spPr bwMode="auto">
          <a:xfrm>
            <a:off x="2159732" y="3120350"/>
            <a:ext cx="6864350" cy="1677382"/>
          </a:xfrm>
          <a:prstGeom prst="rect">
            <a:avLst/>
          </a:prstGeom>
          <a:noFill/>
          <a:ln w="9525">
            <a:solidFill>
              <a:schemeClr val="accent1"/>
            </a:solidFill>
            <a:miter lim="800000"/>
            <a:headEnd/>
            <a:tailEnd/>
          </a:ln>
        </p:spPr>
        <p:txBody>
          <a:bodyPr>
            <a:spAutoFit/>
          </a:bodyPr>
          <a:lstStyle/>
          <a:p>
            <a:pPr>
              <a:spcAft>
                <a:spcPts val="600"/>
              </a:spcAft>
              <a:buFont typeface="Arial" pitchFamily="34" charset="0"/>
              <a:buChar char="•"/>
            </a:pPr>
            <a:r>
              <a:rPr lang="es-ES" dirty="0" smtClean="0"/>
              <a:t>Cuando </a:t>
            </a:r>
            <a:r>
              <a:rPr lang="es-ES" b="1" dirty="0" smtClean="0"/>
              <a:t>FD Roosevelt </a:t>
            </a:r>
            <a:r>
              <a:rPr lang="es-ES" dirty="0" smtClean="0"/>
              <a:t>estableció en 1935 el sistema de pensiones en USA, allí </a:t>
            </a:r>
            <a:r>
              <a:rPr lang="es-ES" b="1" dirty="0" smtClean="0"/>
              <a:t>había 52 activos por jubilado</a:t>
            </a:r>
            <a:r>
              <a:rPr lang="es-ES" dirty="0" smtClean="0"/>
              <a:t>. Hoy hay entre 2 y 3+ activos por pensionista en casi todos los países desarrollados, con tendencia a 1,5 : 1 y menos. =</a:t>
            </a:r>
            <a:r>
              <a:rPr lang="es-ES" dirty="0" smtClean="0">
                <a:sym typeface="Wingdings" pitchFamily="2" charset="2"/>
              </a:rPr>
              <a:t> </a:t>
            </a:r>
            <a:r>
              <a:rPr lang="es-ES" dirty="0" smtClean="0"/>
              <a:t>Las pensiones con el sistema actual son cada vez más difíciles de costear y tienden a reducirse.</a:t>
            </a:r>
          </a:p>
          <a:p>
            <a:pPr>
              <a:spcAft>
                <a:spcPts val="600"/>
              </a:spcAft>
              <a:buFont typeface="Arial" pitchFamily="34" charset="0"/>
              <a:buChar char="•"/>
            </a:pPr>
            <a:r>
              <a:rPr lang="es-ES" dirty="0" smtClean="0"/>
              <a:t> En países como España, la población con</a:t>
            </a:r>
            <a:r>
              <a:rPr lang="es-ES" b="1" dirty="0" smtClean="0"/>
              <a:t> 75 o más años</a:t>
            </a:r>
            <a:r>
              <a:rPr lang="es-ES" dirty="0" smtClean="0"/>
              <a:t>, más numerosa cada año, concentra ya </a:t>
            </a:r>
            <a:r>
              <a:rPr lang="es-ES" b="1" dirty="0" smtClean="0"/>
              <a:t>el 50% del gasto farmacéutico</a:t>
            </a:r>
          </a:p>
        </p:txBody>
      </p:sp>
      <p:sp>
        <p:nvSpPr>
          <p:cNvPr id="16" name="AutoShape 7"/>
          <p:cNvSpPr>
            <a:spLocks noChangeArrowheads="1"/>
          </p:cNvSpPr>
          <p:nvPr/>
        </p:nvSpPr>
        <p:spPr bwMode="auto">
          <a:xfrm>
            <a:off x="117475" y="5193196"/>
            <a:ext cx="1898650" cy="1264307"/>
          </a:xfrm>
          <a:prstGeom prst="homePlate">
            <a:avLst>
              <a:gd name="adj" fmla="val 23260"/>
            </a:avLst>
          </a:prstGeom>
          <a:pattFill prst="ltUpDiag">
            <a:fgClr>
              <a:schemeClr val="accent2"/>
            </a:fgClr>
            <a:bgClr>
              <a:srgbClr val="FFFFFF"/>
            </a:bgClr>
          </a:pattFill>
          <a:ln w="19050">
            <a:solidFill>
              <a:schemeClr val="accent1"/>
            </a:solidFill>
            <a:miter lim="800000"/>
            <a:headEnd/>
            <a:tailEnd/>
          </a:ln>
        </p:spPr>
        <p:txBody>
          <a:bodyPr lIns="0" tIns="108000" rIns="0" bIns="46800" anchor="ctr">
            <a:spAutoFit/>
          </a:bodyPr>
          <a:lstStyle/>
          <a:p>
            <a:pPr algn="ctr">
              <a:lnSpc>
                <a:spcPct val="90000"/>
              </a:lnSpc>
              <a:tabLst>
                <a:tab pos="6464300" algn="r"/>
              </a:tabLst>
            </a:pPr>
            <a:endParaRPr lang="it-IT" sz="1600" b="1" dirty="0" smtClean="0"/>
          </a:p>
          <a:p>
            <a:pPr algn="ctr">
              <a:lnSpc>
                <a:spcPct val="90000"/>
              </a:lnSpc>
              <a:tabLst>
                <a:tab pos="6464300" algn="r"/>
              </a:tabLst>
            </a:pPr>
            <a:r>
              <a:rPr lang="it-IT" sz="1600" b="1" dirty="0" smtClean="0"/>
              <a:t>Desvalorización </a:t>
            </a:r>
            <a:r>
              <a:rPr lang="it-IT" sz="1600" b="1" dirty="0"/>
              <a:t>de </a:t>
            </a:r>
            <a:r>
              <a:rPr lang="it-IT" sz="1600" b="1" dirty="0" smtClean="0"/>
              <a:t>las casas y otros activos</a:t>
            </a:r>
          </a:p>
          <a:p>
            <a:pPr algn="ctr">
              <a:lnSpc>
                <a:spcPct val="90000"/>
              </a:lnSpc>
              <a:tabLst>
                <a:tab pos="6464300" algn="r"/>
              </a:tabLst>
            </a:pPr>
            <a:endParaRPr lang="it-IT" sz="1600" b="1" dirty="0"/>
          </a:p>
        </p:txBody>
      </p:sp>
      <p:sp>
        <p:nvSpPr>
          <p:cNvPr id="21" name="5 CuadroTexto"/>
          <p:cNvSpPr txBox="1">
            <a:spLocks noChangeArrowheads="1"/>
          </p:cNvSpPr>
          <p:nvPr/>
        </p:nvSpPr>
        <p:spPr bwMode="auto">
          <a:xfrm>
            <a:off x="2162175" y="5193196"/>
            <a:ext cx="6864350" cy="1169551"/>
          </a:xfrm>
          <a:prstGeom prst="rect">
            <a:avLst/>
          </a:prstGeom>
          <a:noFill/>
          <a:ln w="9525">
            <a:solidFill>
              <a:schemeClr val="accent1"/>
            </a:solidFill>
            <a:miter lim="800000"/>
            <a:headEnd/>
            <a:tailEnd/>
          </a:ln>
        </p:spPr>
        <p:txBody>
          <a:bodyPr>
            <a:spAutoFit/>
          </a:bodyPr>
          <a:lstStyle/>
          <a:p>
            <a:pPr>
              <a:spcAft>
                <a:spcPts val="600"/>
              </a:spcAft>
              <a:buFont typeface="Arial" charset="0"/>
              <a:buChar char="•"/>
            </a:pPr>
            <a:r>
              <a:rPr lang="es-ES" dirty="0"/>
              <a:t> </a:t>
            </a:r>
            <a:r>
              <a:rPr lang="es-ES" dirty="0" smtClean="0"/>
              <a:t>Con </a:t>
            </a:r>
            <a:r>
              <a:rPr lang="es-ES" b="1" dirty="0" smtClean="0"/>
              <a:t>menos y menos gente, las casas </a:t>
            </a:r>
            <a:r>
              <a:rPr lang="es-ES" dirty="0" smtClean="0"/>
              <a:t>–en países como España, más de la mitad de la riqueza nacional- y </a:t>
            </a:r>
            <a:r>
              <a:rPr lang="es-ES" b="1" dirty="0" smtClean="0"/>
              <a:t>otros activos y negocios </a:t>
            </a:r>
            <a:r>
              <a:rPr lang="es-ES" dirty="0" smtClean="0"/>
              <a:t>cuyo valor depende de la demografía </a:t>
            </a:r>
            <a:r>
              <a:rPr lang="es-ES" b="1" dirty="0" smtClean="0"/>
              <a:t>tenderán a depreciarse </a:t>
            </a:r>
            <a:r>
              <a:rPr lang="es-ES" dirty="0" smtClean="0"/>
              <a:t>(a menos compradores y consumidores, menos valor). ¡Gran parte de la riqueza nacional se “evaporaría” poco a poco!</a:t>
            </a:r>
          </a:p>
        </p:txBody>
      </p:sp>
    </p:spTree>
    <p:extLst>
      <p:ext uri="{BB962C8B-B14F-4D97-AF65-F5344CB8AC3E}">
        <p14:creationId xmlns:p14="http://schemas.microsoft.com/office/powerpoint/2010/main" val="209087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80963" y="396652"/>
            <a:ext cx="8891587" cy="800100"/>
          </a:xfrm>
        </p:spPr>
        <p:txBody>
          <a:bodyPr/>
          <a:lstStyle/>
          <a:p>
            <a:r>
              <a:rPr lang="es-ES" sz="2000" dirty="0" smtClean="0"/>
              <a:t>El declive </a:t>
            </a:r>
            <a:r>
              <a:rPr lang="es-ES" sz="2000" dirty="0"/>
              <a:t>demográfico plantea retos serios para la </a:t>
            </a:r>
            <a:r>
              <a:rPr lang="es-ES" sz="2000" dirty="0" smtClean="0"/>
              <a:t>economía (</a:t>
            </a:r>
            <a:r>
              <a:rPr lang="es-ES" sz="2000" dirty="0"/>
              <a:t>y </a:t>
            </a:r>
            <a:r>
              <a:rPr lang="es-ES" sz="2000" dirty="0" smtClean="0"/>
              <a:t>2)</a:t>
            </a:r>
          </a:p>
        </p:txBody>
      </p:sp>
      <p:sp>
        <p:nvSpPr>
          <p:cNvPr id="39939" name="3 Marcador de número de diapositiva"/>
          <p:cNvSpPr>
            <a:spLocks noGrp="1"/>
          </p:cNvSpPr>
          <p:nvPr>
            <p:ph type="sldNum" sz="quarter" idx="10"/>
          </p:nvPr>
        </p:nvSpPr>
        <p:spPr>
          <a:noFill/>
        </p:spPr>
        <p:txBody>
          <a:bodyPr/>
          <a:lstStyle/>
          <a:p>
            <a:fld id="{492DF3F2-1BB3-47AB-A8A3-328FE4B1E0BC}" type="slidenum">
              <a:rPr lang="es-ES" smtClean="0"/>
              <a:pPr/>
              <a:t>24</a:t>
            </a:fld>
            <a:endParaRPr lang="es-ES" smtClean="0"/>
          </a:p>
        </p:txBody>
      </p:sp>
      <p:sp>
        <p:nvSpPr>
          <p:cNvPr id="39944" name="7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9" name="AutoShape 7"/>
          <p:cNvSpPr>
            <a:spLocks noChangeArrowheads="1"/>
          </p:cNvSpPr>
          <p:nvPr/>
        </p:nvSpPr>
        <p:spPr bwMode="auto">
          <a:xfrm>
            <a:off x="107504" y="5013176"/>
            <a:ext cx="1898650" cy="1264307"/>
          </a:xfrm>
          <a:prstGeom prst="homePlate">
            <a:avLst>
              <a:gd name="adj" fmla="val 23260"/>
            </a:avLst>
          </a:prstGeom>
          <a:pattFill prst="ltUpDiag">
            <a:fgClr>
              <a:schemeClr val="accent2"/>
            </a:fgClr>
            <a:bgClr>
              <a:srgbClr val="FFFFFF"/>
            </a:bgClr>
          </a:pattFill>
          <a:ln w="19050">
            <a:solidFill>
              <a:schemeClr val="accent1"/>
            </a:solidFill>
            <a:miter lim="800000"/>
            <a:headEnd/>
            <a:tailEnd/>
          </a:ln>
        </p:spPr>
        <p:txBody>
          <a:bodyPr lIns="0" tIns="108000" rIns="0" bIns="46800" anchor="ctr">
            <a:spAutoFit/>
          </a:bodyPr>
          <a:lstStyle/>
          <a:p>
            <a:pPr algn="ctr">
              <a:lnSpc>
                <a:spcPct val="90000"/>
              </a:lnSpc>
              <a:tabLst>
                <a:tab pos="6464300" algn="r"/>
              </a:tabLst>
            </a:pPr>
            <a:r>
              <a:rPr lang="it-IT" sz="1600" b="1" dirty="0" smtClean="0"/>
              <a:t>Menos oportunidades para las empresas</a:t>
            </a:r>
          </a:p>
          <a:p>
            <a:pPr algn="ctr">
              <a:lnSpc>
                <a:spcPct val="90000"/>
              </a:lnSpc>
              <a:tabLst>
                <a:tab pos="6464300" algn="r"/>
              </a:tabLst>
            </a:pPr>
            <a:endParaRPr lang="it-IT" sz="1600" b="1" dirty="0"/>
          </a:p>
        </p:txBody>
      </p:sp>
      <p:sp>
        <p:nvSpPr>
          <p:cNvPr id="10" name="5 CuadroTexto"/>
          <p:cNvSpPr txBox="1">
            <a:spLocks noChangeArrowheads="1"/>
          </p:cNvSpPr>
          <p:nvPr/>
        </p:nvSpPr>
        <p:spPr bwMode="auto">
          <a:xfrm>
            <a:off x="2152204" y="5013176"/>
            <a:ext cx="6864350" cy="1169551"/>
          </a:xfrm>
          <a:prstGeom prst="rect">
            <a:avLst/>
          </a:prstGeom>
          <a:noFill/>
          <a:ln w="9525">
            <a:solidFill>
              <a:schemeClr val="accent1"/>
            </a:solidFill>
            <a:miter lim="800000"/>
            <a:headEnd/>
            <a:tailEnd/>
          </a:ln>
        </p:spPr>
        <p:txBody>
          <a:bodyPr>
            <a:spAutoFit/>
          </a:bodyPr>
          <a:lstStyle/>
          <a:p>
            <a:pPr>
              <a:spcAft>
                <a:spcPts val="600"/>
              </a:spcAft>
              <a:buFont typeface="Arial" charset="0"/>
              <a:buChar char="•"/>
            </a:pPr>
            <a:r>
              <a:rPr lang="es-ES" dirty="0"/>
              <a:t> </a:t>
            </a:r>
            <a:r>
              <a:rPr lang="es-ES" dirty="0" smtClean="0"/>
              <a:t>Al envejecer y menguar la población, hay menos </a:t>
            </a:r>
            <a:r>
              <a:rPr lang="es-ES" b="1" dirty="0" smtClean="0"/>
              <a:t>oportunidades para las empresas</a:t>
            </a:r>
            <a:r>
              <a:rPr lang="es-ES" dirty="0" smtClean="0"/>
              <a:t>, que deberán volcarse en el </a:t>
            </a:r>
            <a:r>
              <a:rPr lang="es-ES" b="1" dirty="0" smtClean="0"/>
              <a:t>mercado exterior</a:t>
            </a:r>
            <a:r>
              <a:rPr lang="es-ES" dirty="0" smtClean="0"/>
              <a:t>, algo en general más difícil y arriesgado (especialmente en países con gobiernos populistas / demagógicos), </a:t>
            </a:r>
            <a:r>
              <a:rPr lang="es-ES" b="1" dirty="0" smtClean="0"/>
              <a:t>salvo</a:t>
            </a:r>
            <a:r>
              <a:rPr lang="es-ES" dirty="0" smtClean="0"/>
              <a:t> para aquellas que atiendan al </a:t>
            </a:r>
            <a:r>
              <a:rPr lang="es-ES" b="1" dirty="0" smtClean="0"/>
              <a:t>creciente mercado de los más mayores</a:t>
            </a:r>
            <a:r>
              <a:rPr lang="es-ES" dirty="0" smtClean="0"/>
              <a:t>.</a:t>
            </a:r>
          </a:p>
        </p:txBody>
      </p:sp>
      <p:sp>
        <p:nvSpPr>
          <p:cNvPr id="11" name="AutoShape 7"/>
          <p:cNvSpPr>
            <a:spLocks noChangeArrowheads="1"/>
          </p:cNvSpPr>
          <p:nvPr/>
        </p:nvSpPr>
        <p:spPr bwMode="auto">
          <a:xfrm>
            <a:off x="117440" y="1412776"/>
            <a:ext cx="1898588" cy="1042708"/>
          </a:xfrm>
          <a:prstGeom prst="homePlate">
            <a:avLst>
              <a:gd name="adj" fmla="val 24715"/>
            </a:avLst>
          </a:prstGeom>
          <a:pattFill prst="ltUpDiag">
            <a:fgClr>
              <a:schemeClr val="accent2"/>
            </a:fgClr>
            <a:bgClr>
              <a:srgbClr val="FFFFFF"/>
            </a:bgClr>
          </a:pattFill>
          <a:ln w="19050">
            <a:solidFill>
              <a:schemeClr val="accent1"/>
            </a:solidFill>
            <a:miter lim="800000"/>
            <a:headEnd/>
            <a:tailEnd/>
          </a:ln>
        </p:spPr>
        <p:txBody>
          <a:bodyPr wrap="square" lIns="90000" tIns="108000" rIns="90000" bIns="46800" anchor="ctr">
            <a:spAutoFit/>
          </a:bodyPr>
          <a:lstStyle/>
          <a:p>
            <a:pPr algn="ctr">
              <a:lnSpc>
                <a:spcPct val="90000"/>
              </a:lnSpc>
              <a:tabLst>
                <a:tab pos="6464300" algn="r"/>
              </a:tabLst>
            </a:pPr>
            <a:r>
              <a:rPr lang="it-IT" sz="1600" b="1" dirty="0"/>
              <a:t>Menor empleabilidad de los </a:t>
            </a:r>
            <a:r>
              <a:rPr lang="it-IT" sz="1600" b="1" dirty="0" smtClean="0"/>
              <a:t>mayores</a:t>
            </a:r>
            <a:br>
              <a:rPr lang="it-IT" sz="1600" b="1" dirty="0" smtClean="0"/>
            </a:br>
            <a:endParaRPr lang="it-IT" sz="1600" b="1" dirty="0"/>
          </a:p>
        </p:txBody>
      </p:sp>
      <p:sp>
        <p:nvSpPr>
          <p:cNvPr id="12" name="5 CuadroTexto"/>
          <p:cNvSpPr txBox="1">
            <a:spLocks noChangeArrowheads="1"/>
          </p:cNvSpPr>
          <p:nvPr/>
        </p:nvSpPr>
        <p:spPr bwMode="auto">
          <a:xfrm>
            <a:off x="2125663" y="1340768"/>
            <a:ext cx="6864350" cy="1169551"/>
          </a:xfrm>
          <a:prstGeom prst="rect">
            <a:avLst/>
          </a:prstGeom>
          <a:noFill/>
          <a:ln w="9525">
            <a:solidFill>
              <a:schemeClr val="accent1"/>
            </a:solidFill>
            <a:miter lim="800000"/>
            <a:headEnd/>
            <a:tailEnd/>
          </a:ln>
        </p:spPr>
        <p:txBody>
          <a:bodyPr>
            <a:spAutoFit/>
          </a:bodyPr>
          <a:lstStyle/>
          <a:p>
            <a:pPr>
              <a:spcAft>
                <a:spcPts val="600"/>
              </a:spcAft>
              <a:buFont typeface="Arial" charset="0"/>
              <a:buChar char="•"/>
            </a:pPr>
            <a:r>
              <a:rPr lang="es-ES" dirty="0"/>
              <a:t> Sin pirámide de edades, cada vez </a:t>
            </a:r>
            <a:r>
              <a:rPr lang="es-ES" b="1" dirty="0"/>
              <a:t>compensa menos </a:t>
            </a:r>
            <a:r>
              <a:rPr lang="es-ES" dirty="0"/>
              <a:t>a las empresas pagar el </a:t>
            </a:r>
            <a:r>
              <a:rPr lang="es-ES" b="1" dirty="0"/>
              <a:t>sobrecoste salarial de los más mayores</a:t>
            </a:r>
            <a:r>
              <a:rPr lang="es-ES" dirty="0"/>
              <a:t>, pese a su </a:t>
            </a:r>
            <a:r>
              <a:rPr lang="es-ES" dirty="0" smtClean="0"/>
              <a:t>gran experiencia</a:t>
            </a:r>
            <a:r>
              <a:rPr lang="es-ES" dirty="0"/>
              <a:t>. Por eso, las empresas en reconversión despiden, sobre todo, a los más </a:t>
            </a:r>
            <a:r>
              <a:rPr lang="es-ES" dirty="0" smtClean="0"/>
              <a:t>maduros, a los cuales cuesta mucho recolocarse, si es que lo logran. Y por eso, las tasas de actividad de los mayores de 55 aún no jubilados son muy bajas.</a:t>
            </a:r>
            <a:endParaRPr lang="es-ES" dirty="0"/>
          </a:p>
        </p:txBody>
      </p:sp>
      <p:sp>
        <p:nvSpPr>
          <p:cNvPr id="13" name="AutoShape 7"/>
          <p:cNvSpPr>
            <a:spLocks noChangeArrowheads="1"/>
          </p:cNvSpPr>
          <p:nvPr/>
        </p:nvSpPr>
        <p:spPr bwMode="auto">
          <a:xfrm>
            <a:off x="117378" y="3139097"/>
            <a:ext cx="1898650" cy="882907"/>
          </a:xfrm>
          <a:prstGeom prst="homePlate">
            <a:avLst>
              <a:gd name="adj" fmla="val 23269"/>
            </a:avLst>
          </a:prstGeom>
          <a:pattFill prst="ltUpDiag">
            <a:fgClr>
              <a:schemeClr val="accent2"/>
            </a:fgClr>
            <a:bgClr>
              <a:srgbClr val="FFFFFF"/>
            </a:bgClr>
          </a:pattFill>
          <a:ln w="19050">
            <a:solidFill>
              <a:schemeClr val="accent1"/>
            </a:solidFill>
            <a:miter lim="800000"/>
            <a:headEnd/>
            <a:tailEnd/>
          </a:ln>
        </p:spPr>
        <p:txBody>
          <a:bodyPr wrap="square" lIns="36000" tIns="108000" rIns="36000" bIns="108000" anchor="ctr">
            <a:spAutoFit/>
          </a:bodyPr>
          <a:lstStyle/>
          <a:p>
            <a:pPr algn="ctr">
              <a:lnSpc>
                <a:spcPct val="90000"/>
              </a:lnSpc>
              <a:tabLst>
                <a:tab pos="6464300" algn="r"/>
              </a:tabLst>
            </a:pPr>
            <a:r>
              <a:rPr lang="it-IT" sz="1600" b="1" dirty="0" smtClean="0"/>
              <a:t>Con menos jóvenes, menos emprendedores</a:t>
            </a:r>
            <a:endParaRPr lang="it-IT" sz="1600" b="1" dirty="0"/>
          </a:p>
        </p:txBody>
      </p:sp>
      <p:sp>
        <p:nvSpPr>
          <p:cNvPr id="14" name="5 CuadroTexto"/>
          <p:cNvSpPr txBox="1">
            <a:spLocks noChangeArrowheads="1"/>
          </p:cNvSpPr>
          <p:nvPr/>
        </p:nvSpPr>
        <p:spPr bwMode="auto">
          <a:xfrm>
            <a:off x="2125601" y="3032956"/>
            <a:ext cx="6864350" cy="1169551"/>
          </a:xfrm>
          <a:prstGeom prst="rect">
            <a:avLst/>
          </a:prstGeom>
          <a:noFill/>
          <a:ln w="9525">
            <a:solidFill>
              <a:schemeClr val="accent1"/>
            </a:solidFill>
            <a:miter lim="800000"/>
            <a:headEnd/>
            <a:tailEnd/>
          </a:ln>
        </p:spPr>
        <p:txBody>
          <a:bodyPr>
            <a:spAutoFit/>
          </a:bodyPr>
          <a:lstStyle/>
          <a:p>
            <a:pPr>
              <a:spcAft>
                <a:spcPts val="600"/>
              </a:spcAft>
              <a:buFont typeface="Arial" charset="0"/>
              <a:buChar char="•"/>
            </a:pPr>
            <a:r>
              <a:rPr lang="es-ES" dirty="0" smtClean="0"/>
              <a:t> Para </a:t>
            </a:r>
            <a:r>
              <a:rPr lang="es-ES" b="1" dirty="0" smtClean="0"/>
              <a:t>emprender y tomar riesgos, en general, </a:t>
            </a:r>
            <a:r>
              <a:rPr lang="es-ES" dirty="0" smtClean="0"/>
              <a:t>es </a:t>
            </a:r>
            <a:r>
              <a:rPr lang="es-ES" b="1" dirty="0" smtClean="0"/>
              <a:t>mejor ser joven</a:t>
            </a:r>
            <a:r>
              <a:rPr lang="es-ES" dirty="0" smtClean="0"/>
              <a:t>: se suele ser más osado, y queda más tiempo en la vida para reponerse de posibles fracasos. Los cinco hombres más ricos del mundo a 10/2016 (Bill Gates, Amancio Ortega, Jeff Bezos, Warren Buffet y Mark </a:t>
            </a:r>
            <a:r>
              <a:rPr lang="es-ES" dirty="0" err="1" smtClean="0"/>
              <a:t>Zuckerberg</a:t>
            </a:r>
            <a:r>
              <a:rPr lang="es-ES" dirty="0" smtClean="0"/>
              <a:t>), crearon sus empresas con 20, 27, 30, 26</a:t>
            </a:r>
            <a:r>
              <a:rPr lang="es-ES" dirty="0"/>
              <a:t>, y </a:t>
            </a:r>
            <a:r>
              <a:rPr lang="es-ES" dirty="0" smtClean="0"/>
              <a:t>20 años respectivamente.</a:t>
            </a:r>
          </a:p>
        </p:txBody>
      </p:sp>
    </p:spTree>
    <p:extLst>
      <p:ext uri="{BB962C8B-B14F-4D97-AF65-F5344CB8AC3E}">
        <p14:creationId xmlns:p14="http://schemas.microsoft.com/office/powerpoint/2010/main" val="62926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Marcador de número de diapositiva"/>
          <p:cNvSpPr>
            <a:spLocks noGrp="1"/>
          </p:cNvSpPr>
          <p:nvPr>
            <p:ph type="sldNum" sz="quarter" idx="10"/>
          </p:nvPr>
        </p:nvSpPr>
        <p:spPr>
          <a:noFill/>
        </p:spPr>
        <p:txBody>
          <a:bodyPr/>
          <a:lstStyle/>
          <a:p>
            <a:fld id="{C2085FCF-63CC-4B72-B535-78F361BF3BC1}" type="slidenum">
              <a:rPr lang="es-ES" smtClean="0"/>
              <a:pPr/>
              <a:t>25</a:t>
            </a:fld>
            <a:endParaRPr lang="es-ES" smtClean="0"/>
          </a:p>
        </p:txBody>
      </p:sp>
      <p:sp>
        <p:nvSpPr>
          <p:cNvPr id="52228" name="5 Título"/>
          <p:cNvSpPr>
            <a:spLocks noGrp="1"/>
          </p:cNvSpPr>
          <p:nvPr>
            <p:ph type="title"/>
          </p:nvPr>
        </p:nvSpPr>
        <p:spPr>
          <a:xfrm>
            <a:off x="80963" y="116632"/>
            <a:ext cx="8882695" cy="800100"/>
          </a:xfrm>
        </p:spPr>
        <p:txBody>
          <a:bodyPr/>
          <a:lstStyle/>
          <a:p>
            <a:r>
              <a:rPr lang="es-ES" sz="2000" dirty="0" smtClean="0"/>
              <a:t>El gasto en automóviles –y muchos otros bienes de consumo- decrece desde la cercanía </a:t>
            </a:r>
            <a:r>
              <a:rPr lang="es-ES" sz="2000" dirty="0"/>
              <a:t>a</a:t>
            </a:r>
            <a:r>
              <a:rPr lang="es-ES" sz="2000" dirty="0" smtClean="0"/>
              <a:t> la jubilación del cabeza de familia / sustentador principal, y cae con fuerza tras pasar a retiro</a:t>
            </a:r>
          </a:p>
        </p:txBody>
      </p:sp>
      <p:sp>
        <p:nvSpPr>
          <p:cNvPr id="10" name="8 CuadroTexto"/>
          <p:cNvSpPr txBox="1">
            <a:spLocks noChangeArrowheads="1"/>
          </p:cNvSpPr>
          <p:nvPr/>
        </p:nvSpPr>
        <p:spPr bwMode="auto">
          <a:xfrm>
            <a:off x="1043608" y="1196752"/>
            <a:ext cx="7209408" cy="769441"/>
          </a:xfrm>
          <a:prstGeom prst="rect">
            <a:avLst/>
          </a:prstGeom>
          <a:solidFill>
            <a:srgbClr val="66CCFF"/>
          </a:solidFill>
          <a:ln w="28575">
            <a:solidFill>
              <a:schemeClr val="tx1"/>
            </a:solidFill>
            <a:miter lim="800000"/>
            <a:headEnd/>
            <a:tailEnd/>
          </a:ln>
        </p:spPr>
        <p:txBody>
          <a:bodyPr wrap="square" lIns="72000" rIns="72000">
            <a:spAutoFit/>
          </a:bodyPr>
          <a:lstStyle/>
          <a:p>
            <a:r>
              <a:rPr lang="es-ES" sz="1600" b="1" dirty="0" smtClean="0"/>
              <a:t>Gasto promedio en compra de coches y vehículos de motor en los hogares de EEUU en 2015, por edad del cabeza de familia (dólares)</a:t>
            </a:r>
            <a:r>
              <a:rPr lang="es-ES" dirty="0"/>
              <a:t/>
            </a:r>
            <a:br>
              <a:rPr lang="es-ES" dirty="0"/>
            </a:br>
            <a:r>
              <a:rPr lang="es-ES" sz="1200" dirty="0"/>
              <a:t>Fuente</a:t>
            </a:r>
            <a:r>
              <a:rPr lang="es-ES" sz="1200" dirty="0" smtClean="0"/>
              <a:t>: </a:t>
            </a:r>
            <a:r>
              <a:rPr lang="es-ES" sz="1200" dirty="0" err="1" smtClean="0"/>
              <a:t>Consumer</a:t>
            </a:r>
            <a:r>
              <a:rPr lang="es-ES" sz="1200" dirty="0" smtClean="0"/>
              <a:t> </a:t>
            </a:r>
            <a:r>
              <a:rPr lang="es-ES" sz="1200" dirty="0" err="1" smtClean="0"/>
              <a:t>expenditure</a:t>
            </a:r>
            <a:r>
              <a:rPr lang="es-ES" sz="1200" dirty="0" smtClean="0"/>
              <a:t> </a:t>
            </a:r>
            <a:r>
              <a:rPr lang="es-ES" sz="1200" dirty="0" err="1" smtClean="0"/>
              <a:t>survey</a:t>
            </a:r>
            <a:r>
              <a:rPr lang="es-ES" sz="1200" dirty="0" smtClean="0"/>
              <a:t> (US Bureau of Labor </a:t>
            </a:r>
            <a:r>
              <a:rPr lang="es-ES" sz="1200" dirty="0" err="1"/>
              <a:t>S</a:t>
            </a:r>
            <a:r>
              <a:rPr lang="es-ES" sz="1200" dirty="0" err="1" smtClean="0"/>
              <a:t>tatistics</a:t>
            </a:r>
            <a:r>
              <a:rPr lang="es-ES" sz="1200" dirty="0" smtClean="0"/>
              <a:t>)</a:t>
            </a:r>
            <a:endParaRPr lang="es-ES" sz="1200" dirty="0"/>
          </a:p>
        </p:txBody>
      </p:sp>
      <p:sp>
        <p:nvSpPr>
          <p:cNvPr id="12"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3" name="CuadroTexto 2"/>
          <p:cNvSpPr txBox="1"/>
          <p:nvPr/>
        </p:nvSpPr>
        <p:spPr>
          <a:xfrm>
            <a:off x="1052216" y="5949280"/>
            <a:ext cx="7209408" cy="523220"/>
          </a:xfrm>
          <a:prstGeom prst="rect">
            <a:avLst/>
          </a:prstGeom>
          <a:noFill/>
          <a:ln w="28575">
            <a:solidFill>
              <a:srgbClr val="FF3300"/>
            </a:solidFill>
          </a:ln>
        </p:spPr>
        <p:txBody>
          <a:bodyPr wrap="square" rtlCol="0">
            <a:spAutoFit/>
          </a:bodyPr>
          <a:lstStyle/>
          <a:p>
            <a:r>
              <a:rPr lang="es-ES" dirty="0" smtClean="0"/>
              <a:t>Esto da una idea orientativa de lo que cabría esperar, por el envejecimiento de la sociedad, en el negocio bancario de financiación de compras de coches</a:t>
            </a:r>
            <a:endParaRPr lang="es-ES" dirty="0"/>
          </a:p>
        </p:txBody>
      </p:sp>
      <p:pic>
        <p:nvPicPr>
          <p:cNvPr id="6" name="Imagen 5"/>
          <p:cNvPicPr>
            <a:picLocks noChangeAspect="1"/>
          </p:cNvPicPr>
          <p:nvPr/>
        </p:nvPicPr>
        <p:blipFill>
          <a:blip r:embed="rId3"/>
          <a:stretch>
            <a:fillRect/>
          </a:stretch>
        </p:blipFill>
        <p:spPr>
          <a:xfrm>
            <a:off x="1043608" y="1966192"/>
            <a:ext cx="7218016" cy="3695349"/>
          </a:xfrm>
          <a:prstGeom prst="rect">
            <a:avLst/>
          </a:prstGeom>
        </p:spPr>
      </p:pic>
      <p:sp>
        <p:nvSpPr>
          <p:cNvPr id="2" name="CuadroTexto 1"/>
          <p:cNvSpPr txBox="1"/>
          <p:nvPr/>
        </p:nvSpPr>
        <p:spPr>
          <a:xfrm rot="19796144">
            <a:off x="-116201" y="2944020"/>
            <a:ext cx="4191703" cy="338554"/>
          </a:xfrm>
          <a:prstGeom prst="rect">
            <a:avLst/>
          </a:prstGeom>
          <a:solidFill>
            <a:schemeClr val="bg1"/>
          </a:solidFill>
          <a:ln w="28575">
            <a:solidFill>
              <a:srgbClr val="FF3300"/>
            </a:solidFill>
          </a:ln>
        </p:spPr>
        <p:txBody>
          <a:bodyPr wrap="square" rtlCol="0">
            <a:spAutoFit/>
          </a:bodyPr>
          <a:lstStyle/>
          <a:p>
            <a:r>
              <a:rPr lang="es-ES" sz="1600" b="1" dirty="0" smtClean="0">
                <a:solidFill>
                  <a:srgbClr val="FF0000"/>
                </a:solidFill>
              </a:rPr>
              <a:t>ILUSTRATIVO, CON DATOS DE EEUU</a:t>
            </a:r>
            <a:endParaRPr lang="es-ES" sz="1600" b="1" dirty="0">
              <a:solidFill>
                <a:srgbClr val="FF0000"/>
              </a:solidFill>
            </a:endParaRPr>
          </a:p>
        </p:txBody>
      </p:sp>
    </p:spTree>
    <p:extLst>
      <p:ext uri="{BB962C8B-B14F-4D97-AF65-F5344CB8AC3E}">
        <p14:creationId xmlns:p14="http://schemas.microsoft.com/office/powerpoint/2010/main" val="395449017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Marcador de número de diapositiva"/>
          <p:cNvSpPr>
            <a:spLocks noGrp="1"/>
          </p:cNvSpPr>
          <p:nvPr>
            <p:ph type="sldNum" sz="quarter" idx="10"/>
          </p:nvPr>
        </p:nvSpPr>
        <p:spPr>
          <a:noFill/>
        </p:spPr>
        <p:txBody>
          <a:bodyPr/>
          <a:lstStyle/>
          <a:p>
            <a:fld id="{C2085FCF-63CC-4B72-B535-78F361BF3BC1}" type="slidenum">
              <a:rPr lang="es-ES" smtClean="0"/>
              <a:pPr/>
              <a:t>26</a:t>
            </a:fld>
            <a:endParaRPr lang="es-ES" smtClean="0"/>
          </a:p>
        </p:txBody>
      </p:sp>
      <p:sp>
        <p:nvSpPr>
          <p:cNvPr id="52228" name="5 Título"/>
          <p:cNvSpPr>
            <a:spLocks noGrp="1"/>
          </p:cNvSpPr>
          <p:nvPr>
            <p:ph type="title"/>
          </p:nvPr>
        </p:nvSpPr>
        <p:spPr>
          <a:xfrm>
            <a:off x="143508" y="252636"/>
            <a:ext cx="8820150" cy="800100"/>
          </a:xfrm>
        </p:spPr>
        <p:txBody>
          <a:bodyPr/>
          <a:lstStyle/>
          <a:p>
            <a:r>
              <a:rPr lang="es-ES" sz="2000" dirty="0" smtClean="0"/>
              <a:t>Por el descenso de los nacimientos, España ha perdido ya una gran parte de su población escolar, pérdida que se acentuará</a:t>
            </a:r>
          </a:p>
        </p:txBody>
      </p:sp>
      <p:sp>
        <p:nvSpPr>
          <p:cNvPr id="12"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pic>
        <p:nvPicPr>
          <p:cNvPr id="2" name="Imagen 1"/>
          <p:cNvPicPr>
            <a:picLocks noChangeAspect="1"/>
          </p:cNvPicPr>
          <p:nvPr/>
        </p:nvPicPr>
        <p:blipFill>
          <a:blip r:embed="rId3"/>
          <a:stretch>
            <a:fillRect/>
          </a:stretch>
        </p:blipFill>
        <p:spPr>
          <a:xfrm>
            <a:off x="124828" y="1340768"/>
            <a:ext cx="8849672" cy="3492388"/>
          </a:xfrm>
          <a:prstGeom prst="rect">
            <a:avLst/>
          </a:prstGeom>
        </p:spPr>
      </p:pic>
      <p:sp>
        <p:nvSpPr>
          <p:cNvPr id="15" name="5 CuadroTexto"/>
          <p:cNvSpPr txBox="1">
            <a:spLocks noChangeArrowheads="1"/>
          </p:cNvSpPr>
          <p:nvPr/>
        </p:nvSpPr>
        <p:spPr bwMode="auto">
          <a:xfrm>
            <a:off x="143508" y="5059806"/>
            <a:ext cx="8830992" cy="954107"/>
          </a:xfrm>
          <a:prstGeom prst="rect">
            <a:avLst/>
          </a:prstGeom>
          <a:noFill/>
          <a:ln w="28575">
            <a:solidFill>
              <a:srgbClr val="FF3300"/>
            </a:solidFill>
          </a:ln>
        </p:spPr>
        <p:txBody>
          <a:bodyPr wrap="square" rtlCol="0">
            <a:spAutoFit/>
          </a:bodyPr>
          <a:lstStyle>
            <a:defPPr>
              <a:defRPr lang="de-DE"/>
            </a:defPPr>
            <a:lvl1pPr>
              <a:buFont typeface="Arial" pitchFamily="34" charset="0"/>
              <a:buChar char="•"/>
            </a:lvl1pPr>
          </a:lstStyle>
          <a:p>
            <a:r>
              <a:rPr lang="es-ES" dirty="0"/>
              <a:t> Sin los hijos de inmigrantes, la pérdida de población escolar sería aún mayor. </a:t>
            </a:r>
            <a:endParaRPr lang="es-ES" dirty="0" smtClean="0"/>
          </a:p>
          <a:p>
            <a:endParaRPr lang="es-ES" dirty="0"/>
          </a:p>
          <a:p>
            <a:r>
              <a:rPr lang="es-ES" dirty="0" smtClean="0"/>
              <a:t>NB. Aproximadamente, uno </a:t>
            </a:r>
            <a:r>
              <a:rPr lang="es-ES" dirty="0"/>
              <a:t>de cada cuatro niños </a:t>
            </a:r>
            <a:r>
              <a:rPr lang="es-ES" dirty="0" smtClean="0"/>
              <a:t>menores </a:t>
            </a:r>
            <a:r>
              <a:rPr lang="es-ES" dirty="0"/>
              <a:t>de cinco años en </a:t>
            </a:r>
            <a:r>
              <a:rPr lang="es-ES" dirty="0" smtClean="0"/>
              <a:t>España </a:t>
            </a:r>
            <a:r>
              <a:rPr lang="es-ES" dirty="0"/>
              <a:t>tiene al menos un progenitor extranjero. En la gran mayoría de </a:t>
            </a:r>
            <a:r>
              <a:rPr lang="es-ES" dirty="0" smtClean="0"/>
              <a:t>estos </a:t>
            </a:r>
            <a:r>
              <a:rPr lang="es-ES" dirty="0"/>
              <a:t>casos, los </a:t>
            </a:r>
            <a:r>
              <a:rPr lang="es-ES" dirty="0" smtClean="0"/>
              <a:t>dos lo son. </a:t>
            </a:r>
            <a:endParaRPr lang="es-ES" dirty="0"/>
          </a:p>
        </p:txBody>
      </p:sp>
    </p:spTree>
    <p:extLst>
      <p:ext uri="{BB962C8B-B14F-4D97-AF65-F5344CB8AC3E}">
        <p14:creationId xmlns:p14="http://schemas.microsoft.com/office/powerpoint/2010/main" val="3656682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Marcador de número de diapositiva"/>
          <p:cNvSpPr>
            <a:spLocks noGrp="1"/>
          </p:cNvSpPr>
          <p:nvPr>
            <p:ph type="sldNum" sz="quarter" idx="10"/>
          </p:nvPr>
        </p:nvSpPr>
        <p:spPr>
          <a:noFill/>
        </p:spPr>
        <p:txBody>
          <a:bodyPr/>
          <a:lstStyle/>
          <a:p>
            <a:fld id="{C2085FCF-63CC-4B72-B535-78F361BF3BC1}" type="slidenum">
              <a:rPr lang="es-ES" smtClean="0"/>
              <a:pPr/>
              <a:t>27</a:t>
            </a:fld>
            <a:endParaRPr lang="es-ES" smtClean="0"/>
          </a:p>
        </p:txBody>
      </p:sp>
      <p:sp>
        <p:nvSpPr>
          <p:cNvPr id="52228" name="5 Título"/>
          <p:cNvSpPr>
            <a:spLocks noGrp="1"/>
          </p:cNvSpPr>
          <p:nvPr>
            <p:ph type="title"/>
          </p:nvPr>
        </p:nvSpPr>
        <p:spPr>
          <a:xfrm>
            <a:off x="143508" y="144624"/>
            <a:ext cx="8820150" cy="800100"/>
          </a:xfrm>
        </p:spPr>
        <p:txBody>
          <a:bodyPr/>
          <a:lstStyle/>
          <a:p>
            <a:r>
              <a:rPr lang="es-ES" sz="2000" dirty="0" smtClean="0"/>
              <a:t>Aprox. 50% transacciones inmobiliarias en España son compras de vivienda para el primer hogar propio. El comprador tiene, de media, 35 años. Su número caerá drásticamente hasta 2030.</a:t>
            </a:r>
          </a:p>
        </p:txBody>
      </p:sp>
      <p:sp>
        <p:nvSpPr>
          <p:cNvPr id="10" name="8 CuadroTexto"/>
          <p:cNvSpPr txBox="1">
            <a:spLocks noChangeArrowheads="1"/>
          </p:cNvSpPr>
          <p:nvPr/>
        </p:nvSpPr>
        <p:spPr bwMode="auto">
          <a:xfrm>
            <a:off x="818975" y="1160748"/>
            <a:ext cx="7317421" cy="523220"/>
          </a:xfrm>
          <a:prstGeom prst="rect">
            <a:avLst/>
          </a:prstGeom>
          <a:solidFill>
            <a:srgbClr val="66CCFF"/>
          </a:solidFill>
          <a:ln w="28575">
            <a:solidFill>
              <a:schemeClr val="tx1"/>
            </a:solidFill>
            <a:miter lim="800000"/>
            <a:headEnd/>
            <a:tailEnd/>
          </a:ln>
        </p:spPr>
        <p:txBody>
          <a:bodyPr wrap="square" lIns="72000" rIns="72000">
            <a:spAutoFit/>
          </a:bodyPr>
          <a:lstStyle>
            <a:defPPr>
              <a:defRPr lang="de-DE"/>
            </a:defPPr>
            <a:lvl1pPr>
              <a:defRPr sz="1600" b="1"/>
            </a:lvl1pPr>
          </a:lstStyle>
          <a:p>
            <a:r>
              <a:rPr lang="es-ES" dirty="0"/>
              <a:t>Población residente en </a:t>
            </a:r>
            <a:r>
              <a:rPr lang="es-ES" dirty="0" smtClean="0"/>
              <a:t>España, nacida aquí y total, de 30 a 39 años</a:t>
            </a:r>
            <a:r>
              <a:rPr lang="es-ES" dirty="0"/>
              <a:t/>
            </a:r>
            <a:br>
              <a:rPr lang="es-ES" dirty="0"/>
            </a:br>
            <a:r>
              <a:rPr lang="es-ES" sz="1200" b="0" dirty="0"/>
              <a:t>Fuente: </a:t>
            </a:r>
            <a:r>
              <a:rPr lang="es-ES" sz="1200" b="0" dirty="0" smtClean="0"/>
              <a:t>Elaboración propia con datos del Padrón a 01/2005, 01/2010 y 01/2015. </a:t>
            </a:r>
            <a:endParaRPr lang="es-ES" sz="1200" b="0" dirty="0"/>
          </a:p>
        </p:txBody>
      </p:sp>
      <p:sp>
        <p:nvSpPr>
          <p:cNvPr id="13" name="12 CuadroTexto"/>
          <p:cNvSpPr txBox="1"/>
          <p:nvPr/>
        </p:nvSpPr>
        <p:spPr>
          <a:xfrm>
            <a:off x="323528" y="5553236"/>
            <a:ext cx="8316923" cy="1015663"/>
          </a:xfrm>
          <a:prstGeom prst="rect">
            <a:avLst/>
          </a:prstGeom>
          <a:noFill/>
          <a:ln w="28575">
            <a:solidFill>
              <a:srgbClr val="FF3300"/>
            </a:solidFill>
          </a:ln>
        </p:spPr>
        <p:txBody>
          <a:bodyPr wrap="square" rtlCol="0">
            <a:spAutoFit/>
          </a:bodyPr>
          <a:lstStyle/>
          <a:p>
            <a:pPr>
              <a:buFont typeface="Arial" pitchFamily="34" charset="0"/>
              <a:buChar char="•"/>
            </a:pPr>
            <a:r>
              <a:rPr lang="es-ES" sz="1500" dirty="0" smtClean="0"/>
              <a:t> Salvo nuevos y masivos aflujos de inmigrantes y retornos de expatriados, la población de 30 a 39 años caerá drásticamente desde sus valores máximos en el pico de la burbuja inmobiliaria (42% nacidos en España y 44% en total de 2008 a 2030), y desde sus valores actuales (34% nacidos en España y 38% en total desde 2015 a 2030).</a:t>
            </a:r>
            <a:endParaRPr lang="es-ES" sz="1500" dirty="0"/>
          </a:p>
        </p:txBody>
      </p:sp>
      <p:sp>
        <p:nvSpPr>
          <p:cNvPr id="9"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pic>
        <p:nvPicPr>
          <p:cNvPr id="5" name="Imagen 4"/>
          <p:cNvPicPr>
            <a:picLocks noChangeAspect="1"/>
          </p:cNvPicPr>
          <p:nvPr/>
        </p:nvPicPr>
        <p:blipFill>
          <a:blip r:embed="rId3"/>
          <a:stretch>
            <a:fillRect/>
          </a:stretch>
        </p:blipFill>
        <p:spPr>
          <a:xfrm>
            <a:off x="818975" y="1700808"/>
            <a:ext cx="7317421" cy="3822523"/>
          </a:xfrm>
          <a:prstGeom prst="rect">
            <a:avLst/>
          </a:prstGeom>
        </p:spPr>
      </p:pic>
    </p:spTree>
    <p:extLst>
      <p:ext uri="{BB962C8B-B14F-4D97-AF65-F5344CB8AC3E}">
        <p14:creationId xmlns:p14="http://schemas.microsoft.com/office/powerpoint/2010/main" val="52215495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Marcador de número de diapositiva"/>
          <p:cNvSpPr>
            <a:spLocks noGrp="1"/>
          </p:cNvSpPr>
          <p:nvPr>
            <p:ph type="sldNum" sz="quarter" idx="10"/>
          </p:nvPr>
        </p:nvSpPr>
        <p:spPr>
          <a:noFill/>
        </p:spPr>
        <p:txBody>
          <a:bodyPr/>
          <a:lstStyle/>
          <a:p>
            <a:fld id="{C2085FCF-63CC-4B72-B535-78F361BF3BC1}" type="slidenum">
              <a:rPr lang="es-ES" smtClean="0"/>
              <a:pPr/>
              <a:t>28</a:t>
            </a:fld>
            <a:endParaRPr lang="es-ES" smtClean="0"/>
          </a:p>
        </p:txBody>
      </p:sp>
      <p:sp>
        <p:nvSpPr>
          <p:cNvPr id="52228" name="5 Título"/>
          <p:cNvSpPr>
            <a:spLocks noGrp="1"/>
          </p:cNvSpPr>
          <p:nvPr>
            <p:ph type="title"/>
          </p:nvPr>
        </p:nvSpPr>
        <p:spPr>
          <a:xfrm>
            <a:off x="143508" y="116632"/>
            <a:ext cx="8820150" cy="800100"/>
          </a:xfrm>
        </p:spPr>
        <p:txBody>
          <a:bodyPr/>
          <a:lstStyle/>
          <a:p>
            <a:r>
              <a:rPr lang="es-ES" sz="2000" dirty="0" smtClean="0"/>
              <a:t>Los fallecimientos por enfermedades nervioso-mentales están creciendo con fuerza en España (y Occidente), lo que augura un gran crecimiento del gasto en cuidado de personas dependientes</a:t>
            </a:r>
          </a:p>
        </p:txBody>
      </p:sp>
      <p:sp>
        <p:nvSpPr>
          <p:cNvPr id="9"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8" name="8 CuadroTexto"/>
          <p:cNvSpPr txBox="1">
            <a:spLocks noChangeArrowheads="1"/>
          </p:cNvSpPr>
          <p:nvPr/>
        </p:nvSpPr>
        <p:spPr bwMode="auto">
          <a:xfrm>
            <a:off x="287524" y="1088740"/>
            <a:ext cx="8541010" cy="769441"/>
          </a:xfrm>
          <a:prstGeom prst="rect">
            <a:avLst/>
          </a:prstGeom>
          <a:solidFill>
            <a:srgbClr val="66CCFF"/>
          </a:solidFill>
          <a:ln w="28575">
            <a:solidFill>
              <a:schemeClr val="tx1"/>
            </a:solidFill>
            <a:miter lim="800000"/>
            <a:headEnd/>
            <a:tailEnd/>
          </a:ln>
        </p:spPr>
        <p:txBody>
          <a:bodyPr wrap="square" lIns="72000" rIns="72000">
            <a:spAutoFit/>
          </a:bodyPr>
          <a:lstStyle/>
          <a:p>
            <a:r>
              <a:rPr lang="es-ES" sz="1600" b="1" dirty="0" smtClean="0"/>
              <a:t>Variación 1992-2012 de fallecidos por principales causas de muerte en España </a:t>
            </a:r>
            <a:r>
              <a:rPr lang="es-ES" sz="1600" dirty="0" smtClean="0"/>
              <a:t>(</a:t>
            </a:r>
            <a:r>
              <a:rPr lang="es-ES" sz="1200" dirty="0" smtClean="0"/>
              <a:t>NB. En 2012 cada una de estas razones originó al menos un 3% de los fallecidos, y un 91% entre todas ellas) </a:t>
            </a:r>
            <a:r>
              <a:rPr lang="es-ES" sz="1200" dirty="0"/>
              <a:t/>
            </a:r>
            <a:br>
              <a:rPr lang="es-ES" sz="1200" dirty="0"/>
            </a:br>
            <a:r>
              <a:rPr lang="es-ES" sz="1200" dirty="0"/>
              <a:t>Fuente: </a:t>
            </a:r>
            <a:r>
              <a:rPr lang="es-ES" sz="1200" dirty="0" smtClean="0"/>
              <a:t>Defunciones por causa de muerte (INE), elaboración propia</a:t>
            </a:r>
            <a:endParaRPr lang="es-ES" sz="1200" dirty="0"/>
          </a:p>
        </p:txBody>
      </p:sp>
      <p:pic>
        <p:nvPicPr>
          <p:cNvPr id="10" name="Imagen 9"/>
          <p:cNvPicPr>
            <a:picLocks noChangeAspect="1"/>
          </p:cNvPicPr>
          <p:nvPr/>
        </p:nvPicPr>
        <p:blipFill>
          <a:blip r:embed="rId3"/>
          <a:stretch>
            <a:fillRect/>
          </a:stretch>
        </p:blipFill>
        <p:spPr>
          <a:xfrm>
            <a:off x="281211" y="1853449"/>
            <a:ext cx="8547323" cy="4226997"/>
          </a:xfrm>
          <a:prstGeom prst="rect">
            <a:avLst/>
          </a:prstGeom>
        </p:spPr>
      </p:pic>
      <p:sp>
        <p:nvSpPr>
          <p:cNvPr id="11" name="CuadroTexto 10"/>
          <p:cNvSpPr txBox="1"/>
          <p:nvPr/>
        </p:nvSpPr>
        <p:spPr>
          <a:xfrm>
            <a:off x="287524" y="6093296"/>
            <a:ext cx="8541010" cy="523220"/>
          </a:xfrm>
          <a:prstGeom prst="rect">
            <a:avLst/>
          </a:prstGeom>
          <a:noFill/>
          <a:ln w="28575">
            <a:solidFill>
              <a:srgbClr val="FF3300"/>
            </a:solidFill>
          </a:ln>
        </p:spPr>
        <p:txBody>
          <a:bodyPr wrap="square" rtlCol="0">
            <a:spAutoFit/>
          </a:bodyPr>
          <a:lstStyle/>
          <a:p>
            <a:pPr algn="ctr"/>
            <a:r>
              <a:rPr lang="es-ES" dirty="0" smtClean="0"/>
              <a:t>Las </a:t>
            </a:r>
            <a:r>
              <a:rPr lang="es-ES" b="1" dirty="0" smtClean="0"/>
              <a:t>muertes por deterioro </a:t>
            </a:r>
            <a:r>
              <a:rPr lang="es-ES" b="1" dirty="0"/>
              <a:t>nervioso-mental son las que más están </a:t>
            </a:r>
            <a:r>
              <a:rPr lang="es-ES" b="1" dirty="0" smtClean="0"/>
              <a:t>creciendo </a:t>
            </a:r>
            <a:r>
              <a:rPr lang="es-ES" dirty="0" smtClean="0"/>
              <a:t>en España. El </a:t>
            </a:r>
            <a:r>
              <a:rPr lang="es-ES" b="1" dirty="0" smtClean="0"/>
              <a:t>gasto en dependencia </a:t>
            </a:r>
            <a:r>
              <a:rPr lang="es-ES" dirty="0" smtClean="0"/>
              <a:t>crecerá continuamente al hacerlo el número de ancianos.</a:t>
            </a:r>
            <a:endParaRPr lang="es-ES" dirty="0"/>
          </a:p>
        </p:txBody>
      </p:sp>
    </p:spTree>
    <p:extLst>
      <p:ext uri="{BB962C8B-B14F-4D97-AF65-F5344CB8AC3E}">
        <p14:creationId xmlns:p14="http://schemas.microsoft.com/office/powerpoint/2010/main" val="373735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a:xfrm>
            <a:off x="152400" y="116632"/>
            <a:ext cx="8820150" cy="800100"/>
          </a:xfrm>
        </p:spPr>
        <p:txBody>
          <a:bodyPr/>
          <a:lstStyle/>
          <a:p>
            <a:r>
              <a:rPr lang="es-ES" sz="2000" dirty="0" smtClean="0"/>
              <a:t>El peso del voto de los jubilados y quienes están cerca de serlo podría convertir en </a:t>
            </a:r>
            <a:r>
              <a:rPr lang="es-ES" sz="2000" i="1" dirty="0" smtClean="0"/>
              <a:t>gerontocracia</a:t>
            </a:r>
            <a:r>
              <a:rPr lang="es-ES" sz="2000" dirty="0" smtClean="0"/>
              <a:t> la democracia, y dañar la economía en el futuro</a:t>
            </a:r>
          </a:p>
        </p:txBody>
      </p:sp>
      <p:sp>
        <p:nvSpPr>
          <p:cNvPr id="59395" name="3 Marcador de número de diapositiva"/>
          <p:cNvSpPr>
            <a:spLocks noGrp="1"/>
          </p:cNvSpPr>
          <p:nvPr>
            <p:ph type="sldNum" sz="quarter" idx="10"/>
          </p:nvPr>
        </p:nvSpPr>
        <p:spPr>
          <a:noFill/>
        </p:spPr>
        <p:txBody>
          <a:bodyPr/>
          <a:lstStyle/>
          <a:p>
            <a:fld id="{E96272D3-75BE-4812-A6FC-ABDA161E298B}" type="slidenum">
              <a:rPr lang="es-ES" smtClean="0"/>
              <a:pPr/>
              <a:t>29</a:t>
            </a:fld>
            <a:endParaRPr lang="es-ES" smtClean="0"/>
          </a:p>
        </p:txBody>
      </p:sp>
      <p:sp>
        <p:nvSpPr>
          <p:cNvPr id="59397" name="4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11" name="10 CuadroTexto"/>
          <p:cNvSpPr txBox="1"/>
          <p:nvPr/>
        </p:nvSpPr>
        <p:spPr>
          <a:xfrm>
            <a:off x="1500836" y="1128681"/>
            <a:ext cx="5616000" cy="523220"/>
          </a:xfrm>
          <a:prstGeom prst="rect">
            <a:avLst/>
          </a:prstGeom>
          <a:solidFill>
            <a:srgbClr val="66CCFF"/>
          </a:solidFill>
          <a:ln w="28575">
            <a:solidFill>
              <a:schemeClr val="tx1"/>
            </a:solidFill>
          </a:ln>
        </p:spPr>
        <p:txBody>
          <a:bodyPr wrap="square" rtlCol="0">
            <a:spAutoFit/>
          </a:bodyPr>
          <a:lstStyle/>
          <a:p>
            <a:r>
              <a:rPr lang="es-ES" sz="1600" b="1" dirty="0" smtClean="0"/>
              <a:t>Electores con 60 años o más en el censo electoral</a:t>
            </a:r>
            <a:r>
              <a:rPr lang="es-ES" dirty="0" smtClean="0"/>
              <a:t/>
            </a:r>
            <a:br>
              <a:rPr lang="es-ES" dirty="0" smtClean="0"/>
            </a:br>
            <a:r>
              <a:rPr lang="es-ES" sz="1200" dirty="0" smtClean="0"/>
              <a:t>Fuente: INE, elaboración propia</a:t>
            </a:r>
            <a:endParaRPr lang="es-ES" sz="1200" dirty="0"/>
          </a:p>
        </p:txBody>
      </p:sp>
      <p:sp>
        <p:nvSpPr>
          <p:cNvPr id="12" name="5 CuadroTexto"/>
          <p:cNvSpPr txBox="1">
            <a:spLocks noChangeArrowheads="1"/>
          </p:cNvSpPr>
          <p:nvPr/>
        </p:nvSpPr>
        <p:spPr bwMode="auto">
          <a:xfrm>
            <a:off x="395537" y="5318628"/>
            <a:ext cx="8280920" cy="738664"/>
          </a:xfrm>
          <a:prstGeom prst="rect">
            <a:avLst/>
          </a:prstGeom>
          <a:noFill/>
          <a:ln w="28575">
            <a:solidFill>
              <a:srgbClr val="FF0000"/>
            </a:solidFill>
            <a:miter lim="800000"/>
            <a:headEnd/>
            <a:tailEnd/>
          </a:ln>
        </p:spPr>
        <p:txBody>
          <a:bodyPr wrap="square">
            <a:spAutoFit/>
          </a:bodyPr>
          <a:lstStyle/>
          <a:p>
            <a:pPr eaLnBrk="0" hangingPunct="0">
              <a:spcBef>
                <a:spcPct val="50000"/>
              </a:spcBef>
              <a:spcAft>
                <a:spcPct val="50000"/>
              </a:spcAft>
              <a:buSzPct val="100000"/>
              <a:buFontTx/>
              <a:buChar char="•"/>
            </a:pPr>
            <a:r>
              <a:rPr lang="es-ES" dirty="0" smtClean="0"/>
              <a:t> El deseo principal del votante jubilado o a punto de serlo suele ser que la población activa (menguante) </a:t>
            </a:r>
            <a:r>
              <a:rPr lang="es-ES" b="1" dirty="0" smtClean="0"/>
              <a:t>transfiera más recursos </a:t>
            </a:r>
            <a:r>
              <a:rPr lang="es-ES" dirty="0" smtClean="0"/>
              <a:t>a la población jubilada (creciente), lo que podría ser muy gravoso para la economía e incluso </a:t>
            </a:r>
            <a:r>
              <a:rPr lang="es-ES" b="1" dirty="0" smtClean="0"/>
              <a:t>desnaturalizar la democracia</a:t>
            </a:r>
            <a:r>
              <a:rPr lang="es-ES" dirty="0" smtClean="0"/>
              <a:t>.</a:t>
            </a:r>
            <a:endParaRPr lang="es-ES" dirty="0"/>
          </a:p>
        </p:txBody>
      </p:sp>
      <p:sp>
        <p:nvSpPr>
          <p:cNvPr id="10" name="9 CuadroTexto"/>
          <p:cNvSpPr txBox="1"/>
          <p:nvPr/>
        </p:nvSpPr>
        <p:spPr>
          <a:xfrm>
            <a:off x="359532" y="6130461"/>
            <a:ext cx="8577013" cy="430887"/>
          </a:xfrm>
          <a:prstGeom prst="rect">
            <a:avLst/>
          </a:prstGeom>
          <a:noFill/>
          <a:ln w="19050">
            <a:solidFill>
              <a:schemeClr val="accent1"/>
            </a:solidFill>
          </a:ln>
        </p:spPr>
        <p:txBody>
          <a:bodyPr wrap="square" rtlCol="0">
            <a:spAutoFit/>
          </a:bodyPr>
          <a:lstStyle/>
          <a:p>
            <a:r>
              <a:rPr lang="es-ES" sz="1100" dirty="0" smtClean="0"/>
              <a:t>(*) NB. El dato de 1977 en el gráfico incluye a los españoles de 18 a 20 años, para comparar de forma homogénea con el resto de años, si bien en 1977 era necesario tener al menos 21 años para poder votar.</a:t>
            </a:r>
            <a:endParaRPr lang="es-ES" sz="1100" dirty="0"/>
          </a:p>
        </p:txBody>
      </p:sp>
      <p:grpSp>
        <p:nvGrpSpPr>
          <p:cNvPr id="2" name="Group 4"/>
          <p:cNvGrpSpPr>
            <a:grpSpLocks noChangeAspect="1"/>
          </p:cNvGrpSpPr>
          <p:nvPr/>
        </p:nvGrpSpPr>
        <p:grpSpPr bwMode="auto">
          <a:xfrm>
            <a:off x="1500188" y="1652588"/>
            <a:ext cx="5627687" cy="3616325"/>
            <a:chOff x="945" y="1041"/>
            <a:chExt cx="3545" cy="2278"/>
          </a:xfrm>
        </p:grpSpPr>
        <p:sp>
          <p:nvSpPr>
            <p:cNvPr id="3" name="AutoShape 3"/>
            <p:cNvSpPr>
              <a:spLocks noChangeAspect="1" noChangeArrowheads="1" noTextEdit="1"/>
            </p:cNvSpPr>
            <p:nvPr/>
          </p:nvSpPr>
          <p:spPr bwMode="auto">
            <a:xfrm>
              <a:off x="945" y="1041"/>
              <a:ext cx="3545" cy="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 name="Rectangle 5"/>
            <p:cNvSpPr>
              <a:spLocks noChangeArrowheads="1"/>
            </p:cNvSpPr>
            <p:nvPr/>
          </p:nvSpPr>
          <p:spPr bwMode="auto">
            <a:xfrm>
              <a:off x="949" y="1045"/>
              <a:ext cx="3537" cy="22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 name="Rectangle 6"/>
            <p:cNvSpPr>
              <a:spLocks noChangeArrowheads="1"/>
            </p:cNvSpPr>
            <p:nvPr/>
          </p:nvSpPr>
          <p:spPr bwMode="auto">
            <a:xfrm>
              <a:off x="1497" y="2343"/>
              <a:ext cx="240" cy="693"/>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7"/>
            <p:cNvSpPr>
              <a:spLocks noEditPoints="1"/>
            </p:cNvSpPr>
            <p:nvPr/>
          </p:nvSpPr>
          <p:spPr bwMode="auto">
            <a:xfrm>
              <a:off x="1493" y="2339"/>
              <a:ext cx="248" cy="701"/>
            </a:xfrm>
            <a:custGeom>
              <a:avLst/>
              <a:gdLst>
                <a:gd name="T0" fmla="*/ 0 w 560"/>
                <a:gd name="T1" fmla="*/ 8 h 1584"/>
                <a:gd name="T2" fmla="*/ 8 w 560"/>
                <a:gd name="T3" fmla="*/ 0 h 1584"/>
                <a:gd name="T4" fmla="*/ 552 w 560"/>
                <a:gd name="T5" fmla="*/ 0 h 1584"/>
                <a:gd name="T6" fmla="*/ 560 w 560"/>
                <a:gd name="T7" fmla="*/ 8 h 1584"/>
                <a:gd name="T8" fmla="*/ 560 w 560"/>
                <a:gd name="T9" fmla="*/ 1576 h 1584"/>
                <a:gd name="T10" fmla="*/ 552 w 560"/>
                <a:gd name="T11" fmla="*/ 1584 h 1584"/>
                <a:gd name="T12" fmla="*/ 8 w 560"/>
                <a:gd name="T13" fmla="*/ 1584 h 1584"/>
                <a:gd name="T14" fmla="*/ 0 w 560"/>
                <a:gd name="T15" fmla="*/ 1576 h 1584"/>
                <a:gd name="T16" fmla="*/ 0 w 560"/>
                <a:gd name="T17" fmla="*/ 8 h 1584"/>
                <a:gd name="T18" fmla="*/ 16 w 560"/>
                <a:gd name="T19" fmla="*/ 1576 h 1584"/>
                <a:gd name="T20" fmla="*/ 8 w 560"/>
                <a:gd name="T21" fmla="*/ 1568 h 1584"/>
                <a:gd name="T22" fmla="*/ 552 w 560"/>
                <a:gd name="T23" fmla="*/ 1568 h 1584"/>
                <a:gd name="T24" fmla="*/ 544 w 560"/>
                <a:gd name="T25" fmla="*/ 1576 h 1584"/>
                <a:gd name="T26" fmla="*/ 544 w 560"/>
                <a:gd name="T27" fmla="*/ 8 h 1584"/>
                <a:gd name="T28" fmla="*/ 552 w 560"/>
                <a:gd name="T29" fmla="*/ 16 h 1584"/>
                <a:gd name="T30" fmla="*/ 8 w 560"/>
                <a:gd name="T31" fmla="*/ 16 h 1584"/>
                <a:gd name="T32" fmla="*/ 16 w 560"/>
                <a:gd name="T33" fmla="*/ 8 h 1584"/>
                <a:gd name="T34" fmla="*/ 16 w 560"/>
                <a:gd name="T35" fmla="*/ 1576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0" h="1584">
                  <a:moveTo>
                    <a:pt x="0" y="8"/>
                  </a:moveTo>
                  <a:cubicBezTo>
                    <a:pt x="0" y="4"/>
                    <a:pt x="4" y="0"/>
                    <a:pt x="8" y="0"/>
                  </a:cubicBezTo>
                  <a:lnTo>
                    <a:pt x="552" y="0"/>
                  </a:lnTo>
                  <a:cubicBezTo>
                    <a:pt x="557" y="0"/>
                    <a:pt x="560" y="4"/>
                    <a:pt x="560" y="8"/>
                  </a:cubicBezTo>
                  <a:lnTo>
                    <a:pt x="560" y="1576"/>
                  </a:lnTo>
                  <a:cubicBezTo>
                    <a:pt x="560" y="1581"/>
                    <a:pt x="557" y="1584"/>
                    <a:pt x="552" y="1584"/>
                  </a:cubicBezTo>
                  <a:lnTo>
                    <a:pt x="8" y="1584"/>
                  </a:lnTo>
                  <a:cubicBezTo>
                    <a:pt x="4" y="1584"/>
                    <a:pt x="0" y="1581"/>
                    <a:pt x="0" y="1576"/>
                  </a:cubicBezTo>
                  <a:lnTo>
                    <a:pt x="0" y="8"/>
                  </a:lnTo>
                  <a:close/>
                  <a:moveTo>
                    <a:pt x="16" y="1576"/>
                  </a:moveTo>
                  <a:lnTo>
                    <a:pt x="8" y="1568"/>
                  </a:lnTo>
                  <a:lnTo>
                    <a:pt x="552" y="1568"/>
                  </a:lnTo>
                  <a:lnTo>
                    <a:pt x="544" y="1576"/>
                  </a:lnTo>
                  <a:lnTo>
                    <a:pt x="544" y="8"/>
                  </a:lnTo>
                  <a:lnTo>
                    <a:pt x="552" y="16"/>
                  </a:lnTo>
                  <a:lnTo>
                    <a:pt x="8" y="16"/>
                  </a:lnTo>
                  <a:lnTo>
                    <a:pt x="16" y="8"/>
                  </a:lnTo>
                  <a:lnTo>
                    <a:pt x="16" y="1576"/>
                  </a:lnTo>
                  <a:close/>
                </a:path>
              </a:pathLst>
            </a:custGeom>
            <a:solidFill>
              <a:srgbClr val="000000"/>
            </a:solidFill>
            <a:ln w="11113"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7" name="Rectangle 8"/>
            <p:cNvSpPr>
              <a:spLocks noChangeArrowheads="1"/>
            </p:cNvSpPr>
            <p:nvPr/>
          </p:nvSpPr>
          <p:spPr bwMode="auto">
            <a:xfrm>
              <a:off x="2105" y="2230"/>
              <a:ext cx="248" cy="806"/>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9"/>
            <p:cNvSpPr>
              <a:spLocks noEditPoints="1"/>
            </p:cNvSpPr>
            <p:nvPr/>
          </p:nvSpPr>
          <p:spPr bwMode="auto">
            <a:xfrm>
              <a:off x="2102" y="2226"/>
              <a:ext cx="255" cy="814"/>
            </a:xfrm>
            <a:custGeom>
              <a:avLst/>
              <a:gdLst>
                <a:gd name="T0" fmla="*/ 0 w 576"/>
                <a:gd name="T1" fmla="*/ 8 h 1840"/>
                <a:gd name="T2" fmla="*/ 8 w 576"/>
                <a:gd name="T3" fmla="*/ 0 h 1840"/>
                <a:gd name="T4" fmla="*/ 568 w 576"/>
                <a:gd name="T5" fmla="*/ 0 h 1840"/>
                <a:gd name="T6" fmla="*/ 576 w 576"/>
                <a:gd name="T7" fmla="*/ 8 h 1840"/>
                <a:gd name="T8" fmla="*/ 576 w 576"/>
                <a:gd name="T9" fmla="*/ 1832 h 1840"/>
                <a:gd name="T10" fmla="*/ 568 w 576"/>
                <a:gd name="T11" fmla="*/ 1840 h 1840"/>
                <a:gd name="T12" fmla="*/ 8 w 576"/>
                <a:gd name="T13" fmla="*/ 1840 h 1840"/>
                <a:gd name="T14" fmla="*/ 0 w 576"/>
                <a:gd name="T15" fmla="*/ 1832 h 1840"/>
                <a:gd name="T16" fmla="*/ 0 w 576"/>
                <a:gd name="T17" fmla="*/ 8 h 1840"/>
                <a:gd name="T18" fmla="*/ 16 w 576"/>
                <a:gd name="T19" fmla="*/ 1832 h 1840"/>
                <a:gd name="T20" fmla="*/ 8 w 576"/>
                <a:gd name="T21" fmla="*/ 1824 h 1840"/>
                <a:gd name="T22" fmla="*/ 568 w 576"/>
                <a:gd name="T23" fmla="*/ 1824 h 1840"/>
                <a:gd name="T24" fmla="*/ 560 w 576"/>
                <a:gd name="T25" fmla="*/ 1832 h 1840"/>
                <a:gd name="T26" fmla="*/ 560 w 576"/>
                <a:gd name="T27" fmla="*/ 8 h 1840"/>
                <a:gd name="T28" fmla="*/ 568 w 576"/>
                <a:gd name="T29" fmla="*/ 16 h 1840"/>
                <a:gd name="T30" fmla="*/ 8 w 576"/>
                <a:gd name="T31" fmla="*/ 16 h 1840"/>
                <a:gd name="T32" fmla="*/ 16 w 576"/>
                <a:gd name="T33" fmla="*/ 8 h 1840"/>
                <a:gd name="T34" fmla="*/ 16 w 576"/>
                <a:gd name="T35" fmla="*/ 1832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1840">
                  <a:moveTo>
                    <a:pt x="0" y="8"/>
                  </a:moveTo>
                  <a:cubicBezTo>
                    <a:pt x="0" y="4"/>
                    <a:pt x="4" y="0"/>
                    <a:pt x="8" y="0"/>
                  </a:cubicBezTo>
                  <a:lnTo>
                    <a:pt x="568" y="0"/>
                  </a:lnTo>
                  <a:cubicBezTo>
                    <a:pt x="573" y="0"/>
                    <a:pt x="576" y="4"/>
                    <a:pt x="576" y="8"/>
                  </a:cubicBezTo>
                  <a:lnTo>
                    <a:pt x="576" y="1832"/>
                  </a:lnTo>
                  <a:cubicBezTo>
                    <a:pt x="576" y="1837"/>
                    <a:pt x="573" y="1840"/>
                    <a:pt x="568" y="1840"/>
                  </a:cubicBezTo>
                  <a:lnTo>
                    <a:pt x="8" y="1840"/>
                  </a:lnTo>
                  <a:cubicBezTo>
                    <a:pt x="4" y="1840"/>
                    <a:pt x="0" y="1837"/>
                    <a:pt x="0" y="1832"/>
                  </a:cubicBezTo>
                  <a:lnTo>
                    <a:pt x="0" y="8"/>
                  </a:lnTo>
                  <a:close/>
                  <a:moveTo>
                    <a:pt x="16" y="1832"/>
                  </a:moveTo>
                  <a:lnTo>
                    <a:pt x="8" y="1824"/>
                  </a:lnTo>
                  <a:lnTo>
                    <a:pt x="568" y="1824"/>
                  </a:lnTo>
                  <a:lnTo>
                    <a:pt x="560" y="1832"/>
                  </a:lnTo>
                  <a:lnTo>
                    <a:pt x="560" y="8"/>
                  </a:lnTo>
                  <a:lnTo>
                    <a:pt x="568" y="16"/>
                  </a:lnTo>
                  <a:lnTo>
                    <a:pt x="8" y="16"/>
                  </a:lnTo>
                  <a:lnTo>
                    <a:pt x="16" y="8"/>
                  </a:lnTo>
                  <a:lnTo>
                    <a:pt x="16" y="1832"/>
                  </a:lnTo>
                  <a:close/>
                </a:path>
              </a:pathLst>
            </a:custGeom>
            <a:solidFill>
              <a:srgbClr val="000000"/>
            </a:solidFill>
            <a:ln w="11113"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9" name="Rectangle 10"/>
            <p:cNvSpPr>
              <a:spLocks noChangeArrowheads="1"/>
            </p:cNvSpPr>
            <p:nvPr/>
          </p:nvSpPr>
          <p:spPr bwMode="auto">
            <a:xfrm>
              <a:off x="2721" y="2055"/>
              <a:ext cx="248" cy="981"/>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1"/>
            <p:cNvSpPr>
              <a:spLocks noEditPoints="1"/>
            </p:cNvSpPr>
            <p:nvPr/>
          </p:nvSpPr>
          <p:spPr bwMode="auto">
            <a:xfrm>
              <a:off x="2718" y="2055"/>
              <a:ext cx="254" cy="985"/>
            </a:xfrm>
            <a:custGeom>
              <a:avLst/>
              <a:gdLst>
                <a:gd name="T0" fmla="*/ 0 w 576"/>
                <a:gd name="T1" fmla="*/ 8 h 2144"/>
                <a:gd name="T2" fmla="*/ 8 w 576"/>
                <a:gd name="T3" fmla="*/ 0 h 2144"/>
                <a:gd name="T4" fmla="*/ 568 w 576"/>
                <a:gd name="T5" fmla="*/ 0 h 2144"/>
                <a:gd name="T6" fmla="*/ 576 w 576"/>
                <a:gd name="T7" fmla="*/ 8 h 2144"/>
                <a:gd name="T8" fmla="*/ 576 w 576"/>
                <a:gd name="T9" fmla="*/ 2136 h 2144"/>
                <a:gd name="T10" fmla="*/ 568 w 576"/>
                <a:gd name="T11" fmla="*/ 2144 h 2144"/>
                <a:gd name="T12" fmla="*/ 8 w 576"/>
                <a:gd name="T13" fmla="*/ 2144 h 2144"/>
                <a:gd name="T14" fmla="*/ 0 w 576"/>
                <a:gd name="T15" fmla="*/ 2136 h 2144"/>
                <a:gd name="T16" fmla="*/ 0 w 576"/>
                <a:gd name="T17" fmla="*/ 8 h 2144"/>
                <a:gd name="T18" fmla="*/ 16 w 576"/>
                <a:gd name="T19" fmla="*/ 2136 h 2144"/>
                <a:gd name="T20" fmla="*/ 8 w 576"/>
                <a:gd name="T21" fmla="*/ 2128 h 2144"/>
                <a:gd name="T22" fmla="*/ 568 w 576"/>
                <a:gd name="T23" fmla="*/ 2128 h 2144"/>
                <a:gd name="T24" fmla="*/ 560 w 576"/>
                <a:gd name="T25" fmla="*/ 2136 h 2144"/>
                <a:gd name="T26" fmla="*/ 560 w 576"/>
                <a:gd name="T27" fmla="*/ 8 h 2144"/>
                <a:gd name="T28" fmla="*/ 568 w 576"/>
                <a:gd name="T29" fmla="*/ 16 h 2144"/>
                <a:gd name="T30" fmla="*/ 8 w 576"/>
                <a:gd name="T31" fmla="*/ 16 h 2144"/>
                <a:gd name="T32" fmla="*/ 16 w 576"/>
                <a:gd name="T33" fmla="*/ 8 h 2144"/>
                <a:gd name="T34" fmla="*/ 16 w 576"/>
                <a:gd name="T35" fmla="*/ 2136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2144">
                  <a:moveTo>
                    <a:pt x="0" y="8"/>
                  </a:moveTo>
                  <a:cubicBezTo>
                    <a:pt x="0" y="4"/>
                    <a:pt x="4" y="0"/>
                    <a:pt x="8" y="0"/>
                  </a:cubicBezTo>
                  <a:lnTo>
                    <a:pt x="568" y="0"/>
                  </a:lnTo>
                  <a:cubicBezTo>
                    <a:pt x="573" y="0"/>
                    <a:pt x="576" y="4"/>
                    <a:pt x="576" y="8"/>
                  </a:cubicBezTo>
                  <a:lnTo>
                    <a:pt x="576" y="2136"/>
                  </a:lnTo>
                  <a:cubicBezTo>
                    <a:pt x="576" y="2141"/>
                    <a:pt x="573" y="2144"/>
                    <a:pt x="568" y="2144"/>
                  </a:cubicBezTo>
                  <a:lnTo>
                    <a:pt x="8" y="2144"/>
                  </a:lnTo>
                  <a:cubicBezTo>
                    <a:pt x="4" y="2144"/>
                    <a:pt x="0" y="2141"/>
                    <a:pt x="0" y="2136"/>
                  </a:cubicBezTo>
                  <a:lnTo>
                    <a:pt x="0" y="8"/>
                  </a:lnTo>
                  <a:close/>
                  <a:moveTo>
                    <a:pt x="16" y="2136"/>
                  </a:moveTo>
                  <a:lnTo>
                    <a:pt x="8" y="2128"/>
                  </a:lnTo>
                  <a:lnTo>
                    <a:pt x="568" y="2128"/>
                  </a:lnTo>
                  <a:lnTo>
                    <a:pt x="560" y="2136"/>
                  </a:lnTo>
                  <a:lnTo>
                    <a:pt x="560" y="8"/>
                  </a:lnTo>
                  <a:lnTo>
                    <a:pt x="568" y="16"/>
                  </a:lnTo>
                  <a:lnTo>
                    <a:pt x="8" y="16"/>
                  </a:lnTo>
                  <a:lnTo>
                    <a:pt x="16" y="8"/>
                  </a:lnTo>
                  <a:lnTo>
                    <a:pt x="16" y="2136"/>
                  </a:lnTo>
                  <a:close/>
                </a:path>
              </a:pathLst>
            </a:custGeom>
            <a:solidFill>
              <a:srgbClr val="000000"/>
            </a:solidFill>
            <a:ln w="11113"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4" name="Rectangle 12"/>
            <p:cNvSpPr>
              <a:spLocks noChangeArrowheads="1"/>
            </p:cNvSpPr>
            <p:nvPr/>
          </p:nvSpPr>
          <p:spPr bwMode="auto">
            <a:xfrm>
              <a:off x="3337" y="1778"/>
              <a:ext cx="240" cy="1258"/>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3"/>
            <p:cNvSpPr>
              <a:spLocks noEditPoints="1"/>
            </p:cNvSpPr>
            <p:nvPr/>
          </p:nvSpPr>
          <p:spPr bwMode="auto">
            <a:xfrm>
              <a:off x="3333" y="1778"/>
              <a:ext cx="248" cy="1262"/>
            </a:xfrm>
            <a:custGeom>
              <a:avLst/>
              <a:gdLst>
                <a:gd name="T0" fmla="*/ 0 w 560"/>
                <a:gd name="T1" fmla="*/ 8 h 2704"/>
                <a:gd name="T2" fmla="*/ 8 w 560"/>
                <a:gd name="T3" fmla="*/ 0 h 2704"/>
                <a:gd name="T4" fmla="*/ 552 w 560"/>
                <a:gd name="T5" fmla="*/ 0 h 2704"/>
                <a:gd name="T6" fmla="*/ 560 w 560"/>
                <a:gd name="T7" fmla="*/ 8 h 2704"/>
                <a:gd name="T8" fmla="*/ 560 w 560"/>
                <a:gd name="T9" fmla="*/ 2696 h 2704"/>
                <a:gd name="T10" fmla="*/ 552 w 560"/>
                <a:gd name="T11" fmla="*/ 2704 h 2704"/>
                <a:gd name="T12" fmla="*/ 8 w 560"/>
                <a:gd name="T13" fmla="*/ 2704 h 2704"/>
                <a:gd name="T14" fmla="*/ 0 w 560"/>
                <a:gd name="T15" fmla="*/ 2696 h 2704"/>
                <a:gd name="T16" fmla="*/ 0 w 560"/>
                <a:gd name="T17" fmla="*/ 8 h 2704"/>
                <a:gd name="T18" fmla="*/ 16 w 560"/>
                <a:gd name="T19" fmla="*/ 2696 h 2704"/>
                <a:gd name="T20" fmla="*/ 8 w 560"/>
                <a:gd name="T21" fmla="*/ 2688 h 2704"/>
                <a:gd name="T22" fmla="*/ 552 w 560"/>
                <a:gd name="T23" fmla="*/ 2688 h 2704"/>
                <a:gd name="T24" fmla="*/ 544 w 560"/>
                <a:gd name="T25" fmla="*/ 2696 h 2704"/>
                <a:gd name="T26" fmla="*/ 544 w 560"/>
                <a:gd name="T27" fmla="*/ 8 h 2704"/>
                <a:gd name="T28" fmla="*/ 552 w 560"/>
                <a:gd name="T29" fmla="*/ 16 h 2704"/>
                <a:gd name="T30" fmla="*/ 8 w 560"/>
                <a:gd name="T31" fmla="*/ 16 h 2704"/>
                <a:gd name="T32" fmla="*/ 16 w 560"/>
                <a:gd name="T33" fmla="*/ 8 h 2704"/>
                <a:gd name="T34" fmla="*/ 16 w 560"/>
                <a:gd name="T35" fmla="*/ 2696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0" h="2704">
                  <a:moveTo>
                    <a:pt x="0" y="8"/>
                  </a:moveTo>
                  <a:cubicBezTo>
                    <a:pt x="0" y="4"/>
                    <a:pt x="4" y="0"/>
                    <a:pt x="8" y="0"/>
                  </a:cubicBezTo>
                  <a:lnTo>
                    <a:pt x="552" y="0"/>
                  </a:lnTo>
                  <a:cubicBezTo>
                    <a:pt x="557" y="0"/>
                    <a:pt x="560" y="4"/>
                    <a:pt x="560" y="8"/>
                  </a:cubicBezTo>
                  <a:lnTo>
                    <a:pt x="560" y="2696"/>
                  </a:lnTo>
                  <a:cubicBezTo>
                    <a:pt x="560" y="2701"/>
                    <a:pt x="557" y="2704"/>
                    <a:pt x="552" y="2704"/>
                  </a:cubicBezTo>
                  <a:lnTo>
                    <a:pt x="8" y="2704"/>
                  </a:lnTo>
                  <a:cubicBezTo>
                    <a:pt x="4" y="2704"/>
                    <a:pt x="0" y="2701"/>
                    <a:pt x="0" y="2696"/>
                  </a:cubicBezTo>
                  <a:lnTo>
                    <a:pt x="0" y="8"/>
                  </a:lnTo>
                  <a:close/>
                  <a:moveTo>
                    <a:pt x="16" y="2696"/>
                  </a:moveTo>
                  <a:lnTo>
                    <a:pt x="8" y="2688"/>
                  </a:lnTo>
                  <a:lnTo>
                    <a:pt x="552" y="2688"/>
                  </a:lnTo>
                  <a:lnTo>
                    <a:pt x="544" y="2696"/>
                  </a:lnTo>
                  <a:lnTo>
                    <a:pt x="544" y="8"/>
                  </a:lnTo>
                  <a:lnTo>
                    <a:pt x="552" y="16"/>
                  </a:lnTo>
                  <a:lnTo>
                    <a:pt x="8" y="16"/>
                  </a:lnTo>
                  <a:lnTo>
                    <a:pt x="16" y="8"/>
                  </a:lnTo>
                  <a:lnTo>
                    <a:pt x="16" y="2696"/>
                  </a:lnTo>
                  <a:close/>
                </a:path>
              </a:pathLst>
            </a:custGeom>
            <a:solidFill>
              <a:srgbClr val="000000"/>
            </a:solidFill>
            <a:ln w="11113"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6" name="Rectangle 14"/>
            <p:cNvSpPr>
              <a:spLocks noChangeArrowheads="1"/>
            </p:cNvSpPr>
            <p:nvPr/>
          </p:nvSpPr>
          <p:spPr bwMode="auto">
            <a:xfrm>
              <a:off x="3945" y="1480"/>
              <a:ext cx="248" cy="1556"/>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5"/>
            <p:cNvSpPr>
              <a:spLocks noEditPoints="1"/>
            </p:cNvSpPr>
            <p:nvPr/>
          </p:nvSpPr>
          <p:spPr bwMode="auto">
            <a:xfrm>
              <a:off x="3942" y="1476"/>
              <a:ext cx="254" cy="1564"/>
            </a:xfrm>
            <a:custGeom>
              <a:avLst/>
              <a:gdLst>
                <a:gd name="T0" fmla="*/ 0 w 576"/>
                <a:gd name="T1" fmla="*/ 8 h 3536"/>
                <a:gd name="T2" fmla="*/ 8 w 576"/>
                <a:gd name="T3" fmla="*/ 0 h 3536"/>
                <a:gd name="T4" fmla="*/ 568 w 576"/>
                <a:gd name="T5" fmla="*/ 0 h 3536"/>
                <a:gd name="T6" fmla="*/ 576 w 576"/>
                <a:gd name="T7" fmla="*/ 8 h 3536"/>
                <a:gd name="T8" fmla="*/ 576 w 576"/>
                <a:gd name="T9" fmla="*/ 3528 h 3536"/>
                <a:gd name="T10" fmla="*/ 568 w 576"/>
                <a:gd name="T11" fmla="*/ 3536 h 3536"/>
                <a:gd name="T12" fmla="*/ 8 w 576"/>
                <a:gd name="T13" fmla="*/ 3536 h 3536"/>
                <a:gd name="T14" fmla="*/ 0 w 576"/>
                <a:gd name="T15" fmla="*/ 3528 h 3536"/>
                <a:gd name="T16" fmla="*/ 0 w 576"/>
                <a:gd name="T17" fmla="*/ 8 h 3536"/>
                <a:gd name="T18" fmla="*/ 16 w 576"/>
                <a:gd name="T19" fmla="*/ 3528 h 3536"/>
                <a:gd name="T20" fmla="*/ 8 w 576"/>
                <a:gd name="T21" fmla="*/ 3520 h 3536"/>
                <a:gd name="T22" fmla="*/ 568 w 576"/>
                <a:gd name="T23" fmla="*/ 3520 h 3536"/>
                <a:gd name="T24" fmla="*/ 560 w 576"/>
                <a:gd name="T25" fmla="*/ 3528 h 3536"/>
                <a:gd name="T26" fmla="*/ 560 w 576"/>
                <a:gd name="T27" fmla="*/ 8 h 3536"/>
                <a:gd name="T28" fmla="*/ 568 w 576"/>
                <a:gd name="T29" fmla="*/ 16 h 3536"/>
                <a:gd name="T30" fmla="*/ 8 w 576"/>
                <a:gd name="T31" fmla="*/ 16 h 3536"/>
                <a:gd name="T32" fmla="*/ 16 w 576"/>
                <a:gd name="T33" fmla="*/ 8 h 3536"/>
                <a:gd name="T34" fmla="*/ 16 w 576"/>
                <a:gd name="T35" fmla="*/ 3528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3536">
                  <a:moveTo>
                    <a:pt x="0" y="8"/>
                  </a:moveTo>
                  <a:cubicBezTo>
                    <a:pt x="0" y="4"/>
                    <a:pt x="4" y="0"/>
                    <a:pt x="8" y="0"/>
                  </a:cubicBezTo>
                  <a:lnTo>
                    <a:pt x="568" y="0"/>
                  </a:lnTo>
                  <a:cubicBezTo>
                    <a:pt x="573" y="0"/>
                    <a:pt x="576" y="4"/>
                    <a:pt x="576" y="8"/>
                  </a:cubicBezTo>
                  <a:lnTo>
                    <a:pt x="576" y="3528"/>
                  </a:lnTo>
                  <a:cubicBezTo>
                    <a:pt x="576" y="3533"/>
                    <a:pt x="573" y="3536"/>
                    <a:pt x="568" y="3536"/>
                  </a:cubicBezTo>
                  <a:lnTo>
                    <a:pt x="8" y="3536"/>
                  </a:lnTo>
                  <a:cubicBezTo>
                    <a:pt x="4" y="3536"/>
                    <a:pt x="0" y="3533"/>
                    <a:pt x="0" y="3528"/>
                  </a:cubicBezTo>
                  <a:lnTo>
                    <a:pt x="0" y="8"/>
                  </a:lnTo>
                  <a:close/>
                  <a:moveTo>
                    <a:pt x="16" y="3528"/>
                  </a:moveTo>
                  <a:lnTo>
                    <a:pt x="8" y="3520"/>
                  </a:lnTo>
                  <a:lnTo>
                    <a:pt x="568" y="3520"/>
                  </a:lnTo>
                  <a:lnTo>
                    <a:pt x="560" y="3528"/>
                  </a:lnTo>
                  <a:lnTo>
                    <a:pt x="560" y="8"/>
                  </a:lnTo>
                  <a:lnTo>
                    <a:pt x="568" y="16"/>
                  </a:lnTo>
                  <a:lnTo>
                    <a:pt x="8" y="16"/>
                  </a:lnTo>
                  <a:lnTo>
                    <a:pt x="16" y="8"/>
                  </a:lnTo>
                  <a:lnTo>
                    <a:pt x="16" y="3528"/>
                  </a:lnTo>
                  <a:close/>
                </a:path>
              </a:pathLst>
            </a:custGeom>
            <a:solidFill>
              <a:srgbClr val="000000"/>
            </a:solidFill>
            <a:ln w="11113"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8" name="Rectangle 16"/>
            <p:cNvSpPr>
              <a:spLocks noChangeArrowheads="1"/>
            </p:cNvSpPr>
            <p:nvPr/>
          </p:nvSpPr>
          <p:spPr bwMode="auto">
            <a:xfrm>
              <a:off x="1309" y="1161"/>
              <a:ext cx="7" cy="1875"/>
            </a:xfrm>
            <a:prstGeom prst="rect">
              <a:avLst/>
            </a:prstGeom>
            <a:solidFill>
              <a:srgbClr val="868686"/>
            </a:solidFill>
            <a:ln w="11113"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9" name="Freeform 17"/>
            <p:cNvSpPr>
              <a:spLocks noEditPoints="1"/>
            </p:cNvSpPr>
            <p:nvPr/>
          </p:nvSpPr>
          <p:spPr bwMode="auto">
            <a:xfrm>
              <a:off x="1278" y="1158"/>
              <a:ext cx="35" cy="1882"/>
            </a:xfrm>
            <a:custGeom>
              <a:avLst/>
              <a:gdLst>
                <a:gd name="T0" fmla="*/ 0 w 35"/>
                <a:gd name="T1" fmla="*/ 1875 h 1882"/>
                <a:gd name="T2" fmla="*/ 35 w 35"/>
                <a:gd name="T3" fmla="*/ 1875 h 1882"/>
                <a:gd name="T4" fmla="*/ 35 w 35"/>
                <a:gd name="T5" fmla="*/ 1882 h 1882"/>
                <a:gd name="T6" fmla="*/ 0 w 35"/>
                <a:gd name="T7" fmla="*/ 1882 h 1882"/>
                <a:gd name="T8" fmla="*/ 0 w 35"/>
                <a:gd name="T9" fmla="*/ 1875 h 1882"/>
                <a:gd name="T10" fmla="*/ 0 w 35"/>
                <a:gd name="T11" fmla="*/ 1563 h 1882"/>
                <a:gd name="T12" fmla="*/ 35 w 35"/>
                <a:gd name="T13" fmla="*/ 1563 h 1882"/>
                <a:gd name="T14" fmla="*/ 35 w 35"/>
                <a:gd name="T15" fmla="*/ 1570 h 1882"/>
                <a:gd name="T16" fmla="*/ 0 w 35"/>
                <a:gd name="T17" fmla="*/ 1570 h 1882"/>
                <a:gd name="T18" fmla="*/ 0 w 35"/>
                <a:gd name="T19" fmla="*/ 1563 h 1882"/>
                <a:gd name="T20" fmla="*/ 0 w 35"/>
                <a:gd name="T21" fmla="*/ 1252 h 1882"/>
                <a:gd name="T22" fmla="*/ 35 w 35"/>
                <a:gd name="T23" fmla="*/ 1252 h 1882"/>
                <a:gd name="T24" fmla="*/ 35 w 35"/>
                <a:gd name="T25" fmla="*/ 1259 h 1882"/>
                <a:gd name="T26" fmla="*/ 0 w 35"/>
                <a:gd name="T27" fmla="*/ 1259 h 1882"/>
                <a:gd name="T28" fmla="*/ 0 w 35"/>
                <a:gd name="T29" fmla="*/ 1252 h 1882"/>
                <a:gd name="T30" fmla="*/ 0 w 35"/>
                <a:gd name="T31" fmla="*/ 941 h 1882"/>
                <a:gd name="T32" fmla="*/ 35 w 35"/>
                <a:gd name="T33" fmla="*/ 941 h 1882"/>
                <a:gd name="T34" fmla="*/ 35 w 35"/>
                <a:gd name="T35" fmla="*/ 948 h 1882"/>
                <a:gd name="T36" fmla="*/ 0 w 35"/>
                <a:gd name="T37" fmla="*/ 948 h 1882"/>
                <a:gd name="T38" fmla="*/ 0 w 35"/>
                <a:gd name="T39" fmla="*/ 941 h 1882"/>
                <a:gd name="T40" fmla="*/ 0 w 35"/>
                <a:gd name="T41" fmla="*/ 622 h 1882"/>
                <a:gd name="T42" fmla="*/ 35 w 35"/>
                <a:gd name="T43" fmla="*/ 622 h 1882"/>
                <a:gd name="T44" fmla="*/ 35 w 35"/>
                <a:gd name="T45" fmla="*/ 629 h 1882"/>
                <a:gd name="T46" fmla="*/ 0 w 35"/>
                <a:gd name="T47" fmla="*/ 629 h 1882"/>
                <a:gd name="T48" fmla="*/ 0 w 35"/>
                <a:gd name="T49" fmla="*/ 622 h 1882"/>
                <a:gd name="T50" fmla="*/ 0 w 35"/>
                <a:gd name="T51" fmla="*/ 311 h 1882"/>
                <a:gd name="T52" fmla="*/ 35 w 35"/>
                <a:gd name="T53" fmla="*/ 311 h 1882"/>
                <a:gd name="T54" fmla="*/ 35 w 35"/>
                <a:gd name="T55" fmla="*/ 318 h 1882"/>
                <a:gd name="T56" fmla="*/ 0 w 35"/>
                <a:gd name="T57" fmla="*/ 318 h 1882"/>
                <a:gd name="T58" fmla="*/ 0 w 35"/>
                <a:gd name="T59" fmla="*/ 311 h 1882"/>
                <a:gd name="T60" fmla="*/ 0 w 35"/>
                <a:gd name="T61" fmla="*/ 0 h 1882"/>
                <a:gd name="T62" fmla="*/ 35 w 35"/>
                <a:gd name="T63" fmla="*/ 0 h 1882"/>
                <a:gd name="T64" fmla="*/ 35 w 35"/>
                <a:gd name="T65" fmla="*/ 7 h 1882"/>
                <a:gd name="T66" fmla="*/ 0 w 35"/>
                <a:gd name="T67" fmla="*/ 7 h 1882"/>
                <a:gd name="T68" fmla="*/ 0 w 35"/>
                <a:gd name="T69" fmla="*/ 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1882">
                  <a:moveTo>
                    <a:pt x="0" y="1875"/>
                  </a:moveTo>
                  <a:lnTo>
                    <a:pt x="35" y="1875"/>
                  </a:lnTo>
                  <a:lnTo>
                    <a:pt x="35" y="1882"/>
                  </a:lnTo>
                  <a:lnTo>
                    <a:pt x="0" y="1882"/>
                  </a:lnTo>
                  <a:lnTo>
                    <a:pt x="0" y="1875"/>
                  </a:lnTo>
                  <a:close/>
                  <a:moveTo>
                    <a:pt x="0" y="1563"/>
                  </a:moveTo>
                  <a:lnTo>
                    <a:pt x="35" y="1563"/>
                  </a:lnTo>
                  <a:lnTo>
                    <a:pt x="35" y="1570"/>
                  </a:lnTo>
                  <a:lnTo>
                    <a:pt x="0" y="1570"/>
                  </a:lnTo>
                  <a:lnTo>
                    <a:pt x="0" y="1563"/>
                  </a:lnTo>
                  <a:close/>
                  <a:moveTo>
                    <a:pt x="0" y="1252"/>
                  </a:moveTo>
                  <a:lnTo>
                    <a:pt x="35" y="1252"/>
                  </a:lnTo>
                  <a:lnTo>
                    <a:pt x="35" y="1259"/>
                  </a:lnTo>
                  <a:lnTo>
                    <a:pt x="0" y="1259"/>
                  </a:lnTo>
                  <a:lnTo>
                    <a:pt x="0" y="1252"/>
                  </a:lnTo>
                  <a:close/>
                  <a:moveTo>
                    <a:pt x="0" y="941"/>
                  </a:moveTo>
                  <a:lnTo>
                    <a:pt x="35" y="941"/>
                  </a:lnTo>
                  <a:lnTo>
                    <a:pt x="35" y="948"/>
                  </a:lnTo>
                  <a:lnTo>
                    <a:pt x="0" y="948"/>
                  </a:lnTo>
                  <a:lnTo>
                    <a:pt x="0" y="941"/>
                  </a:lnTo>
                  <a:close/>
                  <a:moveTo>
                    <a:pt x="0" y="622"/>
                  </a:moveTo>
                  <a:lnTo>
                    <a:pt x="35" y="622"/>
                  </a:lnTo>
                  <a:lnTo>
                    <a:pt x="35" y="629"/>
                  </a:lnTo>
                  <a:lnTo>
                    <a:pt x="0" y="629"/>
                  </a:lnTo>
                  <a:lnTo>
                    <a:pt x="0" y="622"/>
                  </a:lnTo>
                  <a:close/>
                  <a:moveTo>
                    <a:pt x="0" y="311"/>
                  </a:moveTo>
                  <a:lnTo>
                    <a:pt x="35" y="311"/>
                  </a:lnTo>
                  <a:lnTo>
                    <a:pt x="35" y="318"/>
                  </a:lnTo>
                  <a:lnTo>
                    <a:pt x="0" y="318"/>
                  </a:lnTo>
                  <a:lnTo>
                    <a:pt x="0" y="311"/>
                  </a:lnTo>
                  <a:close/>
                  <a:moveTo>
                    <a:pt x="0" y="0"/>
                  </a:moveTo>
                  <a:lnTo>
                    <a:pt x="35" y="0"/>
                  </a:lnTo>
                  <a:lnTo>
                    <a:pt x="35" y="7"/>
                  </a:lnTo>
                  <a:lnTo>
                    <a:pt x="0" y="7"/>
                  </a:lnTo>
                  <a:lnTo>
                    <a:pt x="0" y="0"/>
                  </a:lnTo>
                  <a:close/>
                </a:path>
              </a:pathLst>
            </a:custGeom>
            <a:solidFill>
              <a:srgbClr val="868686"/>
            </a:solidFill>
            <a:ln w="11113"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20" name="Rectangle 18"/>
            <p:cNvSpPr>
              <a:spLocks noChangeArrowheads="1"/>
            </p:cNvSpPr>
            <p:nvPr/>
          </p:nvSpPr>
          <p:spPr bwMode="auto">
            <a:xfrm>
              <a:off x="1313" y="3033"/>
              <a:ext cx="3064" cy="7"/>
            </a:xfrm>
            <a:prstGeom prst="rect">
              <a:avLst/>
            </a:prstGeom>
            <a:solidFill>
              <a:srgbClr val="868686"/>
            </a:solidFill>
            <a:ln w="11113"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21" name="Freeform 19"/>
            <p:cNvSpPr>
              <a:spLocks noEditPoints="1"/>
            </p:cNvSpPr>
            <p:nvPr/>
          </p:nvSpPr>
          <p:spPr bwMode="auto">
            <a:xfrm>
              <a:off x="1309" y="3036"/>
              <a:ext cx="3071" cy="35"/>
            </a:xfrm>
            <a:custGeom>
              <a:avLst/>
              <a:gdLst>
                <a:gd name="T0" fmla="*/ 7 w 3071"/>
                <a:gd name="T1" fmla="*/ 0 h 35"/>
                <a:gd name="T2" fmla="*/ 7 w 3071"/>
                <a:gd name="T3" fmla="*/ 35 h 35"/>
                <a:gd name="T4" fmla="*/ 0 w 3071"/>
                <a:gd name="T5" fmla="*/ 35 h 35"/>
                <a:gd name="T6" fmla="*/ 0 w 3071"/>
                <a:gd name="T7" fmla="*/ 0 h 35"/>
                <a:gd name="T8" fmla="*/ 7 w 3071"/>
                <a:gd name="T9" fmla="*/ 0 h 35"/>
                <a:gd name="T10" fmla="*/ 616 w 3071"/>
                <a:gd name="T11" fmla="*/ 0 h 35"/>
                <a:gd name="T12" fmla="*/ 616 w 3071"/>
                <a:gd name="T13" fmla="*/ 35 h 35"/>
                <a:gd name="T14" fmla="*/ 609 w 3071"/>
                <a:gd name="T15" fmla="*/ 35 h 35"/>
                <a:gd name="T16" fmla="*/ 609 w 3071"/>
                <a:gd name="T17" fmla="*/ 0 h 35"/>
                <a:gd name="T18" fmla="*/ 616 w 3071"/>
                <a:gd name="T19" fmla="*/ 0 h 35"/>
                <a:gd name="T20" fmla="*/ 1232 w 3071"/>
                <a:gd name="T21" fmla="*/ 0 h 35"/>
                <a:gd name="T22" fmla="*/ 1232 w 3071"/>
                <a:gd name="T23" fmla="*/ 35 h 35"/>
                <a:gd name="T24" fmla="*/ 1225 w 3071"/>
                <a:gd name="T25" fmla="*/ 35 h 35"/>
                <a:gd name="T26" fmla="*/ 1225 w 3071"/>
                <a:gd name="T27" fmla="*/ 0 h 35"/>
                <a:gd name="T28" fmla="*/ 1232 w 3071"/>
                <a:gd name="T29" fmla="*/ 0 h 35"/>
                <a:gd name="T30" fmla="*/ 1847 w 3071"/>
                <a:gd name="T31" fmla="*/ 0 h 35"/>
                <a:gd name="T32" fmla="*/ 1847 w 3071"/>
                <a:gd name="T33" fmla="*/ 35 h 35"/>
                <a:gd name="T34" fmla="*/ 1840 w 3071"/>
                <a:gd name="T35" fmla="*/ 35 h 35"/>
                <a:gd name="T36" fmla="*/ 1840 w 3071"/>
                <a:gd name="T37" fmla="*/ 0 h 35"/>
                <a:gd name="T38" fmla="*/ 1847 w 3071"/>
                <a:gd name="T39" fmla="*/ 0 h 35"/>
                <a:gd name="T40" fmla="*/ 2456 w 3071"/>
                <a:gd name="T41" fmla="*/ 0 h 35"/>
                <a:gd name="T42" fmla="*/ 2456 w 3071"/>
                <a:gd name="T43" fmla="*/ 35 h 35"/>
                <a:gd name="T44" fmla="*/ 2449 w 3071"/>
                <a:gd name="T45" fmla="*/ 35 h 35"/>
                <a:gd name="T46" fmla="*/ 2449 w 3071"/>
                <a:gd name="T47" fmla="*/ 0 h 35"/>
                <a:gd name="T48" fmla="*/ 2456 w 3071"/>
                <a:gd name="T49" fmla="*/ 0 h 35"/>
                <a:gd name="T50" fmla="*/ 3071 w 3071"/>
                <a:gd name="T51" fmla="*/ 0 h 35"/>
                <a:gd name="T52" fmla="*/ 3071 w 3071"/>
                <a:gd name="T53" fmla="*/ 35 h 35"/>
                <a:gd name="T54" fmla="*/ 3064 w 3071"/>
                <a:gd name="T55" fmla="*/ 35 h 35"/>
                <a:gd name="T56" fmla="*/ 3064 w 3071"/>
                <a:gd name="T57" fmla="*/ 0 h 35"/>
                <a:gd name="T58" fmla="*/ 3071 w 3071"/>
                <a:gd name="T5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71" h="35">
                  <a:moveTo>
                    <a:pt x="7" y="0"/>
                  </a:moveTo>
                  <a:lnTo>
                    <a:pt x="7" y="35"/>
                  </a:lnTo>
                  <a:lnTo>
                    <a:pt x="0" y="35"/>
                  </a:lnTo>
                  <a:lnTo>
                    <a:pt x="0" y="0"/>
                  </a:lnTo>
                  <a:lnTo>
                    <a:pt x="7" y="0"/>
                  </a:lnTo>
                  <a:close/>
                  <a:moveTo>
                    <a:pt x="616" y="0"/>
                  </a:moveTo>
                  <a:lnTo>
                    <a:pt x="616" y="35"/>
                  </a:lnTo>
                  <a:lnTo>
                    <a:pt x="609" y="35"/>
                  </a:lnTo>
                  <a:lnTo>
                    <a:pt x="609" y="0"/>
                  </a:lnTo>
                  <a:lnTo>
                    <a:pt x="616" y="0"/>
                  </a:lnTo>
                  <a:close/>
                  <a:moveTo>
                    <a:pt x="1232" y="0"/>
                  </a:moveTo>
                  <a:lnTo>
                    <a:pt x="1232" y="35"/>
                  </a:lnTo>
                  <a:lnTo>
                    <a:pt x="1225" y="35"/>
                  </a:lnTo>
                  <a:lnTo>
                    <a:pt x="1225" y="0"/>
                  </a:lnTo>
                  <a:lnTo>
                    <a:pt x="1232" y="0"/>
                  </a:lnTo>
                  <a:close/>
                  <a:moveTo>
                    <a:pt x="1847" y="0"/>
                  </a:moveTo>
                  <a:lnTo>
                    <a:pt x="1847" y="35"/>
                  </a:lnTo>
                  <a:lnTo>
                    <a:pt x="1840" y="35"/>
                  </a:lnTo>
                  <a:lnTo>
                    <a:pt x="1840" y="0"/>
                  </a:lnTo>
                  <a:lnTo>
                    <a:pt x="1847" y="0"/>
                  </a:lnTo>
                  <a:close/>
                  <a:moveTo>
                    <a:pt x="2456" y="0"/>
                  </a:moveTo>
                  <a:lnTo>
                    <a:pt x="2456" y="35"/>
                  </a:lnTo>
                  <a:lnTo>
                    <a:pt x="2449" y="35"/>
                  </a:lnTo>
                  <a:lnTo>
                    <a:pt x="2449" y="0"/>
                  </a:lnTo>
                  <a:lnTo>
                    <a:pt x="2456" y="0"/>
                  </a:lnTo>
                  <a:close/>
                  <a:moveTo>
                    <a:pt x="3071" y="0"/>
                  </a:moveTo>
                  <a:lnTo>
                    <a:pt x="3071" y="35"/>
                  </a:lnTo>
                  <a:lnTo>
                    <a:pt x="3064" y="35"/>
                  </a:lnTo>
                  <a:lnTo>
                    <a:pt x="3064" y="0"/>
                  </a:lnTo>
                  <a:lnTo>
                    <a:pt x="3071" y="0"/>
                  </a:lnTo>
                  <a:close/>
                </a:path>
              </a:pathLst>
            </a:custGeom>
            <a:solidFill>
              <a:srgbClr val="868686"/>
            </a:solidFill>
            <a:ln w="11113"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22" name="Rectangle 20"/>
            <p:cNvSpPr>
              <a:spLocks noChangeArrowheads="1"/>
            </p:cNvSpPr>
            <p:nvPr/>
          </p:nvSpPr>
          <p:spPr bwMode="auto">
            <a:xfrm>
              <a:off x="1522" y="2162"/>
              <a:ext cx="26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22%</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1"/>
            <p:cNvSpPr>
              <a:spLocks noChangeArrowheads="1"/>
            </p:cNvSpPr>
            <p:nvPr/>
          </p:nvSpPr>
          <p:spPr bwMode="auto">
            <a:xfrm>
              <a:off x="2135" y="2049"/>
              <a:ext cx="26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26%</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2"/>
            <p:cNvSpPr>
              <a:spLocks noChangeArrowheads="1"/>
            </p:cNvSpPr>
            <p:nvPr/>
          </p:nvSpPr>
          <p:spPr bwMode="auto">
            <a:xfrm>
              <a:off x="2748" y="1888"/>
              <a:ext cx="1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latin typeface="Calibri" panose="020F0502020204030204" pitchFamily="34" charset="0"/>
                </a:rPr>
                <a:t>31%</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3"/>
            <p:cNvSpPr>
              <a:spLocks noChangeArrowheads="1"/>
            </p:cNvSpPr>
            <p:nvPr/>
          </p:nvSpPr>
          <p:spPr bwMode="auto">
            <a:xfrm>
              <a:off x="3361" y="1616"/>
              <a:ext cx="1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latin typeface="Calibri" panose="020F0502020204030204" pitchFamily="34" charset="0"/>
                </a:rPr>
                <a:t>40%</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4"/>
            <p:cNvSpPr>
              <a:spLocks noChangeArrowheads="1"/>
            </p:cNvSpPr>
            <p:nvPr/>
          </p:nvSpPr>
          <p:spPr bwMode="auto">
            <a:xfrm>
              <a:off x="3974" y="1306"/>
              <a:ext cx="1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latin typeface="Calibri" panose="020F0502020204030204" pitchFamily="34" charset="0"/>
                </a:rPr>
                <a:t>51%</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5"/>
            <p:cNvSpPr>
              <a:spLocks noChangeArrowheads="1"/>
            </p:cNvSpPr>
            <p:nvPr/>
          </p:nvSpPr>
          <p:spPr bwMode="auto">
            <a:xfrm>
              <a:off x="1073" y="2965"/>
              <a:ext cx="21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0%</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6"/>
            <p:cNvSpPr>
              <a:spLocks noChangeArrowheads="1"/>
            </p:cNvSpPr>
            <p:nvPr/>
          </p:nvSpPr>
          <p:spPr bwMode="auto">
            <a:xfrm>
              <a:off x="1016" y="2653"/>
              <a:ext cx="26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10%</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7"/>
            <p:cNvSpPr>
              <a:spLocks noChangeArrowheads="1"/>
            </p:cNvSpPr>
            <p:nvPr/>
          </p:nvSpPr>
          <p:spPr bwMode="auto">
            <a:xfrm>
              <a:off x="1016" y="2340"/>
              <a:ext cx="26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20%</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8"/>
            <p:cNvSpPr>
              <a:spLocks noChangeArrowheads="1"/>
            </p:cNvSpPr>
            <p:nvPr/>
          </p:nvSpPr>
          <p:spPr bwMode="auto">
            <a:xfrm>
              <a:off x="1016" y="2027"/>
              <a:ext cx="26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30%</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9"/>
            <p:cNvSpPr>
              <a:spLocks noChangeArrowheads="1"/>
            </p:cNvSpPr>
            <p:nvPr/>
          </p:nvSpPr>
          <p:spPr bwMode="auto">
            <a:xfrm>
              <a:off x="1016" y="1714"/>
              <a:ext cx="26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40%</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59392" name="Rectangle 30"/>
            <p:cNvSpPr>
              <a:spLocks noChangeArrowheads="1"/>
            </p:cNvSpPr>
            <p:nvPr/>
          </p:nvSpPr>
          <p:spPr bwMode="auto">
            <a:xfrm>
              <a:off x="1016" y="1402"/>
              <a:ext cx="26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50%</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59393" name="Rectangle 31"/>
            <p:cNvSpPr>
              <a:spLocks noChangeArrowheads="1"/>
            </p:cNvSpPr>
            <p:nvPr/>
          </p:nvSpPr>
          <p:spPr bwMode="auto">
            <a:xfrm>
              <a:off x="1016" y="1089"/>
              <a:ext cx="26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60%</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59396" name="Rectangle 32"/>
            <p:cNvSpPr>
              <a:spLocks noChangeArrowheads="1"/>
            </p:cNvSpPr>
            <p:nvPr/>
          </p:nvSpPr>
          <p:spPr bwMode="auto">
            <a:xfrm>
              <a:off x="1435" y="3112"/>
              <a:ext cx="46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1977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59398" name="Rectangle 33"/>
            <p:cNvSpPr>
              <a:spLocks noChangeArrowheads="1"/>
            </p:cNvSpPr>
            <p:nvPr/>
          </p:nvSpPr>
          <p:spPr bwMode="auto">
            <a:xfrm>
              <a:off x="2118" y="3112"/>
              <a:ext cx="30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1993</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59399" name="Rectangle 34"/>
            <p:cNvSpPr>
              <a:spLocks noChangeArrowheads="1"/>
            </p:cNvSpPr>
            <p:nvPr/>
          </p:nvSpPr>
          <p:spPr bwMode="auto">
            <a:xfrm>
              <a:off x="2731" y="3112"/>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latin typeface="Calibri" panose="020F0502020204030204" pitchFamily="34" charset="0"/>
                </a:rPr>
                <a:t>2015</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59400" name="Rectangle 35"/>
            <p:cNvSpPr>
              <a:spLocks noChangeArrowheads="1"/>
            </p:cNvSpPr>
            <p:nvPr/>
          </p:nvSpPr>
          <p:spPr bwMode="auto">
            <a:xfrm>
              <a:off x="3274" y="3112"/>
              <a:ext cx="46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2030 (P)</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59401" name="Rectangle 36"/>
            <p:cNvSpPr>
              <a:spLocks noChangeArrowheads="1"/>
            </p:cNvSpPr>
            <p:nvPr/>
          </p:nvSpPr>
          <p:spPr bwMode="auto">
            <a:xfrm>
              <a:off x="3887" y="3112"/>
              <a:ext cx="46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smtClean="0">
                  <a:ln>
                    <a:noFill/>
                  </a:ln>
                  <a:solidFill>
                    <a:srgbClr val="000000"/>
                  </a:solidFill>
                  <a:effectLst/>
                  <a:latin typeface="Calibri" panose="020F0502020204030204" pitchFamily="34" charset="0"/>
                </a:rPr>
                <a:t>2050 (P)</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59402" name="Freeform 37"/>
            <p:cNvSpPr>
              <a:spLocks noEditPoints="1"/>
            </p:cNvSpPr>
            <p:nvPr/>
          </p:nvSpPr>
          <p:spPr bwMode="auto">
            <a:xfrm>
              <a:off x="949" y="1045"/>
              <a:ext cx="3537" cy="2271"/>
            </a:xfrm>
            <a:custGeom>
              <a:avLst/>
              <a:gdLst>
                <a:gd name="T0" fmla="*/ 0 w 8000"/>
                <a:gd name="T1" fmla="*/ 8 h 5136"/>
                <a:gd name="T2" fmla="*/ 8 w 8000"/>
                <a:gd name="T3" fmla="*/ 0 h 5136"/>
                <a:gd name="T4" fmla="*/ 7992 w 8000"/>
                <a:gd name="T5" fmla="*/ 0 h 5136"/>
                <a:gd name="T6" fmla="*/ 8000 w 8000"/>
                <a:gd name="T7" fmla="*/ 8 h 5136"/>
                <a:gd name="T8" fmla="*/ 8000 w 8000"/>
                <a:gd name="T9" fmla="*/ 5128 h 5136"/>
                <a:gd name="T10" fmla="*/ 7992 w 8000"/>
                <a:gd name="T11" fmla="*/ 5136 h 5136"/>
                <a:gd name="T12" fmla="*/ 8 w 8000"/>
                <a:gd name="T13" fmla="*/ 5136 h 5136"/>
                <a:gd name="T14" fmla="*/ 0 w 8000"/>
                <a:gd name="T15" fmla="*/ 5128 h 5136"/>
                <a:gd name="T16" fmla="*/ 0 w 8000"/>
                <a:gd name="T17" fmla="*/ 8 h 5136"/>
                <a:gd name="T18" fmla="*/ 16 w 8000"/>
                <a:gd name="T19" fmla="*/ 5128 h 5136"/>
                <a:gd name="T20" fmla="*/ 8 w 8000"/>
                <a:gd name="T21" fmla="*/ 5120 h 5136"/>
                <a:gd name="T22" fmla="*/ 7992 w 8000"/>
                <a:gd name="T23" fmla="*/ 5120 h 5136"/>
                <a:gd name="T24" fmla="*/ 7984 w 8000"/>
                <a:gd name="T25" fmla="*/ 5128 h 5136"/>
                <a:gd name="T26" fmla="*/ 7984 w 8000"/>
                <a:gd name="T27" fmla="*/ 8 h 5136"/>
                <a:gd name="T28" fmla="*/ 7992 w 8000"/>
                <a:gd name="T29" fmla="*/ 16 h 5136"/>
                <a:gd name="T30" fmla="*/ 8 w 8000"/>
                <a:gd name="T31" fmla="*/ 16 h 5136"/>
                <a:gd name="T32" fmla="*/ 16 w 8000"/>
                <a:gd name="T33" fmla="*/ 8 h 5136"/>
                <a:gd name="T34" fmla="*/ 16 w 8000"/>
                <a:gd name="T35" fmla="*/ 5128 h 5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00" h="5136">
                  <a:moveTo>
                    <a:pt x="0" y="8"/>
                  </a:moveTo>
                  <a:cubicBezTo>
                    <a:pt x="0" y="4"/>
                    <a:pt x="4" y="0"/>
                    <a:pt x="8" y="0"/>
                  </a:cubicBezTo>
                  <a:lnTo>
                    <a:pt x="7992" y="0"/>
                  </a:lnTo>
                  <a:cubicBezTo>
                    <a:pt x="7997" y="0"/>
                    <a:pt x="8000" y="4"/>
                    <a:pt x="8000" y="8"/>
                  </a:cubicBezTo>
                  <a:lnTo>
                    <a:pt x="8000" y="5128"/>
                  </a:lnTo>
                  <a:cubicBezTo>
                    <a:pt x="8000" y="5133"/>
                    <a:pt x="7997" y="5136"/>
                    <a:pt x="7992" y="5136"/>
                  </a:cubicBezTo>
                  <a:lnTo>
                    <a:pt x="8" y="5136"/>
                  </a:lnTo>
                  <a:cubicBezTo>
                    <a:pt x="4" y="5136"/>
                    <a:pt x="0" y="5133"/>
                    <a:pt x="0" y="5128"/>
                  </a:cubicBezTo>
                  <a:lnTo>
                    <a:pt x="0" y="8"/>
                  </a:lnTo>
                  <a:close/>
                  <a:moveTo>
                    <a:pt x="16" y="5128"/>
                  </a:moveTo>
                  <a:lnTo>
                    <a:pt x="8" y="5120"/>
                  </a:lnTo>
                  <a:lnTo>
                    <a:pt x="7992" y="5120"/>
                  </a:lnTo>
                  <a:lnTo>
                    <a:pt x="7984" y="5128"/>
                  </a:lnTo>
                  <a:lnTo>
                    <a:pt x="7984" y="8"/>
                  </a:lnTo>
                  <a:lnTo>
                    <a:pt x="7992" y="16"/>
                  </a:lnTo>
                  <a:lnTo>
                    <a:pt x="8" y="16"/>
                  </a:lnTo>
                  <a:lnTo>
                    <a:pt x="16" y="8"/>
                  </a:lnTo>
                  <a:lnTo>
                    <a:pt x="16" y="512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6927800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179388" y="398463"/>
            <a:ext cx="865346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Aft>
                <a:spcPct val="50000"/>
              </a:spcAft>
              <a:buFontTx/>
              <a:buNone/>
            </a:pPr>
            <a:endParaRPr lang="es-ES_tradnl" altLang="es-ES" sz="2000" b="1"/>
          </a:p>
        </p:txBody>
      </p:sp>
      <p:sp>
        <p:nvSpPr>
          <p:cNvPr id="21507" name="8 Marcador de número de diapositiva"/>
          <p:cNvSpPr>
            <a:spLocks noGrp="1"/>
          </p:cNvSpPr>
          <p:nvPr>
            <p:ph type="sldNum" sz="quarter" idx="10"/>
          </p:nvPr>
        </p:nvSpPr>
        <p:spPr>
          <a:xfrm>
            <a:off x="8386763" y="6635750"/>
            <a:ext cx="585787"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spcBef>
                <a:spcPct val="0"/>
              </a:spcBef>
              <a:buSzTx/>
              <a:buFontTx/>
              <a:buNone/>
            </a:pPr>
            <a:fld id="{A6B92855-D83D-4E0C-9DE9-61DA240C7986}" type="slidenum">
              <a:rPr lang="es-ES" altLang="es-ES" sz="800" smtClean="0"/>
              <a:pPr>
                <a:spcBef>
                  <a:spcPct val="0"/>
                </a:spcBef>
                <a:buSzTx/>
                <a:buFontTx/>
                <a:buNone/>
              </a:pPr>
              <a:t>3</a:t>
            </a:fld>
            <a:endParaRPr lang="es-ES" altLang="es-ES" sz="800" smtClean="0"/>
          </a:p>
        </p:txBody>
      </p:sp>
      <p:sp>
        <p:nvSpPr>
          <p:cNvPr id="21509" name="5 CuadroTexto"/>
          <p:cNvSpPr txBox="1">
            <a:spLocks noChangeArrowheads="1"/>
          </p:cNvSpPr>
          <p:nvPr/>
        </p:nvSpPr>
        <p:spPr bwMode="auto">
          <a:xfrm>
            <a:off x="142875" y="581025"/>
            <a:ext cx="5111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2000" b="1" dirty="0" smtClean="0"/>
              <a:t>Resumen de la conferencia (2)</a:t>
            </a:r>
            <a:endParaRPr lang="es-ES" altLang="es-ES" sz="2000" b="1" dirty="0"/>
          </a:p>
        </p:txBody>
      </p:sp>
      <p:sp>
        <p:nvSpPr>
          <p:cNvPr id="21510" name="7 CuadroTexto"/>
          <p:cNvSpPr txBox="1">
            <a:spLocks noChangeArrowheads="1"/>
          </p:cNvSpPr>
          <p:nvPr/>
        </p:nvSpPr>
        <p:spPr bwMode="auto">
          <a:xfrm>
            <a:off x="80963"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sp>
        <p:nvSpPr>
          <p:cNvPr id="2" name="Rectángulo 1"/>
          <p:cNvSpPr/>
          <p:nvPr/>
        </p:nvSpPr>
        <p:spPr>
          <a:xfrm>
            <a:off x="107504" y="1154643"/>
            <a:ext cx="9036496" cy="5370701"/>
          </a:xfrm>
          <a:prstGeom prst="rect">
            <a:avLst/>
          </a:prstGeom>
        </p:spPr>
        <p:txBody>
          <a:bodyPr wrap="square">
            <a:spAutoFit/>
          </a:bodyPr>
          <a:lstStyle/>
          <a:p>
            <a:pPr marL="342900" marR="118745" lvl="0" indent="-342900">
              <a:spcBef>
                <a:spcPts val="0"/>
              </a:spcBef>
              <a:spcAft>
                <a:spcPts val="600"/>
              </a:spcAft>
              <a:buFont typeface="Wingdings" panose="05000000000000000000" pitchFamily="2" charset="2"/>
              <a:buChar char="ü"/>
            </a:pPr>
            <a:r>
              <a:rPr lang="es-ES" sz="1600" b="1" dirty="0" smtClean="0">
                <a:latin typeface="+mn-lt"/>
                <a:ea typeface="Times New Roman" panose="02020603050405020304" pitchFamily="18" charset="0"/>
              </a:rPr>
              <a:t>¿</a:t>
            </a:r>
            <a:r>
              <a:rPr lang="es-ES" sz="1600" b="1" dirty="0">
                <a:latin typeface="+mn-lt"/>
                <a:ea typeface="Times New Roman" panose="02020603050405020304" pitchFamily="18" charset="0"/>
              </a:rPr>
              <a:t>Por qué no tenemos hijos</a:t>
            </a:r>
            <a:r>
              <a:rPr lang="es-ES" sz="1600" b="1" dirty="0" smtClean="0">
                <a:latin typeface="+mn-lt"/>
                <a:ea typeface="Times New Roman" panose="02020603050405020304" pitchFamily="18" charset="0"/>
              </a:rPr>
              <a:t>? </a:t>
            </a:r>
            <a:r>
              <a:rPr lang="es-ES" sz="1500" b="1" dirty="0" smtClean="0">
                <a:latin typeface="+mn-lt"/>
                <a:ea typeface="Times New Roman" panose="02020603050405020304" pitchFamily="18" charset="0"/>
              </a:rPr>
              <a:t>Por múltiples factores, propios de las sociedades modernas </a:t>
            </a:r>
            <a:r>
              <a:rPr lang="es-ES" dirty="0" smtClean="0">
                <a:latin typeface="+mn-lt"/>
                <a:ea typeface="Times New Roman" panose="02020603050405020304" pitchFamily="18" charset="0"/>
              </a:rPr>
              <a:t>(algunos positivos e irreversibles, y otros no positivos, o no irreversibles): </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Descenso muy sustancial de la mortalidad infantil y juvenil.</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Ahora viven muchas menos del campo, y no necesitan niños para futura mano de obra.</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Estado de bienestar moderno (nos cuida de mayores, y antes “nos ´cruje” a impuestos).</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D</a:t>
            </a:r>
            <a:r>
              <a:rPr lang="es-ES" dirty="0" smtClean="0">
                <a:ea typeface="Times New Roman" panose="02020603050405020304" pitchFamily="18" charset="0"/>
              </a:rPr>
              <a:t>esvalorización </a:t>
            </a:r>
            <a:r>
              <a:rPr lang="es-ES" dirty="0">
                <a:ea typeface="Times New Roman" panose="02020603050405020304" pitchFamily="18" charset="0"/>
              </a:rPr>
              <a:t>de la </a:t>
            </a:r>
            <a:r>
              <a:rPr lang="es-ES" dirty="0" smtClean="0">
                <a:ea typeface="Times New Roman" panose="02020603050405020304" pitchFamily="18" charset="0"/>
              </a:rPr>
              <a:t>maternidad, y su importancia / prioridad en la vida.</a:t>
            </a:r>
          </a:p>
          <a:p>
            <a:pPr marL="800100" marR="118745" lvl="1" indent="-342900">
              <a:spcBef>
                <a:spcPts val="0"/>
              </a:spcBef>
              <a:spcAft>
                <a:spcPts val="600"/>
              </a:spcAft>
              <a:buFont typeface="Wingdings" panose="05000000000000000000" pitchFamily="2" charset="2"/>
              <a:buChar char="q"/>
            </a:pPr>
            <a:r>
              <a:rPr lang="es-ES" dirty="0" smtClean="0">
                <a:ea typeface="Times New Roman" panose="02020603050405020304" pitchFamily="18" charset="0"/>
              </a:rPr>
              <a:t>Desplome </a:t>
            </a:r>
            <a:r>
              <a:rPr lang="es-ES" dirty="0">
                <a:ea typeface="Times New Roman" panose="02020603050405020304" pitchFamily="18" charset="0"/>
              </a:rPr>
              <a:t>de </a:t>
            </a:r>
            <a:r>
              <a:rPr lang="es-ES" dirty="0" smtClean="0">
                <a:ea typeface="Times New Roman" panose="02020603050405020304" pitchFamily="18" charset="0"/>
              </a:rPr>
              <a:t>la nupcialidad, alta tasa de </a:t>
            </a:r>
            <a:r>
              <a:rPr lang="es-ES" dirty="0">
                <a:ea typeface="Times New Roman" panose="02020603050405020304" pitchFamily="18" charset="0"/>
              </a:rPr>
              <a:t>ruptura </a:t>
            </a:r>
            <a:r>
              <a:rPr lang="es-ES" dirty="0" smtClean="0">
                <a:ea typeface="Times New Roman" panose="02020603050405020304" pitchFamily="18" charset="0"/>
              </a:rPr>
              <a:t>familiar, y desvalorización de la familia.</a:t>
            </a:r>
          </a:p>
          <a:p>
            <a:pPr marL="800100" marR="118745" lvl="1" indent="-342900">
              <a:spcBef>
                <a:spcPts val="0"/>
              </a:spcBef>
              <a:spcAft>
                <a:spcPts val="600"/>
              </a:spcAft>
              <a:buFont typeface="Wingdings" panose="05000000000000000000" pitchFamily="2" charset="2"/>
              <a:buChar char="q"/>
            </a:pPr>
            <a:r>
              <a:rPr lang="es-ES" dirty="0" smtClean="0">
                <a:ea typeface="Times New Roman" panose="02020603050405020304" pitchFamily="18" charset="0"/>
              </a:rPr>
              <a:t>Nuevo papel laboral de la mujer, y endoso de</a:t>
            </a:r>
            <a:r>
              <a:rPr lang="es-ES" dirty="0" smtClean="0">
                <a:latin typeface="+mn-lt"/>
                <a:ea typeface="Times New Roman" panose="02020603050405020304" pitchFamily="18" charset="0"/>
              </a:rPr>
              <a:t> costes de maternidad a las empresas.</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Retraso en tener el primer hijo, por modelo de vida moderno y pocas ganas de los jóvenes.</a:t>
            </a:r>
          </a:p>
          <a:p>
            <a:pPr marL="800100" marR="118745" lvl="1" indent="-342900">
              <a:spcBef>
                <a:spcPts val="0"/>
              </a:spcBef>
              <a:spcAft>
                <a:spcPts val="600"/>
              </a:spcAft>
              <a:buFont typeface="Wingdings" panose="05000000000000000000" pitchFamily="2" charset="2"/>
              <a:buChar char="q"/>
            </a:pPr>
            <a:r>
              <a:rPr lang="es-ES" dirty="0" smtClean="0">
                <a:ea typeface="Times New Roman" panose="02020603050405020304" pitchFamily="18" charset="0"/>
              </a:rPr>
              <a:t>Abundancia </a:t>
            </a:r>
            <a:r>
              <a:rPr lang="es-ES" dirty="0">
                <a:ea typeface="Times New Roman" panose="02020603050405020304" pitchFamily="18" charset="0"/>
              </a:rPr>
              <a:t>de sistemas contraceptivos baratos o </a:t>
            </a:r>
            <a:r>
              <a:rPr lang="es-ES" dirty="0" smtClean="0">
                <a:ea typeface="Times New Roman" panose="02020603050405020304" pitchFamily="18" charset="0"/>
              </a:rPr>
              <a:t>gratuitos.</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Menor religiosidad y patriotismo que antaño.</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Despreocupación (o peor) de las élites políticas, intelectuales y mediáticas por la natalidad.</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Ideologías anti-natalidad, </a:t>
            </a:r>
            <a:r>
              <a:rPr lang="es-ES" dirty="0" err="1" smtClean="0">
                <a:latin typeface="+mn-lt"/>
                <a:ea typeface="Times New Roman" panose="02020603050405020304" pitchFamily="18" charset="0"/>
              </a:rPr>
              <a:t>antimasculinas</a:t>
            </a:r>
            <a:r>
              <a:rPr lang="es-ES" dirty="0" smtClean="0">
                <a:latin typeface="+mn-lt"/>
                <a:ea typeface="Times New Roman" panose="02020603050405020304" pitchFamily="18" charset="0"/>
              </a:rPr>
              <a:t> / androfóbicas y anti-familia.</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Intrusión excesiva del Estado en las familias.</a:t>
            </a:r>
          </a:p>
          <a:p>
            <a:pPr marL="800100" marR="118745" lvl="1" indent="-342900">
              <a:spcBef>
                <a:spcPts val="0"/>
              </a:spcBef>
              <a:spcAft>
                <a:spcPts val="600"/>
              </a:spcAft>
              <a:buFont typeface="Wingdings" panose="05000000000000000000" pitchFamily="2" charset="2"/>
              <a:buChar char="q"/>
            </a:pPr>
            <a:r>
              <a:rPr lang="es-ES" b="1" dirty="0" smtClean="0">
                <a:latin typeface="+mn-lt"/>
                <a:ea typeface="Times New Roman" panose="02020603050405020304" pitchFamily="18" charset="0"/>
              </a:rPr>
              <a:t>Y sobre todo: pereza </a:t>
            </a:r>
            <a:r>
              <a:rPr lang="es-ES" b="1" dirty="0" smtClean="0">
                <a:latin typeface="+mn-lt"/>
                <a:ea typeface="Times New Roman" panose="02020603050405020304" pitchFamily="18" charset="0"/>
              </a:rPr>
              <a:t>ante </a:t>
            </a:r>
            <a:r>
              <a:rPr lang="es-ES" b="1" dirty="0" smtClean="0">
                <a:latin typeface="+mn-lt"/>
                <a:ea typeface="Times New Roman" panose="02020603050405020304" pitchFamily="18" charset="0"/>
              </a:rPr>
              <a:t>el </a:t>
            </a:r>
            <a:r>
              <a:rPr lang="es-ES" b="1" dirty="0" smtClean="0">
                <a:latin typeface="+mn-lt"/>
                <a:ea typeface="Times New Roman" panose="02020603050405020304" pitchFamily="18" charset="0"/>
              </a:rPr>
              <a:t>esfuerzo/coste </a:t>
            </a:r>
            <a:r>
              <a:rPr lang="es-ES" dirty="0" smtClean="0">
                <a:latin typeface="+mn-lt"/>
                <a:ea typeface="Times New Roman" panose="02020603050405020304" pitchFamily="18" charset="0"/>
              </a:rPr>
              <a:t>de criar hijos en </a:t>
            </a:r>
            <a:r>
              <a:rPr lang="es-ES" b="1" dirty="0" smtClean="0">
                <a:latin typeface="+mn-lt"/>
                <a:ea typeface="Times New Roman" panose="02020603050405020304" pitchFamily="18" charset="0"/>
              </a:rPr>
              <a:t>dinero, tiempo y libertad</a:t>
            </a:r>
            <a:r>
              <a:rPr lang="es-ES" sz="1500" dirty="0" smtClean="0">
                <a:latin typeface="+mn-lt"/>
                <a:ea typeface="Times New Roman" panose="02020603050405020304" pitchFamily="18" charset="0"/>
              </a:rPr>
              <a:t>.</a:t>
            </a:r>
            <a:br>
              <a:rPr lang="es-ES" sz="1500" dirty="0" smtClean="0">
                <a:latin typeface="+mn-lt"/>
                <a:ea typeface="Times New Roman" panose="02020603050405020304" pitchFamily="18" charset="0"/>
              </a:rPr>
            </a:br>
            <a:endParaRPr lang="es-ES" sz="1500" dirty="0">
              <a:latin typeface="+mn-lt"/>
              <a:ea typeface="Times New Roman" panose="02020603050405020304" pitchFamily="18" charset="0"/>
            </a:endParaRPr>
          </a:p>
          <a:p>
            <a:pPr marL="342900" marR="118745" lvl="0" indent="-342900">
              <a:spcBef>
                <a:spcPts val="0"/>
              </a:spcBef>
              <a:spcAft>
                <a:spcPts val="600"/>
              </a:spcAft>
              <a:buFont typeface="Wingdings" panose="05000000000000000000" pitchFamily="2" charset="2"/>
              <a:buChar char="ü"/>
            </a:pPr>
            <a:r>
              <a:rPr lang="es-ES" sz="1600" dirty="0" smtClean="0">
                <a:ea typeface="Times New Roman" panose="02020603050405020304" pitchFamily="18" charset="0"/>
              </a:rPr>
              <a:t>¿</a:t>
            </a:r>
            <a:r>
              <a:rPr lang="es-ES" sz="1600" b="1" dirty="0">
                <a:ea typeface="Times New Roman" panose="02020603050405020304" pitchFamily="18" charset="0"/>
              </a:rPr>
              <a:t>Basta con la inmigración para solucionar el problema? NO. </a:t>
            </a:r>
            <a:r>
              <a:rPr lang="es-ES" dirty="0" smtClean="0">
                <a:ea typeface="Times New Roman" panose="02020603050405020304" pitchFamily="18" charset="0"/>
              </a:rPr>
              <a:t>Bien gestionada, la </a:t>
            </a:r>
            <a:r>
              <a:rPr lang="es-ES" dirty="0">
                <a:ea typeface="Times New Roman" panose="02020603050405020304" pitchFamily="18" charset="0"/>
              </a:rPr>
              <a:t>inmigración </a:t>
            </a:r>
            <a:r>
              <a:rPr lang="es-ES" dirty="0" smtClean="0">
                <a:ea typeface="Times New Roman" panose="02020603050405020304" pitchFamily="18" charset="0"/>
              </a:rPr>
              <a:t>puede </a:t>
            </a:r>
            <a:r>
              <a:rPr lang="es-ES" dirty="0">
                <a:ea typeface="Times New Roman" panose="02020603050405020304" pitchFamily="18" charset="0"/>
              </a:rPr>
              <a:t>ser un valioso </a:t>
            </a:r>
            <a:r>
              <a:rPr lang="es-ES" dirty="0" smtClean="0">
                <a:ea typeface="Times New Roman" panose="02020603050405020304" pitchFamily="18" charset="0"/>
              </a:rPr>
              <a:t>paliativo al </a:t>
            </a:r>
            <a:r>
              <a:rPr lang="es-ES" dirty="0" smtClean="0">
                <a:ea typeface="Times New Roman" panose="02020603050405020304" pitchFamily="18" charset="0"/>
              </a:rPr>
              <a:t>problema demográfico, </a:t>
            </a:r>
            <a:r>
              <a:rPr lang="es-ES" dirty="0">
                <a:ea typeface="Times New Roman" panose="02020603050405020304" pitchFamily="18" charset="0"/>
              </a:rPr>
              <a:t>pero </a:t>
            </a:r>
            <a:r>
              <a:rPr lang="es-ES" dirty="0" smtClean="0">
                <a:ea typeface="Times New Roman" panose="02020603050405020304" pitchFamily="18" charset="0"/>
              </a:rPr>
              <a:t>no ha sido suficiente en ningún país. Y mal </a:t>
            </a:r>
            <a:r>
              <a:rPr lang="es-ES" dirty="0">
                <a:ea typeface="Times New Roman" panose="02020603050405020304" pitchFamily="18" charset="0"/>
              </a:rPr>
              <a:t>gestionada, </a:t>
            </a:r>
            <a:r>
              <a:rPr lang="es-ES" dirty="0" smtClean="0">
                <a:ea typeface="Times New Roman" panose="02020603050405020304" pitchFamily="18" charset="0"/>
              </a:rPr>
              <a:t>puede ser </a:t>
            </a:r>
            <a:r>
              <a:rPr lang="es-ES" dirty="0">
                <a:ea typeface="Times New Roman" panose="02020603050405020304" pitchFamily="18" charset="0"/>
              </a:rPr>
              <a:t>entre un problema </a:t>
            </a:r>
            <a:r>
              <a:rPr lang="es-ES" dirty="0" smtClean="0">
                <a:ea typeface="Times New Roman" panose="02020603050405020304" pitchFamily="18" charset="0"/>
              </a:rPr>
              <a:t>y </a:t>
            </a:r>
            <a:r>
              <a:rPr lang="es-ES" dirty="0">
                <a:ea typeface="Times New Roman" panose="02020603050405020304" pitchFamily="18" charset="0"/>
              </a:rPr>
              <a:t>un </a:t>
            </a:r>
            <a:r>
              <a:rPr lang="es-ES" dirty="0" smtClean="0">
                <a:ea typeface="Times New Roman" panose="02020603050405020304" pitchFamily="18" charset="0"/>
              </a:rPr>
              <a:t>desastre. </a:t>
            </a:r>
            <a:endParaRPr lang="es-ES" dirty="0">
              <a:latin typeface="+mn-lt"/>
            </a:endParaRPr>
          </a:p>
        </p:txBody>
      </p:sp>
    </p:spTree>
    <p:extLst>
      <p:ext uri="{BB962C8B-B14F-4D97-AF65-F5344CB8AC3E}">
        <p14:creationId xmlns:p14="http://schemas.microsoft.com/office/powerpoint/2010/main" val="2526888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Marcador de número de diapositiva"/>
          <p:cNvSpPr>
            <a:spLocks noGrp="1"/>
          </p:cNvSpPr>
          <p:nvPr>
            <p:ph type="sldNum" sz="quarter" idx="10"/>
          </p:nvPr>
        </p:nvSpPr>
        <p:spPr>
          <a:noFill/>
        </p:spPr>
        <p:txBody>
          <a:bodyPr/>
          <a:lstStyle/>
          <a:p>
            <a:fld id="{C2085FCF-63CC-4B72-B535-78F361BF3BC1}" type="slidenum">
              <a:rPr lang="es-ES" smtClean="0"/>
              <a:pPr/>
              <a:t>30</a:t>
            </a:fld>
            <a:endParaRPr lang="es-ES" smtClean="0"/>
          </a:p>
        </p:txBody>
      </p:sp>
      <p:sp>
        <p:nvSpPr>
          <p:cNvPr id="52228" name="5 Título"/>
          <p:cNvSpPr>
            <a:spLocks noGrp="1"/>
          </p:cNvSpPr>
          <p:nvPr>
            <p:ph type="title"/>
          </p:nvPr>
        </p:nvSpPr>
        <p:spPr>
          <a:xfrm>
            <a:off x="143508" y="116632"/>
            <a:ext cx="8820150" cy="800100"/>
          </a:xfrm>
        </p:spPr>
        <p:txBody>
          <a:bodyPr/>
          <a:lstStyle/>
          <a:p>
            <a:r>
              <a:rPr lang="es-ES" sz="2000" dirty="0"/>
              <a:t>El peso humano de Europa en el mundo ha disminuido de forma drástica, excepto entre los más mayores. Por demografía, </a:t>
            </a:r>
            <a:r>
              <a:rPr lang="es-ES" sz="2000" dirty="0" smtClean="0"/>
              <a:t>no </a:t>
            </a:r>
            <a:r>
              <a:rPr lang="es-ES" sz="2000" dirty="0"/>
              <a:t>es de extrañar que cada vez contemos menos en el </a:t>
            </a:r>
            <a:r>
              <a:rPr lang="es-ES" sz="2000" dirty="0" smtClean="0"/>
              <a:t>mundo </a:t>
            </a:r>
            <a:endParaRPr lang="en-US" sz="2000" dirty="0" smtClean="0"/>
          </a:p>
        </p:txBody>
      </p:sp>
      <p:sp>
        <p:nvSpPr>
          <p:cNvPr id="12"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pic>
        <p:nvPicPr>
          <p:cNvPr id="2" name="Imagen 1"/>
          <p:cNvPicPr>
            <a:picLocks noChangeAspect="1"/>
          </p:cNvPicPr>
          <p:nvPr/>
        </p:nvPicPr>
        <p:blipFill>
          <a:blip r:embed="rId3"/>
          <a:stretch>
            <a:fillRect/>
          </a:stretch>
        </p:blipFill>
        <p:spPr>
          <a:xfrm>
            <a:off x="1400496" y="1124744"/>
            <a:ext cx="6231844" cy="3946873"/>
          </a:xfrm>
          <a:prstGeom prst="rect">
            <a:avLst/>
          </a:prstGeom>
        </p:spPr>
      </p:pic>
      <p:sp>
        <p:nvSpPr>
          <p:cNvPr id="7" name="7 CuadroTexto"/>
          <p:cNvSpPr txBox="1"/>
          <p:nvPr/>
        </p:nvSpPr>
        <p:spPr>
          <a:xfrm>
            <a:off x="287524" y="5157192"/>
            <a:ext cx="8462963" cy="1384995"/>
          </a:xfrm>
          <a:prstGeom prst="rect">
            <a:avLst/>
          </a:prstGeom>
          <a:noFill/>
          <a:ln w="28575">
            <a:solidFill>
              <a:srgbClr val="FF0000"/>
            </a:solidFill>
          </a:ln>
        </p:spPr>
        <p:txBody>
          <a:bodyPr wrap="square" rtlCol="0">
            <a:spAutoFit/>
          </a:bodyPr>
          <a:lstStyle/>
          <a:p>
            <a:pPr>
              <a:buFont typeface="Arial" pitchFamily="34" charset="0"/>
              <a:buChar char="•"/>
            </a:pPr>
            <a:r>
              <a:rPr lang="es-ES" dirty="0" smtClean="0"/>
              <a:t> Hasta hace pocas décadas, </a:t>
            </a:r>
            <a:r>
              <a:rPr lang="es-ES" b="1" dirty="0" smtClean="0"/>
              <a:t>Europa / Occidente </a:t>
            </a:r>
            <a:r>
              <a:rPr lang="es-ES" dirty="0" smtClean="0"/>
              <a:t>sobresalieron en el mundo porque su </a:t>
            </a:r>
            <a:r>
              <a:rPr lang="es-ES" b="1" dirty="0" smtClean="0"/>
              <a:t>productividad  </a:t>
            </a:r>
            <a:r>
              <a:rPr lang="es-ES" dirty="0" smtClean="0"/>
              <a:t>económica por persona era </a:t>
            </a:r>
            <a:r>
              <a:rPr lang="es-ES" b="1" dirty="0" smtClean="0"/>
              <a:t>muy superior</a:t>
            </a:r>
            <a:r>
              <a:rPr lang="es-ES" dirty="0" smtClean="0"/>
              <a:t>, compensando con creces su inferioridad en población en el conjunto mundial. Con la globalización y el desarrollo de los países emergentes, la </a:t>
            </a:r>
            <a:r>
              <a:rPr lang="es-ES" b="1" dirty="0" smtClean="0"/>
              <a:t>productividad </a:t>
            </a:r>
            <a:r>
              <a:rPr lang="es-ES" dirty="0" smtClean="0"/>
              <a:t>en las diversas naciones </a:t>
            </a:r>
            <a:r>
              <a:rPr lang="es-ES" b="1" dirty="0" smtClean="0"/>
              <a:t>tiende a igualarse</a:t>
            </a:r>
            <a:r>
              <a:rPr lang="es-ES" dirty="0" smtClean="0"/>
              <a:t>, y </a:t>
            </a:r>
            <a:r>
              <a:rPr lang="es-ES" b="1" dirty="0" smtClean="0"/>
              <a:t>el tamaño de la población y su juventud vuelve a ser decisivo </a:t>
            </a:r>
            <a:r>
              <a:rPr lang="es-ES" dirty="0" smtClean="0"/>
              <a:t>para la competitividad y el peso internacional de las naciones (idea desarrollada por Josep Piqué en su libro “Cambio de era”)</a:t>
            </a:r>
            <a:endParaRPr lang="es-ES" dirty="0"/>
          </a:p>
        </p:txBody>
      </p:sp>
      <p:sp>
        <p:nvSpPr>
          <p:cNvPr id="3" name="CuadroTexto 2"/>
          <p:cNvSpPr txBox="1"/>
          <p:nvPr/>
        </p:nvSpPr>
        <p:spPr>
          <a:xfrm>
            <a:off x="1400496" y="1124744"/>
            <a:ext cx="6231844" cy="523220"/>
          </a:xfrm>
          <a:prstGeom prst="rect">
            <a:avLst/>
          </a:prstGeom>
          <a:solidFill>
            <a:srgbClr val="66CCFF"/>
          </a:solidFill>
          <a:ln w="28575">
            <a:solidFill>
              <a:schemeClr val="tx1"/>
            </a:solidFill>
          </a:ln>
        </p:spPr>
        <p:txBody>
          <a:bodyPr wrap="square" rtlCol="0">
            <a:spAutoFit/>
          </a:bodyPr>
          <a:lstStyle/>
          <a:p>
            <a:r>
              <a:rPr lang="es-ES" b="1" dirty="0" smtClean="0"/>
              <a:t>Peso histórico de la población de Europa en el total mundial</a:t>
            </a:r>
          </a:p>
          <a:p>
            <a:r>
              <a:rPr lang="es-ES" sz="1200" dirty="0" smtClean="0"/>
              <a:t>Fuente: ONU (datos históricos y escenario central de proyecciones de población</a:t>
            </a:r>
            <a:r>
              <a:rPr lang="es-ES" dirty="0" smtClean="0"/>
              <a:t>)</a:t>
            </a:r>
            <a:endParaRPr lang="es-ES" dirty="0"/>
          </a:p>
        </p:txBody>
      </p:sp>
    </p:spTree>
    <p:extLst>
      <p:ext uri="{BB962C8B-B14F-4D97-AF65-F5344CB8AC3E}">
        <p14:creationId xmlns:p14="http://schemas.microsoft.com/office/powerpoint/2010/main" val="391616926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a:xfrm>
            <a:off x="152400" y="255588"/>
            <a:ext cx="8820150" cy="800100"/>
          </a:xfrm>
        </p:spPr>
        <p:txBody>
          <a:bodyPr/>
          <a:lstStyle/>
          <a:p>
            <a:r>
              <a:rPr lang="es-ES" sz="2000" dirty="0" smtClean="0"/>
              <a:t>Más allá de la economía y la política, en el plano afectivo, una sociedad sin apenas niños parece peor que la de toda la vida</a:t>
            </a:r>
          </a:p>
        </p:txBody>
      </p:sp>
      <p:sp>
        <p:nvSpPr>
          <p:cNvPr id="59395" name="3 Marcador de número de diapositiva"/>
          <p:cNvSpPr>
            <a:spLocks noGrp="1"/>
          </p:cNvSpPr>
          <p:nvPr>
            <p:ph type="sldNum" sz="quarter" idx="10"/>
          </p:nvPr>
        </p:nvSpPr>
        <p:spPr>
          <a:noFill/>
        </p:spPr>
        <p:txBody>
          <a:bodyPr/>
          <a:lstStyle/>
          <a:p>
            <a:fld id="{E96272D3-75BE-4812-A6FC-ABDA161E298B}" type="slidenum">
              <a:rPr lang="es-ES" smtClean="0"/>
              <a:pPr/>
              <a:t>31</a:t>
            </a:fld>
            <a:endParaRPr lang="es-ES" smtClean="0"/>
          </a:p>
        </p:txBody>
      </p:sp>
      <p:pic>
        <p:nvPicPr>
          <p:cNvPr id="10" name="Picture 4"/>
          <p:cNvPicPr>
            <a:picLocks noChangeAspect="1" noChangeArrowheads="1"/>
          </p:cNvPicPr>
          <p:nvPr/>
        </p:nvPicPr>
        <p:blipFill>
          <a:blip r:embed="rId2" cstate="print"/>
          <a:srcRect/>
          <a:stretch>
            <a:fillRect/>
          </a:stretch>
        </p:blipFill>
        <p:spPr bwMode="auto">
          <a:xfrm>
            <a:off x="1297868" y="1196752"/>
            <a:ext cx="5856760" cy="2091700"/>
          </a:xfrm>
          <a:prstGeom prst="rect">
            <a:avLst/>
          </a:prstGeom>
          <a:noFill/>
          <a:ln w="28575">
            <a:solidFill>
              <a:schemeClr val="tx1"/>
            </a:solidFill>
            <a:miter lim="800000"/>
            <a:headEnd/>
            <a:tailEnd/>
          </a:ln>
          <a:effectLst/>
        </p:spPr>
      </p:pic>
      <p:sp>
        <p:nvSpPr>
          <p:cNvPr id="11" name="10 CuadroTexto"/>
          <p:cNvSpPr txBox="1"/>
          <p:nvPr/>
        </p:nvSpPr>
        <p:spPr>
          <a:xfrm>
            <a:off x="2373524" y="4149080"/>
            <a:ext cx="2270484" cy="1246495"/>
          </a:xfrm>
          <a:prstGeom prst="rect">
            <a:avLst/>
          </a:prstGeom>
          <a:noFill/>
          <a:ln w="38100">
            <a:solidFill>
              <a:srgbClr val="FF0000"/>
            </a:solidFill>
          </a:ln>
        </p:spPr>
        <p:txBody>
          <a:bodyPr wrap="square" rtlCol="0">
            <a:spAutoFit/>
          </a:bodyPr>
          <a:lstStyle/>
          <a:p>
            <a:r>
              <a:rPr lang="es-ES" sz="1500" dirty="0" smtClean="0"/>
              <a:t>Ahora, las familias en España, Alemania, Italia y muchos más países tienden a ser así. ¡Qué tristeza!</a:t>
            </a:r>
            <a:endParaRPr lang="es-ES" sz="1500" dirty="0"/>
          </a:p>
        </p:txBody>
      </p:sp>
      <p:sp>
        <p:nvSpPr>
          <p:cNvPr id="12" name="11 CuadroTexto"/>
          <p:cNvSpPr txBox="1"/>
          <p:nvPr/>
        </p:nvSpPr>
        <p:spPr>
          <a:xfrm>
            <a:off x="4934272" y="4162725"/>
            <a:ext cx="2410036" cy="1246495"/>
          </a:xfrm>
          <a:prstGeom prst="rect">
            <a:avLst/>
          </a:prstGeom>
          <a:noFill/>
          <a:ln w="38100">
            <a:solidFill>
              <a:srgbClr val="FF0000"/>
            </a:solidFill>
          </a:ln>
        </p:spPr>
        <p:txBody>
          <a:bodyPr wrap="square" rtlCol="0">
            <a:spAutoFit/>
          </a:bodyPr>
          <a:lstStyle/>
          <a:p>
            <a:r>
              <a:rPr lang="es-ES" sz="1500" dirty="0" smtClean="0"/>
              <a:t>Así eran hasta hace poco las familias típicas en España y casi todo el mundo</a:t>
            </a:r>
          </a:p>
          <a:p>
            <a:endParaRPr lang="es-ES" sz="1500" dirty="0"/>
          </a:p>
        </p:txBody>
      </p:sp>
      <p:sp>
        <p:nvSpPr>
          <p:cNvPr id="17" name="16 Flecha abajo"/>
          <p:cNvSpPr/>
          <p:nvPr/>
        </p:nvSpPr>
        <p:spPr bwMode="auto">
          <a:xfrm rot="10800000">
            <a:off x="3312378" y="3284984"/>
            <a:ext cx="397758" cy="833988"/>
          </a:xfrm>
          <a:prstGeom prst="downArrow">
            <a:avLst/>
          </a:prstGeom>
          <a:solidFill>
            <a:schemeClr val="accent2">
              <a:lumMod val="90000"/>
            </a:schemeClr>
          </a:solidFill>
          <a:ln w="190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vert="horz" wrap="square" lIns="90000" tIns="46800" rIns="90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endParaRPr>
          </a:p>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endParaRPr>
          </a:p>
        </p:txBody>
      </p:sp>
      <p:sp>
        <p:nvSpPr>
          <p:cNvPr id="18" name="17 Flecha abajo"/>
          <p:cNvSpPr/>
          <p:nvPr/>
        </p:nvSpPr>
        <p:spPr bwMode="auto">
          <a:xfrm rot="10800000">
            <a:off x="5904148" y="3284984"/>
            <a:ext cx="432048" cy="848318"/>
          </a:xfrm>
          <a:prstGeom prst="downArrow">
            <a:avLst/>
          </a:prstGeom>
          <a:solidFill>
            <a:schemeClr val="accent2">
              <a:lumMod val="90000"/>
            </a:schemeClr>
          </a:solidFill>
          <a:ln w="190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vert="horz" wrap="square" lIns="90000" tIns="46800" rIns="90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endParaRPr>
          </a:p>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endParaRPr>
          </a:p>
        </p:txBody>
      </p:sp>
      <p:sp>
        <p:nvSpPr>
          <p:cNvPr id="19" name="18 Flecha abajo"/>
          <p:cNvSpPr/>
          <p:nvPr/>
        </p:nvSpPr>
        <p:spPr bwMode="auto">
          <a:xfrm rot="10800000">
            <a:off x="6588224" y="3284984"/>
            <a:ext cx="432048" cy="848318"/>
          </a:xfrm>
          <a:prstGeom prst="downArrow">
            <a:avLst/>
          </a:prstGeom>
          <a:solidFill>
            <a:schemeClr val="accent2">
              <a:lumMod val="90000"/>
            </a:schemeClr>
          </a:solidFill>
          <a:ln w="190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vert="horz" wrap="square" lIns="90000" tIns="46800" rIns="90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endParaRPr>
          </a:p>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endParaRPr>
          </a:p>
        </p:txBody>
      </p:sp>
      <p:sp>
        <p:nvSpPr>
          <p:cNvPr id="13" name="12 Flecha abajo"/>
          <p:cNvSpPr/>
          <p:nvPr/>
        </p:nvSpPr>
        <p:spPr bwMode="auto">
          <a:xfrm rot="10800000">
            <a:off x="5256076" y="3284984"/>
            <a:ext cx="432048" cy="848318"/>
          </a:xfrm>
          <a:prstGeom prst="downArrow">
            <a:avLst/>
          </a:prstGeom>
          <a:solidFill>
            <a:schemeClr val="accent2">
              <a:lumMod val="90000"/>
            </a:schemeClr>
          </a:solidFill>
          <a:ln w="190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vert="horz" wrap="square" lIns="90000" tIns="46800" rIns="90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endParaRPr>
          </a:p>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endParaRPr>
          </a:p>
        </p:txBody>
      </p:sp>
      <p:sp>
        <p:nvSpPr>
          <p:cNvPr id="14" name="13 Pergamino horizontal"/>
          <p:cNvSpPr/>
          <p:nvPr/>
        </p:nvSpPr>
        <p:spPr bwMode="auto">
          <a:xfrm>
            <a:off x="152400" y="5337212"/>
            <a:ext cx="8820149" cy="1227895"/>
          </a:xfrm>
          <a:prstGeom prst="horizontalScroll">
            <a:avLst/>
          </a:prstGeom>
          <a:solidFill>
            <a:srgbClr val="BDE9FF"/>
          </a:solidFill>
          <a:ln w="28575" cap="flat" cmpd="sng" algn="ctr">
            <a:solidFill>
              <a:schemeClr val="tx1"/>
            </a:solidFill>
            <a:prstDash val="solid"/>
            <a:round/>
            <a:headEnd type="none" w="med" len="med"/>
            <a:tailEnd type="none" w="med" len="med"/>
          </a:ln>
          <a:effectLst/>
        </p:spPr>
        <p:txBody>
          <a:bodyPr wrap="none" lIns="0" tIns="0" rIns="0" bIns="0" anchor="ctr"/>
          <a:lstStyle/>
          <a:p>
            <a:pPr algn="ctr" eaLnBrk="0" hangingPunct="0">
              <a:spcBef>
                <a:spcPct val="50000"/>
              </a:spcBef>
              <a:defRPr/>
            </a:pPr>
            <a:endParaRPr lang="es-ES" sz="1500" b="1" dirty="0"/>
          </a:p>
          <a:p>
            <a:endParaRPr lang="es-ES" sz="1500" dirty="0" smtClean="0"/>
          </a:p>
          <a:p>
            <a:endParaRPr lang="es-ES" sz="1500" dirty="0" smtClean="0"/>
          </a:p>
          <a:p>
            <a:endParaRPr lang="es-ES" sz="1500" dirty="0" smtClean="0"/>
          </a:p>
          <a:p>
            <a:endParaRPr lang="es-ES" sz="1500" dirty="0" smtClean="0"/>
          </a:p>
          <a:p>
            <a:endParaRPr lang="es-ES" sz="1500" dirty="0" smtClean="0"/>
          </a:p>
          <a:p>
            <a:endParaRPr lang="es-ES" sz="1500" dirty="0" smtClean="0"/>
          </a:p>
          <a:p>
            <a:pPr algn="ctr"/>
            <a:r>
              <a:rPr lang="es-ES" sz="1500" dirty="0" smtClean="0"/>
              <a:t>“Vamos a pasar del abuelo que cuidaba a cuatro nietos al nieto vigilado por cuatro abuelos”</a:t>
            </a:r>
            <a:br>
              <a:rPr lang="es-ES" sz="1500" dirty="0" smtClean="0"/>
            </a:br>
            <a:endParaRPr lang="es-ES" sz="1500" dirty="0" smtClean="0"/>
          </a:p>
          <a:p>
            <a:pPr algn="ctr"/>
            <a:r>
              <a:rPr lang="es-ES" dirty="0" smtClean="0"/>
              <a:t>(</a:t>
            </a:r>
            <a:r>
              <a:rPr lang="es-ES" b="1" dirty="0" smtClean="0"/>
              <a:t>Tomás Burgos</a:t>
            </a:r>
            <a:r>
              <a:rPr lang="es-ES" dirty="0" smtClean="0"/>
              <a:t>, Secretario de Estado de la Seguridad Social de España, 2012)</a:t>
            </a:r>
            <a:r>
              <a:rPr lang="es-ES" sz="1500" dirty="0" smtClean="0"/>
              <a:t/>
            </a:r>
            <a:br>
              <a:rPr lang="es-ES" sz="1500" dirty="0" smtClean="0"/>
            </a:br>
            <a:endParaRPr lang="es-ES" sz="1500" dirty="0" smtClean="0"/>
          </a:p>
          <a:p>
            <a:pPr algn="ctr" eaLnBrk="0" hangingPunct="0">
              <a:spcBef>
                <a:spcPct val="50000"/>
              </a:spcBef>
              <a:defRPr/>
            </a:pPr>
            <a:endParaRPr lang="es-ES" sz="1500" dirty="0"/>
          </a:p>
          <a:p>
            <a:pPr algn="ctr" eaLnBrk="0" hangingPunct="0">
              <a:spcBef>
                <a:spcPct val="50000"/>
              </a:spcBef>
              <a:defRPr/>
            </a:pPr>
            <a:endParaRPr lang="es-ES" sz="1500" dirty="0"/>
          </a:p>
          <a:p>
            <a:pPr algn="ctr" eaLnBrk="0" hangingPunct="0">
              <a:spcBef>
                <a:spcPct val="50000"/>
              </a:spcBef>
              <a:defRPr/>
            </a:pPr>
            <a:r>
              <a:rPr lang="es-ES" sz="1500" dirty="0"/>
              <a:t/>
            </a:r>
            <a:br>
              <a:rPr lang="es-ES" sz="1500" dirty="0"/>
            </a:br>
            <a:endParaRPr lang="es-ES" sz="1500" dirty="0"/>
          </a:p>
        </p:txBody>
      </p:sp>
      <p:sp>
        <p:nvSpPr>
          <p:cNvPr id="16" name="4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15" name="14 Flecha abajo"/>
          <p:cNvSpPr/>
          <p:nvPr/>
        </p:nvSpPr>
        <p:spPr bwMode="auto">
          <a:xfrm rot="10800000">
            <a:off x="3958218" y="3284984"/>
            <a:ext cx="397758" cy="833988"/>
          </a:xfrm>
          <a:prstGeom prst="downArrow">
            <a:avLst/>
          </a:prstGeom>
          <a:solidFill>
            <a:schemeClr val="accent2">
              <a:lumMod val="90000"/>
            </a:schemeClr>
          </a:solidFill>
          <a:ln w="190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vert="horz" wrap="square" lIns="90000" tIns="46800" rIns="90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endParaRPr>
          </a:p>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endParaRPr>
          </a:p>
        </p:txBody>
      </p:sp>
    </p:spTree>
    <p:extLst>
      <p:ext uri="{BB962C8B-B14F-4D97-AF65-F5344CB8AC3E}">
        <p14:creationId xmlns:p14="http://schemas.microsoft.com/office/powerpoint/2010/main" val="290381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a:xfrm>
            <a:off x="152400" y="260648"/>
            <a:ext cx="8820150" cy="800100"/>
          </a:xfrm>
        </p:spPr>
        <p:txBody>
          <a:bodyPr/>
          <a:lstStyle/>
          <a:p>
            <a:r>
              <a:rPr lang="es-ES" sz="2000" dirty="0"/>
              <a:t>Tal vez lo peor de todo para el bienestar en una sociedad cada vez más decrépita: la amenaza de un mal final de vida…..</a:t>
            </a:r>
            <a:endParaRPr lang="es-ES" sz="2000" dirty="0" smtClean="0"/>
          </a:p>
        </p:txBody>
      </p:sp>
      <p:sp>
        <p:nvSpPr>
          <p:cNvPr id="59395" name="3 Marcador de número de diapositiva"/>
          <p:cNvSpPr>
            <a:spLocks noGrp="1"/>
          </p:cNvSpPr>
          <p:nvPr>
            <p:ph type="sldNum" sz="quarter" idx="10"/>
          </p:nvPr>
        </p:nvSpPr>
        <p:spPr>
          <a:noFill/>
        </p:spPr>
        <p:txBody>
          <a:bodyPr/>
          <a:lstStyle/>
          <a:p>
            <a:fld id="{E96272D3-75BE-4812-A6FC-ABDA161E298B}" type="slidenum">
              <a:rPr lang="es-ES" smtClean="0"/>
              <a:pPr/>
              <a:t>32</a:t>
            </a:fld>
            <a:endParaRPr lang="es-ES" smtClean="0"/>
          </a:p>
        </p:txBody>
      </p:sp>
      <p:sp>
        <p:nvSpPr>
          <p:cNvPr id="59397" name="4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7" name="6 CuadroTexto"/>
          <p:cNvSpPr txBox="1"/>
          <p:nvPr/>
        </p:nvSpPr>
        <p:spPr>
          <a:xfrm>
            <a:off x="251520" y="4869160"/>
            <a:ext cx="8784468" cy="954107"/>
          </a:xfrm>
          <a:prstGeom prst="rect">
            <a:avLst/>
          </a:prstGeom>
          <a:noFill/>
          <a:ln w="28575">
            <a:solidFill>
              <a:srgbClr val="FF3300"/>
            </a:solidFill>
          </a:ln>
        </p:spPr>
        <p:txBody>
          <a:bodyPr wrap="square" rtlCol="0">
            <a:spAutoFit/>
          </a:bodyPr>
          <a:lstStyle/>
          <a:p>
            <a:pPr>
              <a:buFont typeface="Arial" pitchFamily="34" charset="0"/>
              <a:buChar char="•"/>
            </a:pPr>
            <a:r>
              <a:rPr lang="es-ES" dirty="0" smtClean="0"/>
              <a:t> NB. La presión para eliminar a los ancianos no es el único peligro que los más mayores corren en países muy envejecidos. Según informaciones de prensa, muchos dementes (por edad) en geriátricos asistidos en países como Alemania o España, estarían permanentemente atados o sedados, para comodidad de sus cuidadores y/o reducir costes en su atención.</a:t>
            </a:r>
            <a:endParaRPr lang="es-ES" dirty="0"/>
          </a:p>
        </p:txBody>
      </p:sp>
      <p:sp>
        <p:nvSpPr>
          <p:cNvPr id="8" name="7 Pergamino horizontal"/>
          <p:cNvSpPr/>
          <p:nvPr/>
        </p:nvSpPr>
        <p:spPr bwMode="auto">
          <a:xfrm>
            <a:off x="251521" y="1120985"/>
            <a:ext cx="8496944" cy="1551931"/>
          </a:xfrm>
          <a:prstGeom prst="horizontalScroll">
            <a:avLst/>
          </a:prstGeom>
          <a:solidFill>
            <a:srgbClr val="BDE9FF"/>
          </a:solidFill>
          <a:ln w="28575" cap="flat" cmpd="sng" algn="ctr">
            <a:solidFill>
              <a:schemeClr val="tx1"/>
            </a:solidFill>
            <a:prstDash val="solid"/>
            <a:round/>
            <a:headEnd type="none" w="med" len="med"/>
            <a:tailEnd type="none" w="med" len="med"/>
          </a:ln>
          <a:effectLst/>
        </p:spPr>
        <p:txBody>
          <a:bodyPr wrap="none" lIns="0" tIns="0" rIns="0" bIns="0" anchor="ctr"/>
          <a:lstStyle/>
          <a:p>
            <a:pPr algn="ctr" eaLnBrk="0" hangingPunct="0">
              <a:spcBef>
                <a:spcPct val="50000"/>
              </a:spcBef>
              <a:defRPr/>
            </a:pPr>
            <a:endParaRPr lang="es-ES" sz="1500" b="1" dirty="0"/>
          </a:p>
          <a:p>
            <a:endParaRPr lang="es-ES" sz="1500" dirty="0" smtClean="0"/>
          </a:p>
          <a:p>
            <a:endParaRPr lang="es-ES" sz="1500" dirty="0" smtClean="0"/>
          </a:p>
          <a:p>
            <a:endParaRPr lang="es-ES" sz="1500" dirty="0" smtClean="0"/>
          </a:p>
          <a:p>
            <a:endParaRPr lang="es-ES" sz="1500" dirty="0" smtClean="0"/>
          </a:p>
          <a:p>
            <a:endParaRPr lang="es-ES" sz="1500" dirty="0" smtClean="0"/>
          </a:p>
          <a:p>
            <a:endParaRPr lang="es-ES" sz="1500" dirty="0" smtClean="0"/>
          </a:p>
          <a:p>
            <a:pPr algn="ctr"/>
            <a:r>
              <a:rPr lang="es-ES" sz="1600" dirty="0" smtClean="0"/>
              <a:t>“Debería permitirse a </a:t>
            </a:r>
            <a:r>
              <a:rPr lang="es-ES" sz="1600" b="1" dirty="0" smtClean="0"/>
              <a:t>los ancianos que se den prisa y mueran,</a:t>
            </a:r>
            <a:r>
              <a:rPr lang="es-ES" sz="1600" dirty="0" smtClean="0"/>
              <a:t> </a:t>
            </a:r>
            <a:br>
              <a:rPr lang="es-ES" sz="1600" dirty="0" smtClean="0"/>
            </a:br>
            <a:r>
              <a:rPr lang="es-ES" sz="1600" dirty="0" smtClean="0"/>
              <a:t>para aliviar así el gasto que soporta el Estado en sus tratamientos”</a:t>
            </a:r>
            <a:br>
              <a:rPr lang="es-ES" sz="1600" dirty="0" smtClean="0"/>
            </a:br>
            <a:endParaRPr lang="es-ES" sz="1600" dirty="0" smtClean="0"/>
          </a:p>
          <a:p>
            <a:pPr algn="ctr"/>
            <a:r>
              <a:rPr lang="es-ES" dirty="0" smtClean="0"/>
              <a:t>(</a:t>
            </a:r>
            <a:r>
              <a:rPr lang="es-ES" sz="1600" b="1" dirty="0" smtClean="0"/>
              <a:t>Taro Aso</a:t>
            </a:r>
            <a:r>
              <a:rPr lang="es-ES" sz="1600" dirty="0" smtClean="0"/>
              <a:t>, Ministro de Finanzas de Japón, 2013)</a:t>
            </a:r>
            <a:br>
              <a:rPr lang="es-ES" sz="1600" dirty="0" smtClean="0"/>
            </a:br>
            <a:endParaRPr lang="es-ES" sz="1600" dirty="0" smtClean="0"/>
          </a:p>
          <a:p>
            <a:pPr algn="ctr" eaLnBrk="0" hangingPunct="0">
              <a:spcBef>
                <a:spcPct val="50000"/>
              </a:spcBef>
              <a:defRPr/>
            </a:pPr>
            <a:endParaRPr lang="es-ES" sz="1500" dirty="0"/>
          </a:p>
          <a:p>
            <a:pPr algn="ctr" eaLnBrk="0" hangingPunct="0">
              <a:spcBef>
                <a:spcPct val="50000"/>
              </a:spcBef>
              <a:defRPr/>
            </a:pPr>
            <a:endParaRPr lang="es-ES" sz="1500" dirty="0"/>
          </a:p>
          <a:p>
            <a:pPr algn="ctr" eaLnBrk="0" hangingPunct="0">
              <a:spcBef>
                <a:spcPct val="50000"/>
              </a:spcBef>
              <a:defRPr/>
            </a:pPr>
            <a:r>
              <a:rPr lang="es-ES" sz="1500" dirty="0"/>
              <a:t/>
            </a:r>
            <a:br>
              <a:rPr lang="es-ES" sz="1500" dirty="0"/>
            </a:br>
            <a:endParaRPr lang="es-ES" sz="1500" dirty="0"/>
          </a:p>
        </p:txBody>
      </p:sp>
      <p:sp>
        <p:nvSpPr>
          <p:cNvPr id="9" name="8 CuadroTexto"/>
          <p:cNvSpPr txBox="1"/>
          <p:nvPr/>
        </p:nvSpPr>
        <p:spPr>
          <a:xfrm>
            <a:off x="561884" y="2997022"/>
            <a:ext cx="8100900" cy="1521919"/>
          </a:xfrm>
          <a:prstGeom prst="rect">
            <a:avLst/>
          </a:prstGeom>
          <a:noFill/>
          <a:ln w="57150">
            <a:solidFill>
              <a:srgbClr val="FF0000"/>
            </a:solidFill>
          </a:ln>
        </p:spPr>
        <p:txBody>
          <a:bodyPr wrap="square" tIns="144000" bIns="144000" rtlCol="0">
            <a:spAutoFit/>
          </a:bodyPr>
          <a:lstStyle/>
          <a:p>
            <a:r>
              <a:rPr lang="es-ES" sz="2000" dirty="0" smtClean="0"/>
              <a:t>La </a:t>
            </a:r>
            <a:r>
              <a:rPr lang="es-ES" sz="2000" b="1" dirty="0" smtClean="0"/>
              <a:t>presión hacia la eutanasia involuntaria</a:t>
            </a:r>
            <a:r>
              <a:rPr lang="es-ES" sz="2000" dirty="0" smtClean="0"/>
              <a:t> –más bien, “</a:t>
            </a:r>
            <a:r>
              <a:rPr lang="es-ES" sz="2000" b="1" i="1" dirty="0" err="1" smtClean="0"/>
              <a:t>cacotanasia</a:t>
            </a:r>
            <a:r>
              <a:rPr lang="es-ES" sz="2000" dirty="0" smtClean="0"/>
              <a:t>”- para reducir la carga creciente de la atención a los ancianos, en una población más y más envejecida, será </a:t>
            </a:r>
            <a:r>
              <a:rPr lang="es-ES" sz="2000" b="1" dirty="0" smtClean="0"/>
              <a:t>creciente!</a:t>
            </a:r>
            <a:endParaRPr lang="es-ES" sz="2000" dirty="0"/>
          </a:p>
        </p:txBody>
      </p:sp>
    </p:spTree>
    <p:extLst>
      <p:ext uri="{BB962C8B-B14F-4D97-AF65-F5344CB8AC3E}">
        <p14:creationId xmlns:p14="http://schemas.microsoft.com/office/powerpoint/2010/main" val="169555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CuadroTexto"/>
          <p:cNvSpPr txBox="1">
            <a:spLocks noChangeArrowheads="1"/>
          </p:cNvSpPr>
          <p:nvPr/>
        </p:nvSpPr>
        <p:spPr bwMode="auto">
          <a:xfrm>
            <a:off x="242888" y="311150"/>
            <a:ext cx="8658225" cy="708025"/>
          </a:xfrm>
          <a:prstGeom prst="rect">
            <a:avLst/>
          </a:prstGeom>
          <a:noFill/>
          <a:ln w="9525">
            <a:noFill/>
            <a:miter lim="800000"/>
            <a:headEnd/>
            <a:tailEnd/>
          </a:ln>
        </p:spPr>
        <p:txBody>
          <a:bodyPr>
            <a:spAutoFit/>
          </a:bodyPr>
          <a:lstStyle/>
          <a:p>
            <a:pPr eaLnBrk="0" hangingPunct="0">
              <a:spcBef>
                <a:spcPct val="50000"/>
              </a:spcBef>
              <a:spcAft>
                <a:spcPct val="50000"/>
              </a:spcAft>
              <a:buSzPct val="100000"/>
            </a:pPr>
            <a:r>
              <a:rPr lang="es-ES" sz="2000" b="1" dirty="0"/>
              <a:t>Hay tres grandes opciones de actuación ante nuestro </a:t>
            </a:r>
            <a:r>
              <a:rPr lang="es-ES" sz="2000" b="1" dirty="0" smtClean="0"/>
              <a:t>(potencialmente) gravísimo </a:t>
            </a:r>
            <a:r>
              <a:rPr lang="es-ES" sz="2000" b="1" dirty="0"/>
              <a:t>problema demográfico</a:t>
            </a:r>
          </a:p>
        </p:txBody>
      </p:sp>
      <p:sp>
        <p:nvSpPr>
          <p:cNvPr id="59395" name="3 Marcador de número de diapositiva"/>
          <p:cNvSpPr txBox="1">
            <a:spLocks noGrp="1"/>
          </p:cNvSpPr>
          <p:nvPr/>
        </p:nvSpPr>
        <p:spPr bwMode="auto">
          <a:xfrm>
            <a:off x="8458200" y="6642100"/>
            <a:ext cx="514350" cy="152400"/>
          </a:xfrm>
          <a:prstGeom prst="rect">
            <a:avLst/>
          </a:prstGeom>
          <a:noFill/>
          <a:ln w="9525">
            <a:noFill/>
            <a:miter lim="800000"/>
            <a:headEnd/>
            <a:tailEnd/>
          </a:ln>
        </p:spPr>
        <p:txBody>
          <a:bodyPr/>
          <a:lstStyle/>
          <a:p>
            <a:pPr algn="r" eaLnBrk="0" hangingPunct="0">
              <a:lnSpc>
                <a:spcPct val="90000"/>
              </a:lnSpc>
            </a:pPr>
            <a:fld id="{C9A7F709-018A-43EA-A09B-8394380B1DCB}" type="slidenum">
              <a:rPr lang="es-ES" sz="800"/>
              <a:pPr algn="r" eaLnBrk="0" hangingPunct="0">
                <a:lnSpc>
                  <a:spcPct val="90000"/>
                </a:lnSpc>
              </a:pPr>
              <a:t>33</a:t>
            </a:fld>
            <a:endParaRPr lang="es-ES" sz="800"/>
          </a:p>
        </p:txBody>
      </p:sp>
      <p:sp>
        <p:nvSpPr>
          <p:cNvPr id="59396" name="5 CuadroTexto"/>
          <p:cNvSpPr txBox="1">
            <a:spLocks noChangeArrowheads="1"/>
          </p:cNvSpPr>
          <p:nvPr/>
        </p:nvSpPr>
        <p:spPr bwMode="auto">
          <a:xfrm>
            <a:off x="242888" y="1196752"/>
            <a:ext cx="8658225" cy="400050"/>
          </a:xfrm>
          <a:prstGeom prst="rect">
            <a:avLst/>
          </a:prstGeom>
          <a:solidFill>
            <a:srgbClr val="FF3300"/>
          </a:solidFill>
          <a:ln w="28575">
            <a:solidFill>
              <a:schemeClr val="bg2"/>
            </a:solidFill>
            <a:miter lim="800000"/>
            <a:headEnd/>
            <a:tailEnd/>
          </a:ln>
        </p:spPr>
        <p:txBody>
          <a:bodyPr>
            <a:spAutoFit/>
          </a:bodyPr>
          <a:lstStyle/>
          <a:p>
            <a:pPr marL="457200" indent="-457200">
              <a:buFont typeface="Bookman Old Style" pitchFamily="18" charset="0"/>
              <a:buAutoNum type="arabicPeriod"/>
            </a:pPr>
            <a:r>
              <a:rPr lang="es-ES" sz="2000" b="1" dirty="0"/>
              <a:t>Ignorar el asunto, y seguir mirando hacia otro </a:t>
            </a:r>
            <a:r>
              <a:rPr lang="es-ES" sz="2000" b="1" dirty="0" smtClean="0"/>
              <a:t>lado </a:t>
            </a:r>
            <a:r>
              <a:rPr lang="es-ES" sz="1800" b="1" u="sng" dirty="0" smtClean="0"/>
              <a:t>(¡NO!)</a:t>
            </a:r>
            <a:endParaRPr lang="es-ES" sz="1800" b="1" u="sng" dirty="0"/>
          </a:p>
        </p:txBody>
      </p:sp>
      <p:sp>
        <p:nvSpPr>
          <p:cNvPr id="59397" name="5 CuadroTexto"/>
          <p:cNvSpPr txBox="1">
            <a:spLocks noChangeArrowheads="1"/>
          </p:cNvSpPr>
          <p:nvPr/>
        </p:nvSpPr>
        <p:spPr bwMode="auto">
          <a:xfrm>
            <a:off x="242888" y="1700805"/>
            <a:ext cx="8658225" cy="1908215"/>
          </a:xfrm>
          <a:prstGeom prst="rect">
            <a:avLst/>
          </a:prstGeom>
          <a:solidFill>
            <a:srgbClr val="FFFF00"/>
          </a:solidFill>
          <a:ln w="28575">
            <a:solidFill>
              <a:schemeClr val="bg2"/>
            </a:solidFill>
            <a:miter lim="800000"/>
            <a:headEnd/>
            <a:tailEnd/>
          </a:ln>
        </p:spPr>
        <p:txBody>
          <a:bodyPr>
            <a:spAutoFit/>
          </a:bodyPr>
          <a:lstStyle/>
          <a:p>
            <a:pPr marL="457200" indent="-457200">
              <a:buFont typeface="Bookman Old Style" pitchFamily="18" charset="0"/>
              <a:buAutoNum type="arabicPeriod" startAt="2"/>
            </a:pPr>
            <a:r>
              <a:rPr lang="es-ES" sz="2000" b="1" dirty="0"/>
              <a:t>Adaptarse al declive </a:t>
            </a:r>
            <a:r>
              <a:rPr lang="es-ES" sz="2000" b="1" dirty="0" smtClean="0"/>
              <a:t>demográfico </a:t>
            </a:r>
            <a:r>
              <a:rPr lang="es-ES" b="1" u="sng" dirty="0" smtClean="0"/>
              <a:t>(¡ES PRECISO EN CUALQUIER CASO!)</a:t>
            </a:r>
            <a:endParaRPr lang="es-ES" u="sng" dirty="0"/>
          </a:p>
          <a:p>
            <a:pPr lvl="1">
              <a:buFont typeface="Arial" charset="0"/>
              <a:buChar char="•"/>
            </a:pPr>
            <a:r>
              <a:rPr lang="es-ES" b="1" dirty="0" smtClean="0"/>
              <a:t>Ahorrar</a:t>
            </a:r>
            <a:r>
              <a:rPr lang="es-ES" dirty="0"/>
              <a:t>. E </a:t>
            </a:r>
            <a:r>
              <a:rPr lang="es-ES" b="1" dirty="0"/>
              <a:t>invertir </a:t>
            </a:r>
            <a:r>
              <a:rPr lang="es-ES" dirty="0"/>
              <a:t>teniendo muy en cuenta las </a:t>
            </a:r>
            <a:r>
              <a:rPr lang="es-ES" b="1" dirty="0"/>
              <a:t>perspectivas demográficas</a:t>
            </a:r>
            <a:r>
              <a:rPr lang="es-ES" dirty="0"/>
              <a:t>.</a:t>
            </a:r>
          </a:p>
          <a:p>
            <a:pPr lvl="1">
              <a:buFont typeface="Arial" charset="0"/>
              <a:buChar char="•"/>
            </a:pPr>
            <a:r>
              <a:rPr lang="es-ES" dirty="0"/>
              <a:t> </a:t>
            </a:r>
            <a:r>
              <a:rPr lang="es-ES" b="1" dirty="0"/>
              <a:t>Reformas </a:t>
            </a:r>
            <a:r>
              <a:rPr lang="es-ES" b="1" dirty="0" smtClean="0"/>
              <a:t>estructurales </a:t>
            </a:r>
            <a:r>
              <a:rPr lang="es-ES" dirty="0" smtClean="0"/>
              <a:t>para mejorar la productividad </a:t>
            </a:r>
            <a:r>
              <a:rPr lang="es-ES" dirty="0"/>
              <a:t>y </a:t>
            </a:r>
            <a:r>
              <a:rPr lang="es-ES" dirty="0" smtClean="0"/>
              <a:t>competitividad; suprimir gasto público superfluo; racionalizar el Estado de bienestar y complementar de forma creciente las pensiones públicas con las generadas por el ahorro personal con capitalización.</a:t>
            </a:r>
          </a:p>
          <a:p>
            <a:pPr lvl="1">
              <a:buFont typeface="Arial" charset="0"/>
              <a:buChar char="•"/>
            </a:pPr>
            <a:r>
              <a:rPr lang="es-ES" dirty="0" smtClean="0"/>
              <a:t> </a:t>
            </a:r>
            <a:r>
              <a:rPr lang="es-ES" b="1" dirty="0" smtClean="0"/>
              <a:t>Crear infraestructuras y adaptar </a:t>
            </a:r>
            <a:r>
              <a:rPr lang="es-ES" dirty="0" smtClean="0"/>
              <a:t>las actuales para la </a:t>
            </a:r>
            <a:r>
              <a:rPr lang="es-ES" b="1" dirty="0" smtClean="0"/>
              <a:t>creciente población anciana</a:t>
            </a:r>
            <a:r>
              <a:rPr lang="es-ES" dirty="0" smtClean="0"/>
              <a:t>.</a:t>
            </a:r>
            <a:endParaRPr lang="es-ES" dirty="0"/>
          </a:p>
          <a:p>
            <a:pPr lvl="1">
              <a:buFont typeface="Arial" charset="0"/>
              <a:buChar char="•"/>
            </a:pPr>
            <a:r>
              <a:rPr lang="es-ES" dirty="0"/>
              <a:t> </a:t>
            </a:r>
            <a:r>
              <a:rPr lang="es-ES" b="1" dirty="0"/>
              <a:t>Exportar,</a:t>
            </a:r>
            <a:r>
              <a:rPr lang="es-ES" dirty="0"/>
              <a:t> y </a:t>
            </a:r>
            <a:r>
              <a:rPr lang="es-ES" b="1" dirty="0"/>
              <a:t>lanzar / explotar negocios </a:t>
            </a:r>
            <a:r>
              <a:rPr lang="es-ES" dirty="0"/>
              <a:t>para personas mayores e inmigrantes.</a:t>
            </a:r>
          </a:p>
          <a:p>
            <a:pPr lvl="1">
              <a:buFont typeface="Arial" charset="0"/>
              <a:buChar char="•"/>
            </a:pPr>
            <a:r>
              <a:rPr lang="es-ES" dirty="0"/>
              <a:t> </a:t>
            </a:r>
            <a:r>
              <a:rPr lang="es-ES" dirty="0" smtClean="0"/>
              <a:t>(Eventualmente) </a:t>
            </a:r>
            <a:r>
              <a:rPr lang="es-ES" b="1" dirty="0" smtClean="0"/>
              <a:t>emigrar</a:t>
            </a:r>
            <a:r>
              <a:rPr lang="es-ES" dirty="0" smtClean="0"/>
              <a:t> </a:t>
            </a:r>
            <a:r>
              <a:rPr lang="es-ES" dirty="0"/>
              <a:t>a países </a:t>
            </a:r>
            <a:r>
              <a:rPr lang="es-ES" dirty="0" smtClean="0"/>
              <a:t>y regiones con mejor perfil demográfico-económico.</a:t>
            </a:r>
            <a:endParaRPr lang="es-ES" dirty="0"/>
          </a:p>
        </p:txBody>
      </p:sp>
      <p:sp>
        <p:nvSpPr>
          <p:cNvPr id="59398" name="5 CuadroTexto"/>
          <p:cNvSpPr txBox="1">
            <a:spLocks noChangeArrowheads="1"/>
          </p:cNvSpPr>
          <p:nvPr/>
        </p:nvSpPr>
        <p:spPr bwMode="auto">
          <a:xfrm>
            <a:off x="227013" y="3724577"/>
            <a:ext cx="8658225" cy="2800767"/>
          </a:xfrm>
          <a:prstGeom prst="rect">
            <a:avLst/>
          </a:prstGeom>
          <a:solidFill>
            <a:srgbClr val="99FF66"/>
          </a:solidFill>
          <a:ln w="28575">
            <a:solidFill>
              <a:schemeClr val="bg2"/>
            </a:solidFill>
            <a:miter lim="800000"/>
            <a:headEnd/>
            <a:tailEnd/>
          </a:ln>
        </p:spPr>
        <p:txBody>
          <a:bodyPr>
            <a:spAutoFit/>
          </a:bodyPr>
          <a:lstStyle/>
          <a:p>
            <a:pPr marL="457200" indent="-457200">
              <a:buFont typeface="Bookman Old Style" pitchFamily="18" charset="0"/>
              <a:buAutoNum type="arabicPeriod" startAt="3"/>
            </a:pPr>
            <a:r>
              <a:rPr lang="es-ES" sz="2000" b="1" dirty="0" smtClean="0"/>
              <a:t>Tratar de solucionar </a:t>
            </a:r>
            <a:r>
              <a:rPr lang="es-ES" sz="2000" b="1" dirty="0"/>
              <a:t>el </a:t>
            </a:r>
            <a:r>
              <a:rPr lang="es-ES" sz="2000" b="1" dirty="0" smtClean="0"/>
              <a:t>problema </a:t>
            </a:r>
            <a:endParaRPr lang="es-ES" sz="1600" dirty="0"/>
          </a:p>
          <a:p>
            <a:pPr lvl="1">
              <a:buFont typeface="Arial" charset="0"/>
              <a:buChar char="•"/>
            </a:pPr>
            <a:r>
              <a:rPr lang="es-ES" sz="1500" b="1" dirty="0"/>
              <a:t>Más hijos: la única solución verdadera</a:t>
            </a:r>
            <a:r>
              <a:rPr lang="es-ES" dirty="0"/>
              <a:t>. Que nuestras </a:t>
            </a:r>
            <a:r>
              <a:rPr lang="es-ES" dirty="0" smtClean="0"/>
              <a:t>élites hagan del problema demográfico </a:t>
            </a:r>
            <a:r>
              <a:rPr lang="es-ES" b="1" dirty="0" smtClean="0"/>
              <a:t>una prioridad estratégica</a:t>
            </a:r>
            <a:r>
              <a:rPr lang="es-ES" dirty="0" smtClean="0"/>
              <a:t>. Que </a:t>
            </a:r>
            <a:r>
              <a:rPr lang="es-ES" b="1" dirty="0" smtClean="0"/>
              <a:t>los españoles entiendan </a:t>
            </a:r>
            <a:r>
              <a:rPr lang="es-ES" dirty="0" smtClean="0"/>
              <a:t>el desastre demográfico en ciernes, </a:t>
            </a:r>
            <a:r>
              <a:rPr lang="es-ES" b="1" dirty="0" smtClean="0"/>
              <a:t>recuperen </a:t>
            </a:r>
            <a:r>
              <a:rPr lang="es-ES" b="1" dirty="0"/>
              <a:t>el valor primordial </a:t>
            </a:r>
            <a:r>
              <a:rPr lang="es-ES" dirty="0" smtClean="0"/>
              <a:t>de la maternidad / paternidad y el sentido de </a:t>
            </a:r>
            <a:r>
              <a:rPr lang="es-ES" b="1" dirty="0" smtClean="0"/>
              <a:t>lo maravillosos que son los niños</a:t>
            </a:r>
            <a:r>
              <a:rPr lang="es-ES" dirty="0" smtClean="0"/>
              <a:t>, y tengan </a:t>
            </a:r>
            <a:r>
              <a:rPr lang="es-ES" b="1" dirty="0" smtClean="0"/>
              <a:t>más jóvenes </a:t>
            </a:r>
            <a:r>
              <a:rPr lang="es-ES" dirty="0" smtClean="0"/>
              <a:t>los hijos. </a:t>
            </a:r>
            <a:r>
              <a:rPr lang="es-ES" b="1" dirty="0" smtClean="0"/>
              <a:t>Cambios legislativos que favorezcan</a:t>
            </a:r>
            <a:r>
              <a:rPr lang="es-ES" dirty="0" smtClean="0"/>
              <a:t> </a:t>
            </a:r>
            <a:r>
              <a:rPr lang="es-ES" dirty="0"/>
              <a:t>la </a:t>
            </a:r>
            <a:r>
              <a:rPr lang="es-ES" dirty="0" smtClean="0"/>
              <a:t>natalidad. </a:t>
            </a:r>
            <a:r>
              <a:rPr lang="es-ES" b="1" dirty="0" smtClean="0"/>
              <a:t>Según el número de hijos </a:t>
            </a:r>
            <a:r>
              <a:rPr lang="es-ES" dirty="0" smtClean="0"/>
              <a:t>de cada uno, dar un </a:t>
            </a:r>
            <a:r>
              <a:rPr lang="es-ES" b="1" dirty="0" smtClean="0"/>
              <a:t>plus</a:t>
            </a:r>
            <a:r>
              <a:rPr lang="es-ES" dirty="0" smtClean="0"/>
              <a:t> en </a:t>
            </a:r>
            <a:r>
              <a:rPr lang="es-ES" dirty="0"/>
              <a:t>pensiones </a:t>
            </a:r>
            <a:r>
              <a:rPr lang="es-ES" dirty="0" smtClean="0"/>
              <a:t>públicas y </a:t>
            </a:r>
            <a:r>
              <a:rPr lang="es-ES" b="1" dirty="0" smtClean="0"/>
              <a:t>deducciones </a:t>
            </a:r>
            <a:r>
              <a:rPr lang="es-ES" dirty="0" smtClean="0"/>
              <a:t>en cotizaciones </a:t>
            </a:r>
            <a:r>
              <a:rPr lang="es-ES" dirty="0"/>
              <a:t>a </a:t>
            </a:r>
            <a:r>
              <a:rPr lang="es-ES" dirty="0" smtClean="0"/>
              <a:t>la Seguridad </a:t>
            </a:r>
            <a:r>
              <a:rPr lang="es-ES" dirty="0"/>
              <a:t>Social e </a:t>
            </a:r>
            <a:r>
              <a:rPr lang="es-ES" dirty="0" smtClean="0"/>
              <a:t>IRPF.</a:t>
            </a:r>
            <a:r>
              <a:rPr lang="es-ES" dirty="0"/>
              <a:t/>
            </a:r>
            <a:br>
              <a:rPr lang="es-ES" dirty="0"/>
            </a:br>
            <a:endParaRPr lang="es-ES" dirty="0"/>
          </a:p>
          <a:p>
            <a:pPr lvl="1">
              <a:buFont typeface="Arial" charset="0"/>
              <a:buChar char="•"/>
            </a:pPr>
            <a:r>
              <a:rPr lang="es-ES" dirty="0"/>
              <a:t> </a:t>
            </a:r>
            <a:r>
              <a:rPr lang="es-ES" sz="1500" b="1" dirty="0" smtClean="0"/>
              <a:t>Inmigrantes extranjeros, </a:t>
            </a:r>
            <a:r>
              <a:rPr lang="es-ES" sz="1500" b="1" dirty="0"/>
              <a:t>los que necesitemos</a:t>
            </a:r>
            <a:r>
              <a:rPr lang="es-ES" b="1" dirty="0"/>
              <a:t>. </a:t>
            </a:r>
            <a:r>
              <a:rPr lang="es-ES" dirty="0"/>
              <a:t>Y con preferencia, </a:t>
            </a:r>
            <a:r>
              <a:rPr lang="es-ES" b="1" dirty="0"/>
              <a:t>del sustrato cultural </a:t>
            </a:r>
            <a:r>
              <a:rPr lang="es-ES" dirty="0"/>
              <a:t>que mejor se integre en </a:t>
            </a:r>
            <a:r>
              <a:rPr lang="es-ES" dirty="0" smtClean="0"/>
              <a:t>España. </a:t>
            </a:r>
            <a:r>
              <a:rPr lang="es-ES" dirty="0"/>
              <a:t>Son un</a:t>
            </a:r>
            <a:r>
              <a:rPr lang="es-ES" b="1" dirty="0"/>
              <a:t> paliativo y parte de la solución, pero no bastan</a:t>
            </a:r>
            <a:r>
              <a:rPr lang="es-ES" dirty="0"/>
              <a:t>. </a:t>
            </a:r>
            <a:r>
              <a:rPr lang="es-ES" dirty="0" smtClean="0"/>
              <a:t>Y </a:t>
            </a:r>
            <a:r>
              <a:rPr lang="es-ES" b="1" dirty="0" smtClean="0"/>
              <a:t>tal vez ni siquiera vengan muchos en el futuro, </a:t>
            </a:r>
            <a:r>
              <a:rPr lang="es-ES" dirty="0" smtClean="0"/>
              <a:t>salvo muy </a:t>
            </a:r>
            <a:r>
              <a:rPr lang="es-ES" smtClean="0"/>
              <a:t>poco cualificados </a:t>
            </a:r>
            <a:r>
              <a:rPr lang="es-ES" dirty="0" smtClean="0"/>
              <a:t>porque sus países de origen se van desarrollando y ya no tienen una natalidad agobiante.</a:t>
            </a:r>
            <a:endParaRPr lang="es-ES" dirty="0"/>
          </a:p>
        </p:txBody>
      </p:sp>
      <p:sp>
        <p:nvSpPr>
          <p:cNvPr id="8" name="7 Cara sonriente"/>
          <p:cNvSpPr/>
          <p:nvPr/>
        </p:nvSpPr>
        <p:spPr bwMode="auto">
          <a:xfrm>
            <a:off x="5364088" y="3681028"/>
            <a:ext cx="468052" cy="435859"/>
          </a:xfrm>
          <a:prstGeom prst="smileyFace">
            <a:avLst/>
          </a:prstGeom>
          <a:solidFill>
            <a:schemeClr val="bg1"/>
          </a:solidFill>
          <a:ln w="19050" cap="flat" cmpd="sng" algn="ctr">
            <a:solidFill>
              <a:srgbClr val="0066FF"/>
            </a:solidFill>
            <a:prstDash val="solid"/>
            <a:round/>
            <a:headEnd type="none" w="med" len="med"/>
            <a:tailEnd type="none" w="med" len="med"/>
          </a:ln>
          <a:effectLst>
            <a:outerShdw dist="35921" dir="2700000" algn="ctr" rotWithShape="0">
              <a:srgbClr val="808080"/>
            </a:outerShdw>
          </a:effectLst>
        </p:spPr>
        <p:txBody>
          <a:bodyPr vert="horz" wrap="square" lIns="90000" tIns="46800" rIns="90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1" i="0" u="none" strike="noStrike" cap="none" normalizeH="0" baseline="0" dirty="0" smtClean="0">
              <a:ln>
                <a:noFill/>
              </a:ln>
              <a:solidFill>
                <a:schemeClr val="tx1"/>
              </a:solidFill>
              <a:effectLst/>
              <a:latin typeface="Bookman Old Style" pitchFamily="18" charset="0"/>
              <a:cs typeface="Times New Roman" pitchFamily="18" charset="0"/>
            </a:endParaRPr>
          </a:p>
        </p:txBody>
      </p:sp>
      <p:sp>
        <p:nvSpPr>
          <p:cNvPr id="9"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Tree>
    <p:extLst>
      <p:ext uri="{BB962C8B-B14F-4D97-AF65-F5344CB8AC3E}">
        <p14:creationId xmlns:p14="http://schemas.microsoft.com/office/powerpoint/2010/main" val="187957566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a:xfrm>
            <a:off x="152400" y="216632"/>
            <a:ext cx="8820150" cy="800100"/>
          </a:xfrm>
        </p:spPr>
        <p:txBody>
          <a:bodyPr/>
          <a:lstStyle/>
          <a:p>
            <a:r>
              <a:rPr lang="es-ES" sz="2000" dirty="0"/>
              <a:t>P</a:t>
            </a:r>
            <a:r>
              <a:rPr lang="es-ES" sz="2000" dirty="0" smtClean="0"/>
              <a:t>ara un repunte suficiente la natalidad se necesitarían cinco grandes cosas</a:t>
            </a:r>
          </a:p>
        </p:txBody>
      </p:sp>
      <p:sp>
        <p:nvSpPr>
          <p:cNvPr id="71685" name="5 CuadroTexto"/>
          <p:cNvSpPr txBox="1">
            <a:spLocks noChangeArrowheads="1"/>
          </p:cNvSpPr>
          <p:nvPr/>
        </p:nvSpPr>
        <p:spPr bwMode="auto">
          <a:xfrm>
            <a:off x="405507" y="1357022"/>
            <a:ext cx="8378961" cy="3908762"/>
          </a:xfrm>
          <a:prstGeom prst="rect">
            <a:avLst/>
          </a:prstGeom>
          <a:noFill/>
          <a:ln w="28575">
            <a:solidFill>
              <a:schemeClr val="accent1"/>
            </a:solidFill>
            <a:miter lim="800000"/>
            <a:headEnd/>
            <a:tailEnd/>
          </a:ln>
        </p:spPr>
        <p:txBody>
          <a:bodyPr wrap="square">
            <a:spAutoFit/>
          </a:bodyPr>
          <a:lstStyle/>
          <a:p>
            <a:pPr>
              <a:spcBef>
                <a:spcPts val="1800"/>
              </a:spcBef>
              <a:spcAft>
                <a:spcPts val="600"/>
              </a:spcAft>
              <a:buFont typeface="Wingdings" pitchFamily="2" charset="2"/>
              <a:buChar char="ü"/>
            </a:pPr>
            <a:r>
              <a:rPr lang="es-ES" b="1" u="sng" dirty="0" smtClean="0"/>
              <a:t>Concienciar a la población y las élites </a:t>
            </a:r>
            <a:r>
              <a:rPr lang="es-ES" dirty="0" smtClean="0"/>
              <a:t>de la gravedad del problema demográfico y de sociedad que origina la baja natalidad, dejando el tema fuera de la lucha partidista / ideológica.</a:t>
            </a:r>
          </a:p>
          <a:p>
            <a:pPr>
              <a:spcBef>
                <a:spcPts val="1800"/>
              </a:spcBef>
              <a:spcAft>
                <a:spcPts val="600"/>
              </a:spcAft>
              <a:buFont typeface="Wingdings" pitchFamily="2" charset="2"/>
              <a:buChar char="ü"/>
            </a:pPr>
            <a:r>
              <a:rPr lang="es-ES" dirty="0" smtClean="0"/>
              <a:t> </a:t>
            </a:r>
            <a:r>
              <a:rPr lang="es-ES" b="1" u="sng" dirty="0"/>
              <a:t>Estudiar a fondo el problema </a:t>
            </a:r>
            <a:r>
              <a:rPr lang="es-ES" dirty="0"/>
              <a:t>para comprender bien sus causas, qué implica de verdad, y sus posibles </a:t>
            </a:r>
            <a:r>
              <a:rPr lang="es-ES" dirty="0" smtClean="0"/>
              <a:t>soluciones, con datos, rigor </a:t>
            </a:r>
            <a:r>
              <a:rPr lang="es-ES" dirty="0"/>
              <a:t>y sin prejuicios </a:t>
            </a:r>
            <a:r>
              <a:rPr lang="es-ES" dirty="0" smtClean="0"/>
              <a:t>ideológicos. </a:t>
            </a:r>
          </a:p>
          <a:p>
            <a:pPr>
              <a:spcBef>
                <a:spcPts val="1800"/>
              </a:spcBef>
              <a:spcAft>
                <a:spcPts val="600"/>
              </a:spcAft>
              <a:buFont typeface="Wingdings" pitchFamily="2" charset="2"/>
              <a:buChar char="ü"/>
            </a:pPr>
            <a:r>
              <a:rPr lang="es-ES" dirty="0" smtClean="0"/>
              <a:t>Hacer del aumento de la natalidad </a:t>
            </a:r>
            <a:r>
              <a:rPr lang="es-ES" b="1" u="sng" dirty="0" smtClean="0"/>
              <a:t>una de las primeras prioridades nacionales </a:t>
            </a:r>
            <a:r>
              <a:rPr lang="es-ES" dirty="0" smtClean="0"/>
              <a:t>/ regionales / locales (y europeas). Sin ello, no se hará lo suficiente.</a:t>
            </a:r>
          </a:p>
          <a:p>
            <a:pPr>
              <a:spcBef>
                <a:spcPts val="1800"/>
              </a:spcBef>
              <a:spcAft>
                <a:spcPts val="600"/>
              </a:spcAft>
              <a:buFont typeface="Wingdings" pitchFamily="2" charset="2"/>
              <a:buChar char="ü"/>
            </a:pPr>
            <a:r>
              <a:rPr lang="es-ES" dirty="0" smtClean="0"/>
              <a:t> </a:t>
            </a:r>
            <a:r>
              <a:rPr lang="es-ES" b="1" u="sng" dirty="0" smtClean="0"/>
              <a:t>Adoptar </a:t>
            </a:r>
            <a:r>
              <a:rPr lang="es-ES" b="1" u="sng" dirty="0"/>
              <a:t>medidas de </a:t>
            </a:r>
            <a:r>
              <a:rPr lang="es-ES" b="1" u="sng" dirty="0" smtClean="0"/>
              <a:t>incentivo económico </a:t>
            </a:r>
            <a:r>
              <a:rPr lang="es-ES" dirty="0" smtClean="0"/>
              <a:t>a </a:t>
            </a:r>
            <a:r>
              <a:rPr lang="es-ES" dirty="0"/>
              <a:t>la natalidad, que impliquen la </a:t>
            </a:r>
            <a:r>
              <a:rPr lang="es-ES" b="1" dirty="0"/>
              <a:t>compensación </a:t>
            </a:r>
            <a:r>
              <a:rPr lang="es-ES" dirty="0" smtClean="0"/>
              <a:t>de </a:t>
            </a:r>
            <a:r>
              <a:rPr lang="es-ES" dirty="0"/>
              <a:t>una parte muy significativa del coste completo de tener y criar </a:t>
            </a:r>
            <a:r>
              <a:rPr lang="es-ES" dirty="0" smtClean="0"/>
              <a:t>hijos, tanto por la natalidad en sí, como por la igualdad de oportunidades de mayores y niños.</a:t>
            </a:r>
          </a:p>
          <a:p>
            <a:pPr>
              <a:spcBef>
                <a:spcPts val="1800"/>
              </a:spcBef>
              <a:spcAft>
                <a:spcPts val="600"/>
              </a:spcAft>
              <a:buFont typeface="Wingdings" pitchFamily="2" charset="2"/>
              <a:buChar char="ü"/>
            </a:pPr>
            <a:r>
              <a:rPr lang="es-ES" dirty="0" smtClean="0"/>
              <a:t>  </a:t>
            </a:r>
            <a:r>
              <a:rPr lang="es-ES" dirty="0"/>
              <a:t>Un </a:t>
            </a:r>
            <a:r>
              <a:rPr lang="es-ES" b="1" u="sng" dirty="0"/>
              <a:t>cambio </a:t>
            </a:r>
            <a:r>
              <a:rPr lang="es-ES" b="1" u="sng" dirty="0" smtClean="0"/>
              <a:t>cultural, de </a:t>
            </a:r>
            <a:r>
              <a:rPr lang="es-ES" b="1" u="sng" dirty="0"/>
              <a:t>valores </a:t>
            </a:r>
            <a:r>
              <a:rPr lang="es-ES" b="1" u="sng" dirty="0" smtClean="0"/>
              <a:t>sociales, </a:t>
            </a:r>
            <a:r>
              <a:rPr lang="es-ES" u="sng" dirty="0"/>
              <a:t>y de </a:t>
            </a:r>
            <a:r>
              <a:rPr lang="es-ES" b="1" u="sng" dirty="0"/>
              <a:t>ciertas leyes</a:t>
            </a:r>
            <a:r>
              <a:rPr lang="es-ES" dirty="0"/>
              <a:t>, en favor de la </a:t>
            </a:r>
            <a:r>
              <a:rPr lang="es-ES" dirty="0" smtClean="0"/>
              <a:t>maternidad / paternidad y la natalidad, y de lo que favorece que haya más niños.</a:t>
            </a:r>
            <a:r>
              <a:rPr lang="es-ES" dirty="0"/>
              <a:t> </a:t>
            </a:r>
          </a:p>
        </p:txBody>
      </p:sp>
      <p:sp>
        <p:nvSpPr>
          <p:cNvPr id="10" name="3 Marcador de número de diapositiva"/>
          <p:cNvSpPr txBox="1">
            <a:spLocks noGrp="1"/>
          </p:cNvSpPr>
          <p:nvPr/>
        </p:nvSpPr>
        <p:spPr bwMode="auto">
          <a:xfrm>
            <a:off x="8458200" y="6642100"/>
            <a:ext cx="514350" cy="152400"/>
          </a:xfrm>
          <a:prstGeom prst="rect">
            <a:avLst/>
          </a:prstGeom>
          <a:noFill/>
          <a:ln w="9525">
            <a:noFill/>
            <a:miter lim="800000"/>
            <a:headEnd/>
            <a:tailEnd/>
          </a:ln>
        </p:spPr>
        <p:txBody>
          <a:bodyPr/>
          <a:lstStyle/>
          <a:p>
            <a:pPr algn="r" eaLnBrk="0" hangingPunct="0">
              <a:lnSpc>
                <a:spcPct val="90000"/>
              </a:lnSpc>
            </a:pPr>
            <a:fld id="{C9A7F709-018A-43EA-A09B-8394380B1DCB}" type="slidenum">
              <a:rPr lang="es-ES" sz="800"/>
              <a:pPr algn="r" eaLnBrk="0" hangingPunct="0">
                <a:lnSpc>
                  <a:spcPct val="90000"/>
                </a:lnSpc>
              </a:pPr>
              <a:t>34</a:t>
            </a:fld>
            <a:endParaRPr lang="es-ES" sz="800" dirty="0"/>
          </a:p>
        </p:txBody>
      </p:sp>
      <p:sp>
        <p:nvSpPr>
          <p:cNvPr id="2" name="CuadroTexto 1"/>
          <p:cNvSpPr txBox="1"/>
          <p:nvPr/>
        </p:nvSpPr>
        <p:spPr>
          <a:xfrm>
            <a:off x="431540" y="5625244"/>
            <a:ext cx="8352928" cy="707886"/>
          </a:xfrm>
          <a:prstGeom prst="rect">
            <a:avLst/>
          </a:prstGeom>
          <a:solidFill>
            <a:srgbClr val="00B050"/>
          </a:solidFill>
          <a:ln w="19050">
            <a:solidFill>
              <a:schemeClr val="tx1"/>
            </a:solidFill>
          </a:ln>
        </p:spPr>
        <p:txBody>
          <a:bodyPr wrap="square" rtlCol="0">
            <a:spAutoFit/>
          </a:bodyPr>
          <a:lstStyle/>
          <a:p>
            <a:r>
              <a:rPr lang="es-ES" sz="2000" b="1" dirty="0" smtClean="0">
                <a:solidFill>
                  <a:schemeClr val="bg1"/>
                </a:solidFill>
              </a:rPr>
              <a:t>Y muy importante: no dejar todo esto solo en manos del Estado. Es cosa de toda la sociedad, mujeres y varones.</a:t>
            </a:r>
            <a:endParaRPr lang="es-ES" sz="2000" b="1" dirty="0">
              <a:solidFill>
                <a:schemeClr val="bg1"/>
              </a:solidFill>
            </a:endParaRPr>
          </a:p>
        </p:txBody>
      </p:sp>
      <p:sp>
        <p:nvSpPr>
          <p:cNvPr id="8"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Tree>
    <p:extLst>
      <p:ext uri="{BB962C8B-B14F-4D97-AF65-F5344CB8AC3E}">
        <p14:creationId xmlns:p14="http://schemas.microsoft.com/office/powerpoint/2010/main" val="421703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Título"/>
          <p:cNvSpPr>
            <a:spLocks noGrp="1"/>
          </p:cNvSpPr>
          <p:nvPr>
            <p:ph type="title"/>
          </p:nvPr>
        </p:nvSpPr>
        <p:spPr>
          <a:xfrm>
            <a:off x="152400" y="401638"/>
            <a:ext cx="8820150" cy="800100"/>
          </a:xfrm>
        </p:spPr>
        <p:txBody>
          <a:bodyPr/>
          <a:lstStyle/>
          <a:p>
            <a:r>
              <a:rPr lang="es-ES" altLang="es-ES" sz="2000" smtClean="0"/>
              <a:t>Qué hacer para fomentar la natalidad (1)</a:t>
            </a:r>
          </a:p>
        </p:txBody>
      </p:sp>
      <p:sp>
        <p:nvSpPr>
          <p:cNvPr id="84995" name="5 CuadroTexto"/>
          <p:cNvSpPr txBox="1">
            <a:spLocks noChangeArrowheads="1"/>
          </p:cNvSpPr>
          <p:nvPr/>
        </p:nvSpPr>
        <p:spPr bwMode="auto">
          <a:xfrm>
            <a:off x="404813" y="1631950"/>
            <a:ext cx="8415337" cy="4893647"/>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ts val="600"/>
              </a:spcBef>
              <a:spcAft>
                <a:spcPts val="600"/>
              </a:spcAft>
              <a:buSzTx/>
              <a:buFont typeface="Wingdings" panose="05000000000000000000" pitchFamily="2" charset="2"/>
              <a:buChar char="ü"/>
            </a:pPr>
            <a:r>
              <a:rPr lang="es-ES" altLang="es-ES" sz="1400" dirty="0"/>
              <a:t> </a:t>
            </a:r>
            <a:r>
              <a:rPr lang="es-ES" altLang="es-ES" sz="1400" b="1" dirty="0"/>
              <a:t>Exponer con claridad a la población el </a:t>
            </a:r>
            <a:r>
              <a:rPr lang="es-ES" altLang="es-ES" sz="1400" b="1" dirty="0" smtClean="0"/>
              <a:t>gran problema </a:t>
            </a:r>
            <a:r>
              <a:rPr lang="es-ES" altLang="es-ES" sz="1400" dirty="0"/>
              <a:t>económico-social que genera la baja fecundidad, y la </a:t>
            </a:r>
            <a:r>
              <a:rPr lang="es-ES" altLang="es-ES" sz="1400" b="1" dirty="0" smtClean="0"/>
              <a:t>clara </a:t>
            </a:r>
            <a:r>
              <a:rPr lang="es-ES" altLang="es-ES" sz="1400" b="1" dirty="0"/>
              <a:t>necesidad</a:t>
            </a:r>
            <a:r>
              <a:rPr lang="es-ES" altLang="es-ES" sz="1400" dirty="0"/>
              <a:t> de que nazcan más niños, y </a:t>
            </a:r>
            <a:r>
              <a:rPr lang="es-ES" altLang="es-ES" sz="1400" b="1" dirty="0"/>
              <a:t>revalorizar </a:t>
            </a:r>
            <a:r>
              <a:rPr lang="es-ES" altLang="es-ES" sz="1400" dirty="0"/>
              <a:t>ante la opinión pública (discursos, publicidad, </a:t>
            </a:r>
            <a:r>
              <a:rPr lang="es-ES" altLang="es-ES" sz="1400" dirty="0" smtClean="0"/>
              <a:t>series TV, colegios) </a:t>
            </a:r>
            <a:r>
              <a:rPr lang="es-ES" altLang="es-ES" sz="1400" dirty="0"/>
              <a:t>la </a:t>
            </a:r>
            <a:r>
              <a:rPr lang="es-ES" altLang="es-ES" sz="1400" b="1" dirty="0"/>
              <a:t>maternidad/paternidad y los niños</a:t>
            </a:r>
            <a:r>
              <a:rPr lang="es-ES" altLang="es-ES" sz="1400" dirty="0"/>
              <a:t>.</a:t>
            </a:r>
          </a:p>
          <a:p>
            <a:pPr eaLnBrk="1" hangingPunct="1">
              <a:spcBef>
                <a:spcPts val="600"/>
              </a:spcBef>
              <a:spcAft>
                <a:spcPts val="600"/>
              </a:spcAft>
              <a:buSzTx/>
              <a:buFont typeface="Wingdings" panose="05000000000000000000" pitchFamily="2" charset="2"/>
              <a:buChar char="ü"/>
            </a:pPr>
            <a:r>
              <a:rPr lang="es-ES" altLang="es-ES" sz="1400" dirty="0"/>
              <a:t>Hacer de la </a:t>
            </a:r>
            <a:r>
              <a:rPr lang="es-ES" altLang="es-ES" sz="1400" b="1" dirty="0"/>
              <a:t>recuperación de la natalidad</a:t>
            </a:r>
            <a:r>
              <a:rPr lang="es-ES" altLang="es-ES" sz="1400" dirty="0"/>
              <a:t> </a:t>
            </a:r>
            <a:r>
              <a:rPr lang="es-ES" altLang="es-ES" sz="1400" b="1" dirty="0"/>
              <a:t>hasta 2,1 hijos </a:t>
            </a:r>
            <a:r>
              <a:rPr lang="es-ES" altLang="es-ES" sz="1400" dirty="0"/>
              <a:t>por mujer una </a:t>
            </a:r>
            <a:r>
              <a:rPr lang="es-ES" altLang="es-ES" sz="1400" b="1" dirty="0"/>
              <a:t>prioridad estratégica</a:t>
            </a:r>
            <a:r>
              <a:rPr lang="es-ES" altLang="es-ES" sz="1400" dirty="0"/>
              <a:t> nacional / regional / local.</a:t>
            </a:r>
          </a:p>
          <a:p>
            <a:pPr eaLnBrk="1" hangingPunct="1">
              <a:spcBef>
                <a:spcPts val="600"/>
              </a:spcBef>
              <a:spcAft>
                <a:spcPts val="600"/>
              </a:spcAft>
              <a:buSzTx/>
              <a:buFont typeface="Wingdings" panose="05000000000000000000" pitchFamily="2" charset="2"/>
              <a:buChar char="ü"/>
            </a:pPr>
            <a:r>
              <a:rPr lang="es-ES" altLang="es-ES" sz="1400" dirty="0"/>
              <a:t> </a:t>
            </a:r>
            <a:r>
              <a:rPr lang="es-ES" altLang="es-ES" sz="1400" b="1" dirty="0"/>
              <a:t>Fomentar la investigación </a:t>
            </a:r>
            <a:r>
              <a:rPr lang="es-ES" altLang="es-ES" sz="1400" dirty="0"/>
              <a:t>sobre causas, consecuencias y soluciones del invierno demográfico, sin concesiones a prejuicios partidistas / ideológicos / religiosos.</a:t>
            </a:r>
          </a:p>
          <a:p>
            <a:pPr eaLnBrk="1" hangingPunct="1">
              <a:spcBef>
                <a:spcPts val="600"/>
              </a:spcBef>
              <a:spcAft>
                <a:spcPts val="600"/>
              </a:spcAft>
              <a:buSzTx/>
              <a:buFont typeface="Wingdings" panose="05000000000000000000" pitchFamily="2" charset="2"/>
              <a:buChar char="ü"/>
            </a:pPr>
            <a:r>
              <a:rPr lang="es-ES" altLang="es-ES" sz="1400" dirty="0"/>
              <a:t> </a:t>
            </a:r>
            <a:r>
              <a:rPr lang="es-ES" altLang="es-ES" sz="1400" b="1" dirty="0" smtClean="0"/>
              <a:t>Rectificar / repensar </a:t>
            </a:r>
            <a:r>
              <a:rPr lang="es-ES" altLang="es-ES" sz="1400" dirty="0" smtClean="0"/>
              <a:t>mucho </a:t>
            </a:r>
            <a:r>
              <a:rPr lang="es-ES" altLang="es-ES" sz="1400" dirty="0"/>
              <a:t>de lo hecho y fomentado con impacto sobre la natalidad en las últimas décadas, en cuestión de </a:t>
            </a:r>
            <a:r>
              <a:rPr lang="es-ES" altLang="es-ES" sz="1400" b="1" dirty="0"/>
              <a:t>leyes</a:t>
            </a:r>
            <a:r>
              <a:rPr lang="es-ES" altLang="es-ES" sz="1400" dirty="0"/>
              <a:t>,</a:t>
            </a:r>
            <a:r>
              <a:rPr lang="es-ES" altLang="es-ES" sz="1400" b="1" dirty="0"/>
              <a:t> valores individuales y familiares.</a:t>
            </a:r>
            <a:r>
              <a:rPr lang="es-ES" altLang="es-ES" sz="1400" dirty="0"/>
              <a:t> Y </a:t>
            </a:r>
            <a:r>
              <a:rPr lang="es-ES" altLang="es-ES" sz="1400" b="1" dirty="0"/>
              <a:t>apoyar de verdad </a:t>
            </a:r>
            <a:r>
              <a:rPr lang="es-ES" altLang="es-ES" sz="1400" dirty="0"/>
              <a:t>a las </a:t>
            </a:r>
            <a:r>
              <a:rPr lang="es-ES" altLang="es-ES" sz="1400" b="1" dirty="0"/>
              <a:t>familias –</a:t>
            </a:r>
            <a:r>
              <a:rPr lang="es-ES" altLang="es-ES" sz="1400" dirty="0"/>
              <a:t>y más </a:t>
            </a:r>
            <a:r>
              <a:rPr lang="es-ES" altLang="es-ES" sz="1400" dirty="0" smtClean="0"/>
              <a:t>si tienen más hijos</a:t>
            </a:r>
            <a:r>
              <a:rPr lang="es-ES" altLang="es-ES" sz="1400" b="1" dirty="0" smtClean="0"/>
              <a:t>- </a:t>
            </a:r>
            <a:r>
              <a:rPr lang="es-ES" altLang="es-ES" sz="1400" dirty="0" smtClean="0"/>
              <a:t>y su </a:t>
            </a:r>
            <a:r>
              <a:rPr lang="es-ES" altLang="es-ES" sz="1400" b="1" dirty="0" smtClean="0"/>
              <a:t>estabilidad, </a:t>
            </a:r>
            <a:r>
              <a:rPr lang="es-ES" altLang="es-ES" sz="1400" dirty="0" smtClean="0"/>
              <a:t>no </a:t>
            </a:r>
            <a:r>
              <a:rPr lang="es-ES" altLang="es-ES" sz="1400" dirty="0"/>
              <a:t>sólo con </a:t>
            </a:r>
            <a:r>
              <a:rPr lang="es-ES" altLang="es-ES" sz="1400" b="1" dirty="0"/>
              <a:t>palabras</a:t>
            </a:r>
            <a:r>
              <a:rPr lang="es-ES" altLang="es-ES" sz="1400" dirty="0"/>
              <a:t>.</a:t>
            </a:r>
          </a:p>
          <a:p>
            <a:pPr eaLnBrk="1" hangingPunct="1">
              <a:spcBef>
                <a:spcPts val="600"/>
              </a:spcBef>
              <a:spcAft>
                <a:spcPts val="600"/>
              </a:spcAft>
              <a:buSzTx/>
              <a:buFont typeface="Wingdings" panose="05000000000000000000" pitchFamily="2" charset="2"/>
              <a:buChar char="ü"/>
            </a:pPr>
            <a:r>
              <a:rPr lang="es-ES" altLang="es-ES" sz="1400" dirty="0"/>
              <a:t> Introducir</a:t>
            </a:r>
            <a:r>
              <a:rPr lang="es-ES" altLang="es-ES" sz="1400" b="1" dirty="0"/>
              <a:t> incentivos económicos </a:t>
            </a:r>
            <a:r>
              <a:rPr lang="es-ES" altLang="es-ES" sz="1400" dirty="0"/>
              <a:t>a la natalidad: </a:t>
            </a:r>
            <a:r>
              <a:rPr lang="es-ES" altLang="es-ES" sz="1400" b="1" dirty="0"/>
              <a:t>reducciones razonables en IRPF, y en cotizaciones a la SS </a:t>
            </a:r>
            <a:r>
              <a:rPr lang="es-ES" altLang="es-ES" sz="1400" dirty="0"/>
              <a:t>(con </a:t>
            </a:r>
            <a:r>
              <a:rPr lang="es-ES" altLang="es-ES" sz="1400" b="1" dirty="0"/>
              <a:t>mayor cuantía a las madres</a:t>
            </a:r>
            <a:r>
              <a:rPr lang="es-ES" altLang="es-ES" sz="1400" dirty="0"/>
              <a:t>, pero </a:t>
            </a:r>
            <a:r>
              <a:rPr lang="es-ES" altLang="es-ES" sz="1400" b="1" dirty="0"/>
              <a:t>no </a:t>
            </a:r>
            <a:r>
              <a:rPr lang="es-ES" altLang="es-ES" sz="1400" b="1" dirty="0" smtClean="0"/>
              <a:t>sólo a ellas</a:t>
            </a:r>
            <a:r>
              <a:rPr lang="es-ES" altLang="es-ES" sz="1400" dirty="0" smtClean="0"/>
              <a:t>, </a:t>
            </a:r>
            <a:r>
              <a:rPr lang="es-ES" altLang="es-ES" sz="1400" dirty="0"/>
              <a:t>y sin olvidar a las “</a:t>
            </a:r>
            <a:r>
              <a:rPr lang="es-ES" altLang="es-ES" sz="1400" b="1" dirty="0"/>
              <a:t>inactivas”</a:t>
            </a:r>
            <a:r>
              <a:rPr lang="es-ES" altLang="es-ES" sz="1400" dirty="0"/>
              <a:t>)</a:t>
            </a:r>
            <a:r>
              <a:rPr lang="es-ES" altLang="es-ES" sz="1400" b="1" dirty="0"/>
              <a:t>, </a:t>
            </a:r>
            <a:r>
              <a:rPr lang="es-ES" altLang="es-ES" sz="1400" dirty="0"/>
              <a:t>y</a:t>
            </a:r>
            <a:r>
              <a:rPr lang="es-ES" altLang="es-ES" sz="1400" b="1" dirty="0"/>
              <a:t> </a:t>
            </a:r>
            <a:r>
              <a:rPr lang="es-ES" altLang="es-ES" sz="1400" dirty="0"/>
              <a:t>dar </a:t>
            </a:r>
            <a:r>
              <a:rPr lang="es-ES" altLang="es-ES" sz="1400" b="1" dirty="0"/>
              <a:t>pluses en pensiones, según el número de hijos </a:t>
            </a:r>
            <a:r>
              <a:rPr lang="es-ES" altLang="es-ES" sz="1400" dirty="0"/>
              <a:t>de cada uno, por la aportación de los más fecundos al futuro del país, y aliviando con ello lo que cuestan los hijos.</a:t>
            </a:r>
          </a:p>
          <a:p>
            <a:pPr eaLnBrk="1" hangingPunct="1">
              <a:spcBef>
                <a:spcPts val="600"/>
              </a:spcBef>
              <a:spcAft>
                <a:spcPts val="600"/>
              </a:spcAft>
              <a:buSzTx/>
              <a:buFont typeface="Wingdings" panose="05000000000000000000" pitchFamily="2" charset="2"/>
              <a:buChar char="ü"/>
            </a:pPr>
            <a:r>
              <a:rPr lang="es-ES" altLang="es-ES" sz="1400" dirty="0"/>
              <a:t> </a:t>
            </a:r>
            <a:r>
              <a:rPr lang="es-ES" altLang="es-ES" sz="1400" b="1" dirty="0"/>
              <a:t>Recortar gasto público superfluo, y cuando se pueda, los impuestos</a:t>
            </a:r>
            <a:r>
              <a:rPr lang="es-ES" altLang="es-ES" sz="1400" dirty="0"/>
              <a:t>, para dejar más dinero a las familias y aliviar el esfuerzo económico de criar hijos.</a:t>
            </a:r>
          </a:p>
          <a:p>
            <a:pPr eaLnBrk="1" hangingPunct="1">
              <a:spcBef>
                <a:spcPts val="600"/>
              </a:spcBef>
              <a:spcAft>
                <a:spcPts val="600"/>
              </a:spcAft>
              <a:buSzTx/>
              <a:buFont typeface="Wingdings" panose="05000000000000000000" pitchFamily="2" charset="2"/>
              <a:buChar char="ü"/>
            </a:pPr>
            <a:r>
              <a:rPr lang="es-ES" altLang="es-ES" sz="1400" b="1" dirty="0"/>
              <a:t>No cargar a las empresas el coste de la maternidad/paternidad</a:t>
            </a:r>
            <a:r>
              <a:rPr lang="es-ES" altLang="es-ES" sz="1400" dirty="0"/>
              <a:t>. Los hijos son un bien para la sociedad y sus padres, y sólo a la larga para las empresas.</a:t>
            </a:r>
          </a:p>
        </p:txBody>
      </p:sp>
      <p:sp>
        <p:nvSpPr>
          <p:cNvPr id="84996" name="8 CuadroTexto"/>
          <p:cNvSpPr txBox="1">
            <a:spLocks noChangeArrowheads="1"/>
          </p:cNvSpPr>
          <p:nvPr/>
        </p:nvSpPr>
        <p:spPr bwMode="auto">
          <a:xfrm>
            <a:off x="404813" y="1125538"/>
            <a:ext cx="8415337" cy="503237"/>
          </a:xfrm>
          <a:prstGeom prst="rect">
            <a:avLst/>
          </a:prstGeom>
          <a:solidFill>
            <a:srgbClr val="66CCFF"/>
          </a:solidFill>
          <a:ln w="28575">
            <a:solidFill>
              <a:schemeClr val="tx1"/>
            </a:solidFill>
            <a:miter lim="800000"/>
            <a:headEnd/>
            <a:tailEnd/>
          </a:ln>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it-IT" altLang="es-ES" sz="2000" b="1"/>
              <a:t>Los poderes públicos, las élites y los líderes de opinión</a:t>
            </a:r>
          </a:p>
        </p:txBody>
      </p:sp>
      <p:sp>
        <p:nvSpPr>
          <p:cNvPr id="84997" name="3 Marcador de número de diapositiva"/>
          <p:cNvSpPr txBox="1">
            <a:spLocks noGrp="1"/>
          </p:cNvSpPr>
          <p:nvPr/>
        </p:nvSpPr>
        <p:spPr bwMode="auto">
          <a:xfrm>
            <a:off x="8458200" y="6642100"/>
            <a:ext cx="51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lgn="r">
              <a:lnSpc>
                <a:spcPct val="90000"/>
              </a:lnSpc>
              <a:spcBef>
                <a:spcPct val="0"/>
              </a:spcBef>
              <a:buSzTx/>
              <a:buFontTx/>
              <a:buNone/>
            </a:pPr>
            <a:fld id="{47159FEC-1D89-4E10-9E35-327807762A98}" type="slidenum">
              <a:rPr lang="es-ES" altLang="es-ES" sz="800"/>
              <a:pPr algn="r">
                <a:lnSpc>
                  <a:spcPct val="90000"/>
                </a:lnSpc>
                <a:spcBef>
                  <a:spcPct val="0"/>
                </a:spcBef>
                <a:buSzTx/>
                <a:buFontTx/>
                <a:buNone/>
              </a:pPr>
              <a:t>35</a:t>
            </a:fld>
            <a:endParaRPr lang="es-ES" altLang="es-ES" sz="800"/>
          </a:p>
        </p:txBody>
      </p:sp>
      <p:sp>
        <p:nvSpPr>
          <p:cNvPr id="84998" name="6 CuadroTexto"/>
          <p:cNvSpPr txBox="1">
            <a:spLocks noChangeArrowheads="1"/>
          </p:cNvSpPr>
          <p:nvPr/>
        </p:nvSpPr>
        <p:spPr bwMode="auto">
          <a:xfrm>
            <a:off x="80963"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spTree>
    <p:extLst>
      <p:ext uri="{BB962C8B-B14F-4D97-AF65-F5344CB8AC3E}">
        <p14:creationId xmlns:p14="http://schemas.microsoft.com/office/powerpoint/2010/main" val="160602641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Título"/>
          <p:cNvSpPr>
            <a:spLocks noGrp="1"/>
          </p:cNvSpPr>
          <p:nvPr>
            <p:ph type="title"/>
          </p:nvPr>
        </p:nvSpPr>
        <p:spPr>
          <a:xfrm>
            <a:off x="152400" y="401638"/>
            <a:ext cx="8820150" cy="800100"/>
          </a:xfrm>
        </p:spPr>
        <p:txBody>
          <a:bodyPr/>
          <a:lstStyle/>
          <a:p>
            <a:r>
              <a:rPr lang="es-ES" altLang="es-ES" sz="2000" smtClean="0"/>
              <a:t>Qué hacer para fomentar la natalidad (2)</a:t>
            </a:r>
          </a:p>
        </p:txBody>
      </p:sp>
      <p:sp>
        <p:nvSpPr>
          <p:cNvPr id="86019" name="5 CuadroTexto"/>
          <p:cNvSpPr txBox="1">
            <a:spLocks noChangeArrowheads="1"/>
          </p:cNvSpPr>
          <p:nvPr/>
        </p:nvSpPr>
        <p:spPr bwMode="auto">
          <a:xfrm>
            <a:off x="404813" y="1808163"/>
            <a:ext cx="8415337" cy="4048125"/>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pPr>
            <a:r>
              <a:rPr lang="es-ES" altLang="es-ES" sz="1400"/>
              <a:t> </a:t>
            </a:r>
            <a:r>
              <a:rPr lang="es-ES" altLang="es-ES" sz="1400" b="1"/>
              <a:t>Comprender </a:t>
            </a:r>
            <a:r>
              <a:rPr lang="es-ES" altLang="es-ES" sz="1400"/>
              <a:t>personalmente,</a:t>
            </a:r>
            <a:r>
              <a:rPr lang="es-ES" altLang="es-ES" sz="1400" b="1"/>
              <a:t> y transmitir </a:t>
            </a:r>
            <a:r>
              <a:rPr lang="es-ES" altLang="es-ES" sz="1400"/>
              <a:t>a sus prójimos, </a:t>
            </a:r>
            <a:r>
              <a:rPr lang="es-ES" altLang="es-ES" sz="1400" b="1"/>
              <a:t>el gravísimo </a:t>
            </a:r>
            <a:r>
              <a:rPr lang="es-ES" altLang="es-ES" sz="1400"/>
              <a:t>problema</a:t>
            </a:r>
            <a:r>
              <a:rPr lang="es-ES" altLang="es-ES" sz="1400" b="1"/>
              <a:t> </a:t>
            </a:r>
            <a:r>
              <a:rPr lang="es-ES" altLang="es-ES" sz="1400"/>
              <a:t>público y privado derivado del invierno demográfico y las </a:t>
            </a:r>
            <a:r>
              <a:rPr lang="es-ES" altLang="es-ES" sz="1400" b="1"/>
              <a:t>dificultades crecientes </a:t>
            </a:r>
            <a:r>
              <a:rPr lang="es-ES" altLang="es-ES" sz="1400"/>
              <a:t>a que </a:t>
            </a:r>
            <a:r>
              <a:rPr lang="es-ES" altLang="es-ES" sz="1400" b="1"/>
              <a:t>nos abocará </a:t>
            </a:r>
            <a:r>
              <a:rPr lang="es-ES" altLang="es-ES" sz="1400"/>
              <a:t>un </a:t>
            </a:r>
            <a:r>
              <a:rPr lang="es-ES" altLang="es-ES" sz="1400" b="1"/>
              <a:t>esquema de valores </a:t>
            </a:r>
            <a:r>
              <a:rPr lang="es-ES" altLang="es-ES" sz="1400"/>
              <a:t>en el que tener hijos es secundario y prescindible. </a:t>
            </a:r>
            <a:r>
              <a:rPr lang="es-ES" altLang="es-ES" sz="1400" b="1"/>
              <a:t>Pedir a los políticos </a:t>
            </a:r>
            <a:r>
              <a:rPr lang="es-ES" altLang="es-ES" sz="1400"/>
              <a:t>que se preocupen por este tema.</a:t>
            </a:r>
          </a:p>
          <a:p>
            <a:pPr eaLnBrk="1" hangingPunct="1">
              <a:spcBef>
                <a:spcPct val="0"/>
              </a:spcBef>
              <a:buSzTx/>
            </a:pPr>
            <a:endParaRPr lang="es-ES" altLang="es-ES" sz="1400"/>
          </a:p>
          <a:p>
            <a:pPr eaLnBrk="1" hangingPunct="1">
              <a:spcBef>
                <a:spcPct val="0"/>
              </a:spcBef>
              <a:buSzTx/>
            </a:pPr>
            <a:r>
              <a:rPr lang="es-ES" altLang="es-ES" sz="1400"/>
              <a:t> </a:t>
            </a:r>
            <a:r>
              <a:rPr lang="es-ES" altLang="es-ES" sz="1400" b="1"/>
              <a:t>Recuperar la maternidad / paternidad </a:t>
            </a:r>
            <a:r>
              <a:rPr lang="es-ES" altLang="es-ES" sz="1400"/>
              <a:t>como un </a:t>
            </a:r>
            <a:r>
              <a:rPr lang="es-ES" altLang="es-ES" sz="1400" b="1"/>
              <a:t>valor</a:t>
            </a:r>
            <a:r>
              <a:rPr lang="es-ES" altLang="es-ES" sz="1400"/>
              <a:t> esencial en sus vidas, y como algo MARAVILLOSO, porque los hijos nos completan como personas, y junto al esfuerzo y coste que conllevan, nos dan </a:t>
            </a:r>
            <a:r>
              <a:rPr lang="es-ES" altLang="es-ES" sz="1400" b="1"/>
              <a:t>enormes alegrías </a:t>
            </a:r>
            <a:r>
              <a:rPr lang="es-ES" altLang="es-ES" sz="1400"/>
              <a:t>y satisfacciones.</a:t>
            </a:r>
          </a:p>
          <a:p>
            <a:pPr eaLnBrk="1" hangingPunct="1">
              <a:spcBef>
                <a:spcPct val="0"/>
              </a:spcBef>
              <a:buSzTx/>
            </a:pPr>
            <a:endParaRPr lang="es-ES" altLang="es-ES" sz="1400"/>
          </a:p>
          <a:p>
            <a:pPr eaLnBrk="1" hangingPunct="1">
              <a:spcBef>
                <a:spcPct val="0"/>
              </a:spcBef>
              <a:buSzTx/>
            </a:pPr>
            <a:r>
              <a:rPr lang="es-ES" altLang="es-ES" sz="1400" b="1"/>
              <a:t> </a:t>
            </a:r>
            <a:r>
              <a:rPr lang="es-ES" altLang="es-ES" sz="1400"/>
              <a:t>Muy importante: </a:t>
            </a:r>
            <a:r>
              <a:rPr lang="es-ES" altLang="es-ES" sz="1400" b="1"/>
              <a:t>tener los hijos ANTES en la vida.</a:t>
            </a:r>
          </a:p>
          <a:p>
            <a:pPr eaLnBrk="1" hangingPunct="1">
              <a:spcBef>
                <a:spcPct val="0"/>
              </a:spcBef>
              <a:buSzTx/>
            </a:pPr>
            <a:endParaRPr lang="es-ES" altLang="es-ES" sz="1400" b="1"/>
          </a:p>
          <a:p>
            <a:pPr eaLnBrk="1" hangingPunct="1">
              <a:spcBef>
                <a:spcPct val="0"/>
              </a:spcBef>
              <a:buSzTx/>
            </a:pPr>
            <a:r>
              <a:rPr lang="es-ES" altLang="es-ES" sz="1400" b="1"/>
              <a:t> Facilitar las cosas</a:t>
            </a:r>
            <a:r>
              <a:rPr lang="es-ES" altLang="es-ES" sz="1400"/>
              <a:t>, o al menos no dificultarlas, a las mujeres embarazadas y los padres de niños pequeños (por ejemplo, en las empresas).</a:t>
            </a:r>
          </a:p>
          <a:p>
            <a:pPr eaLnBrk="1" hangingPunct="1">
              <a:spcBef>
                <a:spcPct val="0"/>
              </a:spcBef>
              <a:buSzTx/>
            </a:pPr>
            <a:endParaRPr lang="es-ES" altLang="es-ES" sz="1400" b="1"/>
          </a:p>
          <a:p>
            <a:pPr eaLnBrk="1" hangingPunct="1">
              <a:spcBef>
                <a:spcPts val="600"/>
              </a:spcBef>
              <a:buSzTx/>
            </a:pPr>
            <a:r>
              <a:rPr lang="es-ES" altLang="es-ES" sz="1400"/>
              <a:t> </a:t>
            </a:r>
            <a:r>
              <a:rPr lang="es-ES" altLang="es-ES" sz="1400" b="1"/>
              <a:t>Los más preocupados </a:t>
            </a:r>
            <a:r>
              <a:rPr lang="es-ES" altLang="es-ES" sz="1400"/>
              <a:t>por este problema colosal y por el bien común</a:t>
            </a:r>
            <a:r>
              <a:rPr lang="es-ES" altLang="es-ES" sz="1400" b="1"/>
              <a:t>, colaborar </a:t>
            </a:r>
            <a:r>
              <a:rPr lang="es-ES" altLang="es-ES" sz="1400"/>
              <a:t>en la medida de sus posibilidades con las organizaciones que ayuden a combatir el problema demográfico y fomenten la natalidad, como la Fundación Renacimiento Demográfico (www.renacimientodemografico.org).</a:t>
            </a:r>
          </a:p>
        </p:txBody>
      </p:sp>
      <p:sp>
        <p:nvSpPr>
          <p:cNvPr id="86020" name="8 CuadroTexto"/>
          <p:cNvSpPr txBox="1">
            <a:spLocks noChangeArrowheads="1"/>
          </p:cNvSpPr>
          <p:nvPr/>
        </p:nvSpPr>
        <p:spPr bwMode="auto">
          <a:xfrm>
            <a:off x="404813" y="1268413"/>
            <a:ext cx="8415337" cy="539750"/>
          </a:xfrm>
          <a:prstGeom prst="rect">
            <a:avLst/>
          </a:prstGeom>
          <a:solidFill>
            <a:srgbClr val="66CCFF"/>
          </a:solidFill>
          <a:ln w="28575">
            <a:solidFill>
              <a:schemeClr val="tx1"/>
            </a:solidFill>
            <a:miter lim="800000"/>
            <a:headEnd/>
            <a:tailEnd/>
          </a:ln>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it-IT" altLang="es-ES" sz="2000" b="1"/>
              <a:t>Los ciudadanos de a pie y la sociedad civil</a:t>
            </a:r>
          </a:p>
        </p:txBody>
      </p:sp>
      <p:sp>
        <p:nvSpPr>
          <p:cNvPr id="86021" name="3 Marcador de número de diapositiva"/>
          <p:cNvSpPr>
            <a:spLocks noGrp="1"/>
          </p:cNvSpPr>
          <p:nvPr>
            <p:ph type="sldNum" sz="quarter" idx="10"/>
          </p:nvPr>
        </p:nvSpPr>
        <p:spPr>
          <a:xfrm>
            <a:off x="8459788" y="6642100"/>
            <a:ext cx="514350"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spcBef>
                <a:spcPct val="0"/>
              </a:spcBef>
              <a:buSzTx/>
              <a:buFontTx/>
              <a:buNone/>
            </a:pPr>
            <a:fld id="{6E813D0C-71E8-4FD6-8028-10D76B956FF9}" type="slidenum">
              <a:rPr lang="es-ES" altLang="es-ES" sz="800" smtClean="0"/>
              <a:pPr>
                <a:spcBef>
                  <a:spcPct val="0"/>
                </a:spcBef>
                <a:buSzTx/>
                <a:buFontTx/>
                <a:buNone/>
              </a:pPr>
              <a:t>36</a:t>
            </a:fld>
            <a:endParaRPr lang="es-ES" altLang="es-ES" sz="800" smtClean="0"/>
          </a:p>
        </p:txBody>
      </p:sp>
      <p:sp>
        <p:nvSpPr>
          <p:cNvPr id="86022" name="6 CuadroTexto"/>
          <p:cNvSpPr txBox="1">
            <a:spLocks noChangeArrowheads="1"/>
          </p:cNvSpPr>
          <p:nvPr/>
        </p:nvSpPr>
        <p:spPr bwMode="auto">
          <a:xfrm>
            <a:off x="80963"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spTree>
    <p:extLst>
      <p:ext uri="{BB962C8B-B14F-4D97-AF65-F5344CB8AC3E}">
        <p14:creationId xmlns:p14="http://schemas.microsoft.com/office/powerpoint/2010/main" val="340886409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p:cNvSpPr>
            <a:spLocks noChangeArrowheads="1"/>
          </p:cNvSpPr>
          <p:nvPr/>
        </p:nvSpPr>
        <p:spPr bwMode="auto">
          <a:xfrm>
            <a:off x="300038" y="260648"/>
            <a:ext cx="8653462" cy="528638"/>
          </a:xfrm>
          <a:prstGeom prst="rect">
            <a:avLst/>
          </a:prstGeom>
          <a:noFill/>
          <a:ln w="9525">
            <a:noFill/>
            <a:miter lim="800000"/>
            <a:headEnd/>
            <a:tailEnd/>
          </a:ln>
        </p:spPr>
        <p:txBody>
          <a:bodyPr anchor="ctr"/>
          <a:lstStyle/>
          <a:p>
            <a:pPr>
              <a:spcBef>
                <a:spcPct val="50000"/>
              </a:spcBef>
              <a:spcAft>
                <a:spcPct val="50000"/>
              </a:spcAft>
              <a:buSzPct val="100000"/>
            </a:pPr>
            <a:r>
              <a:rPr lang="es-ES_tradnl" sz="2000" b="1" dirty="0" smtClean="0"/>
              <a:t>Aunque muchas cosas actuales no favorecen la natalidad, hay otras que la facilitan sobremanera, pese a las cuales, tenemos muchos menos niños que antaño. </a:t>
            </a:r>
            <a:r>
              <a:rPr lang="es-ES_tradnl" sz="2000" b="1" cap="all" dirty="0" smtClean="0"/>
              <a:t>d</a:t>
            </a:r>
            <a:r>
              <a:rPr lang="es-ES_tradnl" sz="2000" b="1" dirty="0" smtClean="0"/>
              <a:t>a que pensar.</a:t>
            </a:r>
            <a:endParaRPr lang="es-ES_tradnl" sz="2000" b="1" dirty="0"/>
          </a:p>
        </p:txBody>
      </p:sp>
      <p:sp>
        <p:nvSpPr>
          <p:cNvPr id="60420" name="8 Marcador de número de diapositiva"/>
          <p:cNvSpPr>
            <a:spLocks noGrp="1"/>
          </p:cNvSpPr>
          <p:nvPr>
            <p:ph type="sldNum" sz="quarter" idx="10"/>
          </p:nvPr>
        </p:nvSpPr>
        <p:spPr>
          <a:xfrm>
            <a:off x="8386763" y="6635750"/>
            <a:ext cx="585787" cy="152400"/>
          </a:xfrm>
          <a:noFill/>
        </p:spPr>
        <p:txBody>
          <a:bodyPr/>
          <a:lstStyle/>
          <a:p>
            <a:fld id="{31E386E8-D92A-48E2-884A-D47492E2B6FD}" type="slidenum">
              <a:rPr lang="es-ES" smtClean="0"/>
              <a:pPr/>
              <a:t>37</a:t>
            </a:fld>
            <a:endParaRPr lang="es-ES" smtClean="0"/>
          </a:p>
        </p:txBody>
      </p:sp>
      <p:sp>
        <p:nvSpPr>
          <p:cNvPr id="6" name="5 Pentágono"/>
          <p:cNvSpPr/>
          <p:nvPr/>
        </p:nvSpPr>
        <p:spPr bwMode="auto">
          <a:xfrm>
            <a:off x="300038" y="1160748"/>
            <a:ext cx="1931702" cy="833178"/>
          </a:xfrm>
          <a:prstGeom prst="homePlate">
            <a:avLst/>
          </a:prstGeom>
          <a:solidFill>
            <a:srgbClr val="66FF66"/>
          </a:solidFill>
          <a:ln w="12700" cap="flat" cmpd="sng" algn="ctr">
            <a:solidFill>
              <a:schemeClr val="tx1"/>
            </a:solidFill>
            <a:prstDash val="solid"/>
            <a:round/>
            <a:headEnd type="none" w="med" len="med"/>
            <a:tailEnd type="none" w="med" len="med"/>
          </a:ln>
          <a:effectLst>
            <a:outerShdw dist="35921" dir="2700000" algn="ctr" rotWithShape="0">
              <a:srgbClr val="808080"/>
            </a:outerShdw>
          </a:effectLst>
        </p:spPr>
        <p:txBody>
          <a:bodyPr vert="horz" wrap="square" lIns="90000" tIns="46800" rIns="90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tabLst>
                <a:tab pos="6464300" algn="r"/>
              </a:tabLst>
            </a:pPr>
            <a:r>
              <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rPr>
              <a:t>    </a:t>
            </a:r>
            <a:r>
              <a:rPr kumimoji="0" lang="es-ES" sz="1600" b="1" i="0" u="none" strike="noStrike" cap="none" normalizeH="0" baseline="0" dirty="0" smtClean="0">
                <a:ln>
                  <a:noFill/>
                </a:ln>
                <a:solidFill>
                  <a:schemeClr val="tx1"/>
                </a:solidFill>
                <a:effectLst/>
                <a:latin typeface="Bookman Old Style" pitchFamily="18" charset="0"/>
                <a:cs typeface="Times New Roman" pitchFamily="18" charset="0"/>
              </a:rPr>
              <a:t>Mortalidad</a:t>
            </a:r>
            <a:r>
              <a:rPr kumimoji="0" lang="es-ES" sz="1600" b="1" i="0" u="none" strike="noStrike" cap="none" normalizeH="0" dirty="0" smtClean="0">
                <a:ln>
                  <a:noFill/>
                </a:ln>
                <a:solidFill>
                  <a:schemeClr val="tx1"/>
                </a:solidFill>
                <a:effectLst/>
                <a:latin typeface="Bookman Old Style" pitchFamily="18" charset="0"/>
                <a:cs typeface="Times New Roman" pitchFamily="18" charset="0"/>
              </a:rPr>
              <a:t> maternal casi nul</a:t>
            </a:r>
            <a:r>
              <a:rPr lang="es-ES" sz="1600" b="1" dirty="0" smtClean="0"/>
              <a:t>a</a:t>
            </a:r>
            <a:endParaRPr kumimoji="0" lang="es-ES" sz="1600" b="1" i="0" u="none" strike="noStrike" cap="none" normalizeH="0" baseline="0" dirty="0" smtClean="0">
              <a:ln>
                <a:noFill/>
              </a:ln>
              <a:solidFill>
                <a:schemeClr val="tx1"/>
              </a:solidFill>
              <a:effectLst/>
              <a:latin typeface="Bookman Old Style" pitchFamily="18" charset="0"/>
              <a:cs typeface="Times New Roman" pitchFamily="18" charset="0"/>
            </a:endParaRPr>
          </a:p>
        </p:txBody>
      </p:sp>
      <p:sp>
        <p:nvSpPr>
          <p:cNvPr id="7" name="6 CuadroTexto"/>
          <p:cNvSpPr txBox="1"/>
          <p:nvPr/>
        </p:nvSpPr>
        <p:spPr>
          <a:xfrm>
            <a:off x="2447764" y="1181073"/>
            <a:ext cx="6289712" cy="738664"/>
          </a:xfrm>
          <a:prstGeom prst="rect">
            <a:avLst/>
          </a:prstGeom>
          <a:noFill/>
          <a:ln w="19050">
            <a:solidFill>
              <a:srgbClr val="00B0F0"/>
            </a:solidFill>
          </a:ln>
        </p:spPr>
        <p:txBody>
          <a:bodyPr wrap="square" rtlCol="0">
            <a:spAutoFit/>
          </a:bodyPr>
          <a:lstStyle/>
          <a:p>
            <a:pPr>
              <a:buFont typeface="Wingdings" pitchFamily="2" charset="2"/>
              <a:buChar char="ü"/>
            </a:pPr>
            <a:r>
              <a:rPr lang="es-ES" dirty="0" smtClean="0"/>
              <a:t> Tradicionalmente -y aún hoy en países muy atrasados-, una de cada 15 – 20 mujeres moría como consecuencia del parto. Ahora, en nuestro país, menos de una de cada 30.000 – 40.000.</a:t>
            </a:r>
            <a:endParaRPr lang="es-ES" dirty="0"/>
          </a:p>
        </p:txBody>
      </p:sp>
      <p:sp>
        <p:nvSpPr>
          <p:cNvPr id="8" name="7 Pentágono"/>
          <p:cNvSpPr/>
          <p:nvPr/>
        </p:nvSpPr>
        <p:spPr bwMode="auto">
          <a:xfrm>
            <a:off x="287524" y="2204864"/>
            <a:ext cx="1931702" cy="833178"/>
          </a:xfrm>
          <a:prstGeom prst="homePlate">
            <a:avLst/>
          </a:prstGeom>
          <a:solidFill>
            <a:srgbClr val="66FF66"/>
          </a:solidFill>
          <a:ln w="12700" cap="flat" cmpd="sng" algn="ctr">
            <a:solidFill>
              <a:schemeClr val="tx1"/>
            </a:solidFill>
            <a:prstDash val="solid"/>
            <a:round/>
            <a:headEnd type="none" w="med" len="med"/>
            <a:tailEnd type="none" w="med" len="med"/>
          </a:ln>
          <a:effectLst>
            <a:outerShdw dist="35921" dir="2700000" algn="ctr" rotWithShape="0">
              <a:srgbClr val="808080"/>
            </a:outerShdw>
          </a:effectLst>
        </p:spPr>
        <p:txBody>
          <a:bodyPr vert="horz" wrap="square" lIns="36000" tIns="46800" rIns="36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tabLst>
                <a:tab pos="6464300" algn="r"/>
              </a:tabLst>
            </a:pPr>
            <a:r>
              <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rPr>
              <a:t>    </a:t>
            </a:r>
            <a:r>
              <a:rPr lang="es-ES" sz="1600" b="1" dirty="0" smtClean="0"/>
              <a:t>Mucha mayor renta per cápita</a:t>
            </a:r>
            <a:endParaRPr kumimoji="0" lang="es-ES" sz="1600" b="1" i="0" u="none" strike="noStrike" cap="none" normalizeH="0" baseline="0" dirty="0" smtClean="0">
              <a:ln>
                <a:noFill/>
              </a:ln>
              <a:solidFill>
                <a:schemeClr val="tx1"/>
              </a:solidFill>
              <a:effectLst/>
              <a:latin typeface="Bookman Old Style" pitchFamily="18" charset="0"/>
              <a:cs typeface="Times New Roman" pitchFamily="18" charset="0"/>
            </a:endParaRPr>
          </a:p>
        </p:txBody>
      </p:sp>
      <p:sp>
        <p:nvSpPr>
          <p:cNvPr id="10" name="9 CuadroTexto"/>
          <p:cNvSpPr txBox="1"/>
          <p:nvPr/>
        </p:nvSpPr>
        <p:spPr>
          <a:xfrm>
            <a:off x="2435250" y="2225189"/>
            <a:ext cx="6289712" cy="738664"/>
          </a:xfrm>
          <a:prstGeom prst="rect">
            <a:avLst/>
          </a:prstGeom>
          <a:noFill/>
          <a:ln w="19050">
            <a:solidFill>
              <a:srgbClr val="00B0F0"/>
            </a:solidFill>
          </a:ln>
        </p:spPr>
        <p:txBody>
          <a:bodyPr wrap="square" rtlCol="0">
            <a:spAutoFit/>
          </a:bodyPr>
          <a:lstStyle/>
          <a:p>
            <a:pPr>
              <a:buFont typeface="Wingdings" pitchFamily="2" charset="2"/>
              <a:buChar char="ü"/>
            </a:pPr>
            <a:r>
              <a:rPr lang="es-ES" dirty="0" smtClean="0"/>
              <a:t> Se calcula que la renta per cápita real de los españoles:</a:t>
            </a:r>
          </a:p>
          <a:p>
            <a:pPr lvl="1">
              <a:buFont typeface="Arial" pitchFamily="34" charset="0"/>
              <a:buChar char="•"/>
            </a:pPr>
            <a:r>
              <a:rPr lang="es-ES" dirty="0" smtClean="0"/>
              <a:t> Se multiplicó por cinco desde 1500 a 1950.</a:t>
            </a:r>
          </a:p>
          <a:p>
            <a:pPr lvl="1">
              <a:buFont typeface="Arial" pitchFamily="34" charset="0"/>
              <a:buChar char="•"/>
            </a:pPr>
            <a:r>
              <a:rPr lang="es-ES" dirty="0" smtClean="0"/>
              <a:t> Se multiplicó por ocho desde 1950 a 2007.</a:t>
            </a:r>
            <a:endParaRPr lang="es-ES" dirty="0"/>
          </a:p>
        </p:txBody>
      </p:sp>
      <p:sp>
        <p:nvSpPr>
          <p:cNvPr id="11" name="10 Pentágono"/>
          <p:cNvSpPr/>
          <p:nvPr/>
        </p:nvSpPr>
        <p:spPr bwMode="auto">
          <a:xfrm>
            <a:off x="287524" y="3356992"/>
            <a:ext cx="1931702" cy="833178"/>
          </a:xfrm>
          <a:prstGeom prst="homePlate">
            <a:avLst>
              <a:gd name="adj" fmla="val 50000"/>
            </a:avLst>
          </a:prstGeom>
          <a:solidFill>
            <a:srgbClr val="66FF66"/>
          </a:solidFill>
          <a:ln w="12700" cap="flat" cmpd="sng" algn="ctr">
            <a:solidFill>
              <a:schemeClr val="tx1"/>
            </a:solidFill>
            <a:prstDash val="solid"/>
            <a:round/>
            <a:headEnd type="none" w="med" len="med"/>
            <a:tailEnd type="none" w="med" len="med"/>
          </a:ln>
          <a:effectLst>
            <a:outerShdw dist="35921" dir="2700000" algn="ctr" rotWithShape="0">
              <a:srgbClr val="808080"/>
            </a:outerShdw>
          </a:effectLst>
        </p:spPr>
        <p:txBody>
          <a:bodyPr vert="horz" wrap="square" lIns="0" tIns="46800" rIns="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tabLst>
                <a:tab pos="6464300" algn="r"/>
              </a:tabLst>
            </a:pPr>
            <a:r>
              <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rPr>
              <a:t>    </a:t>
            </a:r>
            <a:r>
              <a:rPr lang="es-ES" sz="1600" b="1" dirty="0" smtClean="0"/>
              <a:t>Igualdad de oportunidades entre clases</a:t>
            </a:r>
            <a:endParaRPr kumimoji="0" lang="es-ES" sz="1600" b="1" i="0" u="none" strike="noStrike" cap="none" normalizeH="0" baseline="0" dirty="0" smtClean="0">
              <a:ln>
                <a:noFill/>
              </a:ln>
              <a:solidFill>
                <a:schemeClr val="tx1"/>
              </a:solidFill>
              <a:effectLst/>
              <a:latin typeface="Bookman Old Style" pitchFamily="18" charset="0"/>
              <a:cs typeface="Times New Roman" pitchFamily="18" charset="0"/>
            </a:endParaRPr>
          </a:p>
        </p:txBody>
      </p:sp>
      <p:sp>
        <p:nvSpPr>
          <p:cNvPr id="12" name="11 CuadroTexto"/>
          <p:cNvSpPr txBox="1"/>
          <p:nvPr/>
        </p:nvSpPr>
        <p:spPr>
          <a:xfrm>
            <a:off x="2435250" y="3197297"/>
            <a:ext cx="6289712" cy="1169551"/>
          </a:xfrm>
          <a:prstGeom prst="rect">
            <a:avLst/>
          </a:prstGeom>
          <a:noFill/>
          <a:ln w="19050">
            <a:solidFill>
              <a:srgbClr val="00B0F0"/>
            </a:solidFill>
          </a:ln>
        </p:spPr>
        <p:txBody>
          <a:bodyPr wrap="square" rtlCol="0">
            <a:spAutoFit/>
          </a:bodyPr>
          <a:lstStyle/>
          <a:p>
            <a:pPr>
              <a:buFont typeface="Wingdings" pitchFamily="2" charset="2"/>
              <a:buChar char="ü"/>
            </a:pPr>
            <a:r>
              <a:rPr lang="es-ES" dirty="0" smtClean="0"/>
              <a:t> Hasta hace aprox. un siglo, gran parte de los españoles nacían casi condenados al analfabetismo y a una vida de subsistencia en lo económico. Ahora, el modelo social y la riqueza que producimos garantizan a cualquier niño escolarización y sanidad de calidad, y oportunidades reales para prosperar de adulto.</a:t>
            </a:r>
            <a:endParaRPr lang="es-ES" dirty="0"/>
          </a:p>
        </p:txBody>
      </p:sp>
      <p:sp>
        <p:nvSpPr>
          <p:cNvPr id="13" name="12 Pentágono"/>
          <p:cNvSpPr/>
          <p:nvPr/>
        </p:nvSpPr>
        <p:spPr bwMode="auto">
          <a:xfrm>
            <a:off x="287524" y="4473116"/>
            <a:ext cx="1931702" cy="1057588"/>
          </a:xfrm>
          <a:prstGeom prst="homePlate">
            <a:avLst>
              <a:gd name="adj" fmla="val 50000"/>
            </a:avLst>
          </a:prstGeom>
          <a:solidFill>
            <a:srgbClr val="66FF66"/>
          </a:solidFill>
          <a:ln w="12700" cap="flat" cmpd="sng" algn="ctr">
            <a:solidFill>
              <a:schemeClr val="tx1"/>
            </a:solidFill>
            <a:prstDash val="solid"/>
            <a:round/>
            <a:headEnd type="none" w="med" len="med"/>
            <a:tailEnd type="none" w="med" len="med"/>
          </a:ln>
          <a:effectLst>
            <a:outerShdw dist="35921" dir="2700000" algn="ctr" rotWithShape="0">
              <a:srgbClr val="808080"/>
            </a:outerShdw>
          </a:effectLst>
        </p:spPr>
        <p:txBody>
          <a:bodyPr vert="horz" wrap="square" lIns="0" tIns="36000" rIns="0" bIns="360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tabLst>
                <a:tab pos="6464300" algn="r"/>
              </a:tabLst>
            </a:pPr>
            <a:r>
              <a:rPr lang="es-ES" sz="1600" b="1" dirty="0" smtClean="0"/>
              <a:t>	Mortalidad infantil y juvenil casi nula</a:t>
            </a:r>
            <a:endParaRPr kumimoji="0" lang="es-ES" sz="1600" b="1" i="0" u="none" strike="noStrike" cap="none" normalizeH="0" baseline="0" dirty="0" smtClean="0">
              <a:ln>
                <a:noFill/>
              </a:ln>
              <a:solidFill>
                <a:schemeClr val="tx1"/>
              </a:solidFill>
              <a:effectLst/>
              <a:latin typeface="Bookman Old Style" pitchFamily="18" charset="0"/>
              <a:cs typeface="Times New Roman" pitchFamily="18" charset="0"/>
            </a:endParaRPr>
          </a:p>
        </p:txBody>
      </p:sp>
      <p:sp>
        <p:nvSpPr>
          <p:cNvPr id="14" name="13 CuadroTexto"/>
          <p:cNvSpPr txBox="1"/>
          <p:nvPr/>
        </p:nvSpPr>
        <p:spPr>
          <a:xfrm>
            <a:off x="2435250" y="4545124"/>
            <a:ext cx="6289712" cy="954107"/>
          </a:xfrm>
          <a:prstGeom prst="rect">
            <a:avLst/>
          </a:prstGeom>
          <a:noFill/>
          <a:ln w="19050">
            <a:solidFill>
              <a:srgbClr val="00B0F0"/>
            </a:solidFill>
          </a:ln>
        </p:spPr>
        <p:txBody>
          <a:bodyPr wrap="square" rtlCol="0">
            <a:spAutoFit/>
          </a:bodyPr>
          <a:lstStyle/>
          <a:p>
            <a:pPr>
              <a:buFont typeface="Wingdings" pitchFamily="2" charset="2"/>
              <a:buChar char="ü"/>
            </a:pPr>
            <a:r>
              <a:rPr lang="es-ES" dirty="0" smtClean="0"/>
              <a:t> En 1880, más del 50% de los españoles no llegaba a cumplir los 12 años. Ahora, al menos la mitad sobrepasa los 84, con una sanidad de alta calidad garantizada para toda la población a cualquier edad. El trauma de ver morir a un niño propio ya apenas lo sufre nadie.</a:t>
            </a:r>
            <a:endParaRPr lang="es-ES" dirty="0"/>
          </a:p>
        </p:txBody>
      </p:sp>
      <p:sp>
        <p:nvSpPr>
          <p:cNvPr id="15" name="14 Pentágono"/>
          <p:cNvSpPr/>
          <p:nvPr/>
        </p:nvSpPr>
        <p:spPr bwMode="auto">
          <a:xfrm>
            <a:off x="287524" y="5705961"/>
            <a:ext cx="1931702" cy="833178"/>
          </a:xfrm>
          <a:prstGeom prst="homePlate">
            <a:avLst>
              <a:gd name="adj" fmla="val 50000"/>
            </a:avLst>
          </a:prstGeom>
          <a:solidFill>
            <a:srgbClr val="66FF66"/>
          </a:solidFill>
          <a:ln w="12700" cap="flat" cmpd="sng" algn="ctr">
            <a:solidFill>
              <a:schemeClr val="tx1"/>
            </a:solidFill>
            <a:prstDash val="solid"/>
            <a:round/>
            <a:headEnd type="none" w="med" len="med"/>
            <a:tailEnd type="none" w="med" len="med"/>
          </a:ln>
          <a:effectLst>
            <a:outerShdw dist="35921" dir="2700000" algn="ctr" rotWithShape="0">
              <a:srgbClr val="808080"/>
            </a:outerShdw>
          </a:effectLst>
        </p:spPr>
        <p:txBody>
          <a:bodyPr vert="horz" wrap="square" lIns="0" tIns="46800" rIns="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tabLst>
                <a:tab pos="6464300" algn="r"/>
              </a:tabLst>
            </a:pPr>
            <a:r>
              <a:rPr kumimoji="0" lang="es-ES" sz="1400" b="0" i="0" u="none" strike="noStrike" cap="none" normalizeH="0" baseline="0" dirty="0" smtClean="0">
                <a:ln>
                  <a:noFill/>
                </a:ln>
                <a:solidFill>
                  <a:schemeClr val="tx1"/>
                </a:solidFill>
                <a:effectLst/>
                <a:latin typeface="Bookman Old Style" pitchFamily="18" charset="0"/>
                <a:cs typeface="Times New Roman" pitchFamily="18" charset="0"/>
              </a:rPr>
              <a:t>    </a:t>
            </a:r>
            <a:r>
              <a:rPr lang="es-ES" sz="1600" b="1" dirty="0" smtClean="0"/>
              <a:t>Protección al empleo de las madres</a:t>
            </a:r>
            <a:endParaRPr kumimoji="0" lang="es-ES" sz="1600" b="1" i="0" u="none" strike="noStrike" cap="none" normalizeH="0" baseline="0" dirty="0" smtClean="0">
              <a:ln>
                <a:noFill/>
              </a:ln>
              <a:solidFill>
                <a:schemeClr val="tx1"/>
              </a:solidFill>
              <a:effectLst/>
              <a:latin typeface="Bookman Old Style" pitchFamily="18" charset="0"/>
              <a:cs typeface="Times New Roman" pitchFamily="18" charset="0"/>
            </a:endParaRPr>
          </a:p>
        </p:txBody>
      </p:sp>
      <p:sp>
        <p:nvSpPr>
          <p:cNvPr id="16" name="15 CuadroTexto"/>
          <p:cNvSpPr txBox="1"/>
          <p:nvPr/>
        </p:nvSpPr>
        <p:spPr>
          <a:xfrm>
            <a:off x="2435250" y="5750676"/>
            <a:ext cx="6289712" cy="738664"/>
          </a:xfrm>
          <a:prstGeom prst="rect">
            <a:avLst/>
          </a:prstGeom>
          <a:noFill/>
          <a:ln w="19050">
            <a:solidFill>
              <a:srgbClr val="00B0F0"/>
            </a:solidFill>
          </a:ln>
        </p:spPr>
        <p:txBody>
          <a:bodyPr wrap="square" rtlCol="0">
            <a:spAutoFit/>
          </a:bodyPr>
          <a:lstStyle/>
          <a:p>
            <a:pPr>
              <a:buFont typeface="Wingdings" pitchFamily="2" charset="2"/>
              <a:buChar char="ü"/>
            </a:pPr>
            <a:r>
              <a:rPr lang="es-ES" dirty="0" smtClean="0"/>
              <a:t> Protección legal reforzada frente a despido a mujeres embarazadas y tras el parto, y a las que se acogen a reducciones de jornada por cuidado de niños hasta los  8 - 12 </a:t>
            </a:r>
            <a:r>
              <a:rPr lang="es-ES" dirty="0"/>
              <a:t>a</a:t>
            </a:r>
            <a:r>
              <a:rPr lang="es-ES" dirty="0" smtClean="0"/>
              <a:t>ños.</a:t>
            </a:r>
            <a:endParaRPr lang="es-ES" dirty="0"/>
          </a:p>
        </p:txBody>
      </p:sp>
      <p:sp>
        <p:nvSpPr>
          <p:cNvPr id="18" name="17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Tree>
    <p:extLst>
      <p:ext uri="{BB962C8B-B14F-4D97-AF65-F5344CB8AC3E}">
        <p14:creationId xmlns:p14="http://schemas.microsoft.com/office/powerpoint/2010/main" val="159373578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a:xfrm>
            <a:off x="152400" y="216632"/>
            <a:ext cx="8820150" cy="800100"/>
          </a:xfrm>
        </p:spPr>
        <p:txBody>
          <a:bodyPr/>
          <a:lstStyle/>
          <a:p>
            <a:r>
              <a:rPr lang="es-ES" sz="2000" dirty="0" smtClean="0"/>
              <a:t>¿Son las dificultades económicas la clave principal de que se tengan tan pocos hijos? A juzgar por ciertos datos, no lo parece</a:t>
            </a:r>
          </a:p>
        </p:txBody>
      </p:sp>
      <p:sp>
        <p:nvSpPr>
          <p:cNvPr id="10" name="3 Marcador de número de diapositiva"/>
          <p:cNvSpPr txBox="1">
            <a:spLocks noGrp="1"/>
          </p:cNvSpPr>
          <p:nvPr/>
        </p:nvSpPr>
        <p:spPr bwMode="auto">
          <a:xfrm>
            <a:off x="8458200" y="6642100"/>
            <a:ext cx="514350" cy="152400"/>
          </a:xfrm>
          <a:prstGeom prst="rect">
            <a:avLst/>
          </a:prstGeom>
          <a:noFill/>
          <a:ln w="9525">
            <a:noFill/>
            <a:miter lim="800000"/>
            <a:headEnd/>
            <a:tailEnd/>
          </a:ln>
        </p:spPr>
        <p:txBody>
          <a:bodyPr/>
          <a:lstStyle/>
          <a:p>
            <a:pPr algn="r" eaLnBrk="0" hangingPunct="0">
              <a:lnSpc>
                <a:spcPct val="90000"/>
              </a:lnSpc>
            </a:pPr>
            <a:fld id="{C9A7F709-018A-43EA-A09B-8394380B1DCB}" type="slidenum">
              <a:rPr lang="es-ES" sz="800"/>
              <a:pPr algn="r" eaLnBrk="0" hangingPunct="0">
                <a:lnSpc>
                  <a:spcPct val="90000"/>
                </a:lnSpc>
              </a:pPr>
              <a:t>38</a:t>
            </a:fld>
            <a:endParaRPr lang="es-ES" sz="800" dirty="0"/>
          </a:p>
        </p:txBody>
      </p:sp>
      <p:sp>
        <p:nvSpPr>
          <p:cNvPr id="4" name="CuadroTexto 3"/>
          <p:cNvSpPr txBox="1"/>
          <p:nvPr/>
        </p:nvSpPr>
        <p:spPr>
          <a:xfrm>
            <a:off x="274400" y="5157192"/>
            <a:ext cx="8582076" cy="1384995"/>
          </a:xfrm>
          <a:prstGeom prst="rect">
            <a:avLst/>
          </a:prstGeom>
          <a:noFill/>
          <a:ln w="28575">
            <a:solidFill>
              <a:srgbClr val="FF0000"/>
            </a:solidFill>
          </a:ln>
        </p:spPr>
        <p:txBody>
          <a:bodyPr wrap="square" rtlCol="0">
            <a:spAutoFit/>
          </a:bodyPr>
          <a:lstStyle/>
          <a:p>
            <a:r>
              <a:rPr lang="es-ES" dirty="0" smtClean="0"/>
              <a:t>Y ya en España, hay datos similares muy elocuentes:</a:t>
            </a:r>
          </a:p>
          <a:p>
            <a:r>
              <a:rPr lang="es-ES" dirty="0" smtClean="0"/>
              <a:t>-La </a:t>
            </a:r>
            <a:r>
              <a:rPr lang="es-ES" b="1" dirty="0" smtClean="0"/>
              <a:t>fecundidad de las españolas nativas </a:t>
            </a:r>
            <a:r>
              <a:rPr lang="es-ES" dirty="0" smtClean="0"/>
              <a:t>fue de </a:t>
            </a:r>
            <a:r>
              <a:rPr lang="es-ES" b="1" dirty="0" smtClean="0"/>
              <a:t>1,26 hijos por mujer </a:t>
            </a:r>
            <a:r>
              <a:rPr lang="es-ES" dirty="0" smtClean="0"/>
              <a:t>en 2007 </a:t>
            </a:r>
            <a:r>
              <a:rPr lang="es-ES" dirty="0"/>
              <a:t>(</a:t>
            </a:r>
            <a:r>
              <a:rPr lang="es-ES" dirty="0" smtClean="0"/>
              <a:t>tras12 años de fuerte crecimiento económico) y </a:t>
            </a:r>
            <a:r>
              <a:rPr lang="es-ES" b="1" dirty="0" smtClean="0"/>
              <a:t>1,28 en 2014 </a:t>
            </a:r>
            <a:r>
              <a:rPr lang="es-ES" dirty="0" smtClean="0"/>
              <a:t>(tras siete años de crisis y alto desempleo)</a:t>
            </a:r>
          </a:p>
          <a:p>
            <a:r>
              <a:rPr lang="es-ES" dirty="0" smtClean="0"/>
              <a:t>-P. e., en Madrid, la </a:t>
            </a:r>
            <a:r>
              <a:rPr lang="es-ES" b="1" dirty="0" smtClean="0"/>
              <a:t>natalidad conjunta de los cuatro municipios más ricos </a:t>
            </a:r>
            <a:r>
              <a:rPr lang="es-ES" dirty="0" smtClean="0"/>
              <a:t>(Pozuelo, Las Rozas, Majadahonda y </a:t>
            </a:r>
            <a:r>
              <a:rPr lang="es-ES" dirty="0" err="1" smtClean="0"/>
              <a:t>Boadilla</a:t>
            </a:r>
            <a:r>
              <a:rPr lang="es-ES" dirty="0" smtClean="0"/>
              <a:t>) es casi </a:t>
            </a:r>
            <a:r>
              <a:rPr lang="es-ES" b="1" dirty="0" smtClean="0"/>
              <a:t>igual a la agregada </a:t>
            </a:r>
            <a:r>
              <a:rPr lang="es-ES" dirty="0" smtClean="0"/>
              <a:t>de los cuatro grandes </a:t>
            </a:r>
            <a:r>
              <a:rPr lang="es-ES" b="1" dirty="0" smtClean="0"/>
              <a:t>menos ricos</a:t>
            </a:r>
            <a:r>
              <a:rPr lang="es-ES" dirty="0" smtClean="0"/>
              <a:t> (Parla, Fuenlabrada, Móstoles y Torrejón de </a:t>
            </a:r>
            <a:r>
              <a:rPr lang="es-ES" dirty="0" err="1" smtClean="0"/>
              <a:t>Ardoz</a:t>
            </a:r>
            <a:r>
              <a:rPr lang="es-ES" dirty="0" smtClean="0"/>
              <a:t>), con un 50% menos de renta per cápita.</a:t>
            </a:r>
            <a:endParaRPr lang="es-ES" dirty="0"/>
          </a:p>
        </p:txBody>
      </p:sp>
      <p:pic>
        <p:nvPicPr>
          <p:cNvPr id="8" name="Imagen 7"/>
          <p:cNvPicPr>
            <a:picLocks noChangeAspect="1"/>
          </p:cNvPicPr>
          <p:nvPr/>
        </p:nvPicPr>
        <p:blipFill>
          <a:blip r:embed="rId2"/>
          <a:stretch>
            <a:fillRect/>
          </a:stretch>
        </p:blipFill>
        <p:spPr>
          <a:xfrm>
            <a:off x="2186827" y="1088740"/>
            <a:ext cx="4977461" cy="4040547"/>
          </a:xfrm>
          <a:prstGeom prst="rect">
            <a:avLst/>
          </a:prstGeom>
        </p:spPr>
      </p:pic>
      <p:sp>
        <p:nvSpPr>
          <p:cNvPr id="9"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Tree>
    <p:extLst>
      <p:ext uri="{BB962C8B-B14F-4D97-AF65-F5344CB8AC3E}">
        <p14:creationId xmlns:p14="http://schemas.microsoft.com/office/powerpoint/2010/main" val="263068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a:xfrm>
            <a:off x="152400" y="116632"/>
            <a:ext cx="8820150" cy="800100"/>
          </a:xfrm>
        </p:spPr>
        <p:txBody>
          <a:bodyPr/>
          <a:lstStyle/>
          <a:p>
            <a:r>
              <a:rPr lang="es-ES" sz="2000" dirty="0" smtClean="0"/>
              <a:t>Los hogares con padre y madre casados aún son mayoritarios, y son los que más hijos tienen de media. Pero tienden a disminuir mientras crecen los de parejas de hecho y los monoparentales</a:t>
            </a:r>
          </a:p>
        </p:txBody>
      </p:sp>
      <p:sp>
        <p:nvSpPr>
          <p:cNvPr id="10" name="3 Marcador de número de diapositiva"/>
          <p:cNvSpPr>
            <a:spLocks noGrp="1"/>
          </p:cNvSpPr>
          <p:nvPr>
            <p:ph type="sldNum" sz="quarter" idx="10"/>
          </p:nvPr>
        </p:nvSpPr>
        <p:spPr>
          <a:xfrm>
            <a:off x="8460432" y="6642100"/>
            <a:ext cx="514350" cy="152400"/>
          </a:xfrm>
          <a:noFill/>
        </p:spPr>
        <p:txBody>
          <a:bodyPr/>
          <a:lstStyle/>
          <a:p>
            <a:fld id="{320D7315-721F-4F8B-8245-EE3150A54E28}" type="slidenum">
              <a:rPr lang="es-ES" smtClean="0"/>
              <a:pPr/>
              <a:t>39</a:t>
            </a:fld>
            <a:endParaRPr lang="es-ES" dirty="0" smtClean="0"/>
          </a:p>
        </p:txBody>
      </p:sp>
      <p:sp>
        <p:nvSpPr>
          <p:cNvPr id="2" name="CuadroTexto 1"/>
          <p:cNvSpPr txBox="1"/>
          <p:nvPr/>
        </p:nvSpPr>
        <p:spPr>
          <a:xfrm>
            <a:off x="397712" y="4270134"/>
            <a:ext cx="8408203" cy="1384995"/>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s-ES" dirty="0" smtClean="0"/>
              <a:t>En toda </a:t>
            </a:r>
            <a:r>
              <a:rPr lang="es-ES" b="1" dirty="0" smtClean="0"/>
              <a:t>Europa</a:t>
            </a:r>
            <a:r>
              <a:rPr lang="es-ES" dirty="0" smtClean="0"/>
              <a:t> hay </a:t>
            </a:r>
            <a:r>
              <a:rPr lang="es-ES" b="1" dirty="0" smtClean="0"/>
              <a:t>más niños en los hogares formados por matrimonios </a:t>
            </a:r>
            <a:r>
              <a:rPr lang="es-ES" dirty="0" smtClean="0"/>
              <a:t>que en los de parejas de hecho o monoparentales. En </a:t>
            </a:r>
            <a:r>
              <a:rPr lang="es-ES" b="1" dirty="0" smtClean="0"/>
              <a:t>Estados Unidos</a:t>
            </a:r>
            <a:r>
              <a:rPr lang="es-ES" dirty="0" smtClean="0"/>
              <a:t>, </a:t>
            </a:r>
            <a:r>
              <a:rPr lang="es-ES" b="1" dirty="0" smtClean="0"/>
              <a:t>la fecundidad de las mujeres casadas </a:t>
            </a:r>
            <a:r>
              <a:rPr lang="es-ES" dirty="0" smtClean="0"/>
              <a:t>de 15 a 44 años </a:t>
            </a:r>
            <a:r>
              <a:rPr lang="es-ES" b="1" dirty="0" smtClean="0"/>
              <a:t>es el doble </a:t>
            </a:r>
            <a:r>
              <a:rPr lang="es-ES" dirty="0" smtClean="0"/>
              <a:t>que la de las no casadas.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Y sin embargo, tanto el porcentaje de hogares formados por parejas casadas como el de nacimientos de madre casada, </a:t>
            </a:r>
            <a:r>
              <a:rPr lang="es-ES" b="1" dirty="0" smtClean="0"/>
              <a:t>tienden a disminuir</a:t>
            </a:r>
            <a:r>
              <a:rPr lang="es-ES" dirty="0" smtClean="0"/>
              <a:t>.</a:t>
            </a:r>
            <a:endParaRPr lang="es-ES" dirty="0"/>
          </a:p>
        </p:txBody>
      </p:sp>
      <p:grpSp>
        <p:nvGrpSpPr>
          <p:cNvPr id="4" name="Group 4"/>
          <p:cNvGrpSpPr>
            <a:grpSpLocks noChangeAspect="1"/>
          </p:cNvGrpSpPr>
          <p:nvPr/>
        </p:nvGrpSpPr>
        <p:grpSpPr bwMode="auto">
          <a:xfrm>
            <a:off x="357265" y="1627187"/>
            <a:ext cx="8499211" cy="2485889"/>
            <a:chOff x="400" y="1025"/>
            <a:chExt cx="5043" cy="1475"/>
          </a:xfrm>
        </p:grpSpPr>
        <p:sp>
          <p:nvSpPr>
            <p:cNvPr id="5" name="AutoShape 3"/>
            <p:cNvSpPr>
              <a:spLocks noChangeAspect="1" noChangeArrowheads="1" noTextEdit="1"/>
            </p:cNvSpPr>
            <p:nvPr/>
          </p:nvSpPr>
          <p:spPr bwMode="auto">
            <a:xfrm>
              <a:off x="405" y="1030"/>
              <a:ext cx="5013"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Rectangle 5"/>
            <p:cNvSpPr>
              <a:spLocks noChangeArrowheads="1"/>
            </p:cNvSpPr>
            <p:nvPr/>
          </p:nvSpPr>
          <p:spPr bwMode="auto">
            <a:xfrm>
              <a:off x="405" y="1030"/>
              <a:ext cx="1331" cy="6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Rectangle 6"/>
            <p:cNvSpPr>
              <a:spLocks noChangeArrowheads="1"/>
            </p:cNvSpPr>
            <p:nvPr/>
          </p:nvSpPr>
          <p:spPr bwMode="auto">
            <a:xfrm>
              <a:off x="1731" y="1030"/>
              <a:ext cx="3687" cy="6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Rectangle 7"/>
            <p:cNvSpPr>
              <a:spLocks noChangeArrowheads="1"/>
            </p:cNvSpPr>
            <p:nvPr/>
          </p:nvSpPr>
          <p:spPr bwMode="auto">
            <a:xfrm>
              <a:off x="405" y="1697"/>
              <a:ext cx="1331" cy="69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Rectangle 8"/>
            <p:cNvSpPr>
              <a:spLocks noChangeArrowheads="1"/>
            </p:cNvSpPr>
            <p:nvPr/>
          </p:nvSpPr>
          <p:spPr bwMode="auto">
            <a:xfrm>
              <a:off x="405" y="2382"/>
              <a:ext cx="1331" cy="118"/>
            </a:xfrm>
            <a:prstGeom prst="rect">
              <a:avLst/>
            </a:prstGeom>
            <a:solidFill>
              <a:srgbClr val="B6C5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Rectangle 9"/>
            <p:cNvSpPr>
              <a:spLocks noChangeArrowheads="1"/>
            </p:cNvSpPr>
            <p:nvPr/>
          </p:nvSpPr>
          <p:spPr bwMode="auto">
            <a:xfrm>
              <a:off x="1731" y="2382"/>
              <a:ext cx="2923" cy="118"/>
            </a:xfrm>
            <a:prstGeom prst="rect">
              <a:avLst/>
            </a:prstGeom>
            <a:solidFill>
              <a:srgbClr val="F3F4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Rectangle 10"/>
            <p:cNvSpPr>
              <a:spLocks noChangeArrowheads="1"/>
            </p:cNvSpPr>
            <p:nvPr/>
          </p:nvSpPr>
          <p:spPr bwMode="auto">
            <a:xfrm>
              <a:off x="1825" y="1335"/>
              <a:ext cx="5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rgbClr val="000000"/>
                  </a:solidFill>
                  <a:effectLst/>
                  <a:latin typeface="Calibri" panose="020F0502020204030204" pitchFamily="34" charset="0"/>
                </a:rPr>
                <a:t>Pareja casada</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2513" y="1335"/>
              <a:ext cx="67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rgbClr val="000000"/>
                  </a:solidFill>
                  <a:effectLst/>
                  <a:latin typeface="Calibri" panose="020F0502020204030204" pitchFamily="34" charset="0"/>
                </a:rPr>
                <a:t>Pareja de hecho</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3277" y="1335"/>
              <a:ext cx="63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rgbClr val="000000"/>
                  </a:solidFill>
                  <a:effectLst/>
                  <a:latin typeface="Calibri" panose="020F0502020204030204" pitchFamily="34" charset="0"/>
                </a:rPr>
                <a:t>Monoparental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3319" y="1457"/>
              <a:ext cx="5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rgbClr val="000000"/>
                  </a:solidFill>
                  <a:effectLst/>
                  <a:latin typeface="Calibri" panose="020F0502020204030204" pitchFamily="34" charset="0"/>
                </a:rPr>
                <a:t>con madre a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3455" y="1579"/>
              <a:ext cx="26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rgbClr val="000000"/>
                  </a:solidFill>
                  <a:effectLst/>
                  <a:latin typeface="Calibri" panose="020F0502020204030204" pitchFamily="34" charset="0"/>
                </a:rPr>
                <a:t>cargo</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4003" y="1335"/>
              <a:ext cx="63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rgbClr val="000000"/>
                  </a:solidFill>
                  <a:effectLst/>
                  <a:latin typeface="Calibri" panose="020F0502020204030204" pitchFamily="34" charset="0"/>
                </a:rPr>
                <a:t>Monoparental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4055" y="1457"/>
              <a:ext cx="5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rgbClr val="000000"/>
                  </a:solidFill>
                  <a:effectLst/>
                  <a:latin typeface="Calibri" panose="020F0502020204030204" pitchFamily="34" charset="0"/>
                </a:rPr>
                <a:t>con padre a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4181" y="1579"/>
              <a:ext cx="26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rgbClr val="000000"/>
                  </a:solidFill>
                  <a:effectLst/>
                  <a:latin typeface="Calibri" panose="020F0502020204030204" pitchFamily="34" charset="0"/>
                </a:rPr>
                <a:t>cargo</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4767" y="1335"/>
              <a:ext cx="60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rgbClr val="000000"/>
                  </a:solidFill>
                  <a:effectLst/>
                  <a:latin typeface="Calibri" panose="020F0502020204030204" pitchFamily="34" charset="0"/>
                </a:rPr>
                <a:t>Total hogares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4710" y="1457"/>
              <a:ext cx="6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rgbClr val="000000"/>
                  </a:solidFill>
                  <a:effectLst/>
                  <a:latin typeface="Calibri" panose="020F0502020204030204" pitchFamily="34" charset="0"/>
                </a:rPr>
                <a:t>monoparentales</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424" y="1701"/>
              <a:ext cx="142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smtClean="0">
                  <a:ln>
                    <a:noFill/>
                  </a:ln>
                  <a:solidFill>
                    <a:srgbClr val="000000"/>
                  </a:solidFill>
                  <a:effectLst/>
                  <a:latin typeface="Calibri" panose="020F0502020204030204" pitchFamily="34" charset="0"/>
                </a:rPr>
                <a:t>% sobre el total de hogares con hijos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424" y="1814"/>
              <a:ext cx="79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smtClean="0">
                  <a:ln>
                    <a:noFill/>
                  </a:ln>
                  <a:solidFill>
                    <a:srgbClr val="000000"/>
                  </a:solidFill>
                  <a:effectLst/>
                  <a:latin typeface="Calibri" panose="020F0502020204030204" pitchFamily="34" charset="0"/>
                </a:rPr>
                <a:t>menores de 25 años</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1993" y="1819"/>
              <a:ext cx="26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72,7%</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2729" y="1819"/>
              <a:ext cx="26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11,1%</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3460" y="1819"/>
              <a:ext cx="26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13,2%</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5"/>
            <p:cNvSpPr>
              <a:spLocks noChangeArrowheads="1"/>
            </p:cNvSpPr>
            <p:nvPr/>
          </p:nvSpPr>
          <p:spPr bwMode="auto">
            <a:xfrm>
              <a:off x="4209" y="1819"/>
              <a:ext cx="2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3,0%</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6"/>
            <p:cNvSpPr>
              <a:spLocks noChangeArrowheads="1"/>
            </p:cNvSpPr>
            <p:nvPr/>
          </p:nvSpPr>
          <p:spPr bwMode="auto">
            <a:xfrm>
              <a:off x="4931" y="1819"/>
              <a:ext cx="26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16,2%</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7"/>
            <p:cNvSpPr>
              <a:spLocks noChangeArrowheads="1"/>
            </p:cNvSpPr>
            <p:nvPr/>
          </p:nvSpPr>
          <p:spPr bwMode="auto">
            <a:xfrm>
              <a:off x="424" y="1936"/>
              <a:ext cx="139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smtClean="0">
                  <a:ln>
                    <a:noFill/>
                  </a:ln>
                  <a:solidFill>
                    <a:srgbClr val="000000"/>
                  </a:solidFill>
                  <a:effectLst/>
                  <a:latin typeface="Calibri" panose="020F0502020204030204" pitchFamily="34" charset="0"/>
                </a:rPr>
                <a:t>Variación  2013-2015 de los hogares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8"/>
            <p:cNvSpPr>
              <a:spLocks noChangeArrowheads="1"/>
            </p:cNvSpPr>
            <p:nvPr/>
          </p:nvSpPr>
          <p:spPr bwMode="auto">
            <a:xfrm>
              <a:off x="424" y="2049"/>
              <a:ext cx="114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smtClean="0">
                  <a:ln>
                    <a:noFill/>
                  </a:ln>
                  <a:solidFill>
                    <a:srgbClr val="000000"/>
                  </a:solidFill>
                  <a:effectLst/>
                  <a:latin typeface="Calibri" panose="020F0502020204030204" pitchFamily="34" charset="0"/>
                </a:rPr>
                <a:t>con hijos menores de 25 años</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80" name="Rectangle 29"/>
            <p:cNvSpPr>
              <a:spLocks noChangeArrowheads="1"/>
            </p:cNvSpPr>
            <p:nvPr/>
          </p:nvSpPr>
          <p:spPr bwMode="auto">
            <a:xfrm>
              <a:off x="2003" y="2049"/>
              <a:ext cx="24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FF0000"/>
                  </a:solidFill>
                  <a:effectLst/>
                  <a:latin typeface="Calibri" panose="020F0502020204030204" pitchFamily="34" charset="0"/>
                </a:rPr>
                <a:t>-3,3%</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81" name="Rectangle 30"/>
            <p:cNvSpPr>
              <a:spLocks noChangeArrowheads="1"/>
            </p:cNvSpPr>
            <p:nvPr/>
          </p:nvSpPr>
          <p:spPr bwMode="auto">
            <a:xfrm>
              <a:off x="2747" y="2049"/>
              <a:ext cx="2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5,4%</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83" name="Rectangle 31"/>
            <p:cNvSpPr>
              <a:spLocks noChangeArrowheads="1"/>
            </p:cNvSpPr>
            <p:nvPr/>
          </p:nvSpPr>
          <p:spPr bwMode="auto">
            <a:xfrm>
              <a:off x="3460" y="2049"/>
              <a:ext cx="26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14,8%</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84" name="Rectangle 32"/>
            <p:cNvSpPr>
              <a:spLocks noChangeArrowheads="1"/>
            </p:cNvSpPr>
            <p:nvPr/>
          </p:nvSpPr>
          <p:spPr bwMode="auto">
            <a:xfrm>
              <a:off x="4186" y="2049"/>
              <a:ext cx="26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16,3%</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85" name="Rectangle 33"/>
            <p:cNvSpPr>
              <a:spLocks noChangeArrowheads="1"/>
            </p:cNvSpPr>
            <p:nvPr/>
          </p:nvSpPr>
          <p:spPr bwMode="auto">
            <a:xfrm>
              <a:off x="4931" y="2049"/>
              <a:ext cx="26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15,1%</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86" name="Rectangle 34"/>
            <p:cNvSpPr>
              <a:spLocks noChangeArrowheads="1"/>
            </p:cNvSpPr>
            <p:nvPr/>
          </p:nvSpPr>
          <p:spPr bwMode="auto">
            <a:xfrm>
              <a:off x="424" y="2157"/>
              <a:ext cx="139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smtClean="0">
                  <a:ln>
                    <a:noFill/>
                  </a:ln>
                  <a:solidFill>
                    <a:srgbClr val="000000"/>
                  </a:solidFill>
                  <a:effectLst/>
                  <a:latin typeface="Calibri" panose="020F0502020204030204" pitchFamily="34" charset="0"/>
                </a:rPr>
                <a:t>Número medio de hijos menores de </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71687" name="Rectangle 35"/>
            <p:cNvSpPr>
              <a:spLocks noChangeArrowheads="1"/>
            </p:cNvSpPr>
            <p:nvPr/>
          </p:nvSpPr>
          <p:spPr bwMode="auto">
            <a:xfrm>
              <a:off x="424" y="2270"/>
              <a:ext cx="127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smtClean="0">
                  <a:ln>
                    <a:noFill/>
                  </a:ln>
                  <a:solidFill>
                    <a:srgbClr val="000000"/>
                  </a:solidFill>
                  <a:effectLst/>
                  <a:latin typeface="Calibri" panose="020F0502020204030204" pitchFamily="34" charset="0"/>
                </a:rPr>
                <a:t>25 años por hogar con hijos (est.)</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88" name="Rectangle 36"/>
            <p:cNvSpPr>
              <a:spLocks noChangeArrowheads="1"/>
            </p:cNvSpPr>
            <p:nvPr/>
          </p:nvSpPr>
          <p:spPr bwMode="auto">
            <a:xfrm>
              <a:off x="2026" y="2274"/>
              <a:ext cx="20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1,69</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89" name="Rectangle 37"/>
            <p:cNvSpPr>
              <a:spLocks noChangeArrowheads="1"/>
            </p:cNvSpPr>
            <p:nvPr/>
          </p:nvSpPr>
          <p:spPr bwMode="auto">
            <a:xfrm>
              <a:off x="2757" y="2274"/>
              <a:ext cx="20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1,49</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90" name="Rectangle 38"/>
            <p:cNvSpPr>
              <a:spLocks noChangeArrowheads="1"/>
            </p:cNvSpPr>
            <p:nvPr/>
          </p:nvSpPr>
          <p:spPr bwMode="auto">
            <a:xfrm>
              <a:off x="3492" y="2274"/>
              <a:ext cx="20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1,48</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91" name="Rectangle 39"/>
            <p:cNvSpPr>
              <a:spLocks noChangeArrowheads="1"/>
            </p:cNvSpPr>
            <p:nvPr/>
          </p:nvSpPr>
          <p:spPr bwMode="auto">
            <a:xfrm>
              <a:off x="4219" y="2274"/>
              <a:ext cx="20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1,38</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92" name="Rectangle 40"/>
            <p:cNvSpPr>
              <a:spLocks noChangeArrowheads="1"/>
            </p:cNvSpPr>
            <p:nvPr/>
          </p:nvSpPr>
          <p:spPr bwMode="auto">
            <a:xfrm>
              <a:off x="4963" y="2274"/>
              <a:ext cx="20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1,46</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93" name="Rectangle 41"/>
            <p:cNvSpPr>
              <a:spLocks noChangeArrowheads="1"/>
            </p:cNvSpPr>
            <p:nvPr/>
          </p:nvSpPr>
          <p:spPr bwMode="auto">
            <a:xfrm>
              <a:off x="1756" y="1039"/>
              <a:ext cx="368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rgbClr val="000000"/>
                  </a:solidFill>
                  <a:effectLst/>
                  <a:latin typeface="Calibri" panose="020F0502020204030204" pitchFamily="34" charset="0"/>
                </a:rPr>
                <a:t>Hogares con hijos menores de 25 años conviviendo con sus progenitores y sin </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71694" name="Rectangle 42"/>
            <p:cNvSpPr>
              <a:spLocks noChangeArrowheads="1"/>
            </p:cNvSpPr>
            <p:nvPr/>
          </p:nvSpPr>
          <p:spPr bwMode="auto">
            <a:xfrm>
              <a:off x="2472" y="1180"/>
              <a:ext cx="244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rgbClr val="000000"/>
                  </a:solidFill>
                  <a:effectLst/>
                  <a:latin typeface="Calibri" panose="020F0502020204030204" pitchFamily="34" charset="0"/>
                </a:rPr>
                <a:t>otras personas, según los adultos a cargo, en España</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71695" name="Rectangle 43"/>
            <p:cNvSpPr>
              <a:spLocks noChangeArrowheads="1"/>
            </p:cNvSpPr>
            <p:nvPr/>
          </p:nvSpPr>
          <p:spPr bwMode="auto">
            <a:xfrm>
              <a:off x="560" y="1039"/>
              <a:ext cx="114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Fuente: Encuesta Continua de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96" name="Rectangle 44"/>
            <p:cNvSpPr>
              <a:spLocks noChangeArrowheads="1"/>
            </p:cNvSpPr>
            <p:nvPr/>
          </p:nvSpPr>
          <p:spPr bwMode="auto">
            <a:xfrm>
              <a:off x="611" y="1152"/>
              <a:ext cx="10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Hogares 2013 y 2015 (INE),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97" name="Rectangle 45"/>
            <p:cNvSpPr>
              <a:spLocks noChangeArrowheads="1"/>
            </p:cNvSpPr>
            <p:nvPr/>
          </p:nvSpPr>
          <p:spPr bwMode="auto">
            <a:xfrm>
              <a:off x="761" y="1265"/>
              <a:ext cx="69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rgbClr val="000000"/>
                  </a:solidFill>
                  <a:effectLst/>
                  <a:latin typeface="Calibri" panose="020F0502020204030204" pitchFamily="34" charset="0"/>
                </a:rPr>
                <a:t>estimación propia</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1698" name="Line 46"/>
            <p:cNvSpPr>
              <a:spLocks noChangeShapeType="1"/>
            </p:cNvSpPr>
            <p:nvPr/>
          </p:nvSpPr>
          <p:spPr bwMode="auto">
            <a:xfrm flipV="1">
              <a:off x="405" y="1030"/>
              <a:ext cx="1"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699" name="Rectangle 47"/>
            <p:cNvSpPr>
              <a:spLocks noChangeArrowheads="1"/>
            </p:cNvSpPr>
            <p:nvPr/>
          </p:nvSpPr>
          <p:spPr bwMode="auto">
            <a:xfrm>
              <a:off x="405" y="1025"/>
              <a:ext cx="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00" name="Line 48"/>
            <p:cNvSpPr>
              <a:spLocks noChangeShapeType="1"/>
            </p:cNvSpPr>
            <p:nvPr/>
          </p:nvSpPr>
          <p:spPr bwMode="auto">
            <a:xfrm flipV="1">
              <a:off x="1731" y="1030"/>
              <a:ext cx="1"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01" name="Rectangle 49"/>
            <p:cNvSpPr>
              <a:spLocks noChangeArrowheads="1"/>
            </p:cNvSpPr>
            <p:nvPr/>
          </p:nvSpPr>
          <p:spPr bwMode="auto">
            <a:xfrm>
              <a:off x="1731" y="1025"/>
              <a:ext cx="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02" name="Rectangle 50"/>
            <p:cNvSpPr>
              <a:spLocks noChangeArrowheads="1"/>
            </p:cNvSpPr>
            <p:nvPr/>
          </p:nvSpPr>
          <p:spPr bwMode="auto">
            <a:xfrm>
              <a:off x="410" y="1025"/>
              <a:ext cx="500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03" name="Line 51"/>
            <p:cNvSpPr>
              <a:spLocks noChangeShapeType="1"/>
            </p:cNvSpPr>
            <p:nvPr/>
          </p:nvSpPr>
          <p:spPr bwMode="auto">
            <a:xfrm flipV="1">
              <a:off x="5413" y="10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04" name="Rectangle 52"/>
            <p:cNvSpPr>
              <a:spLocks noChangeArrowheads="1"/>
            </p:cNvSpPr>
            <p:nvPr/>
          </p:nvSpPr>
          <p:spPr bwMode="auto">
            <a:xfrm>
              <a:off x="5413" y="102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05" name="Line 53"/>
            <p:cNvSpPr>
              <a:spLocks noChangeShapeType="1"/>
            </p:cNvSpPr>
            <p:nvPr/>
          </p:nvSpPr>
          <p:spPr bwMode="auto">
            <a:xfrm flipV="1">
              <a:off x="2457" y="10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06" name="Rectangle 54"/>
            <p:cNvSpPr>
              <a:spLocks noChangeArrowheads="1"/>
            </p:cNvSpPr>
            <p:nvPr/>
          </p:nvSpPr>
          <p:spPr bwMode="auto">
            <a:xfrm>
              <a:off x="2457" y="102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07" name="Line 55"/>
            <p:cNvSpPr>
              <a:spLocks noChangeShapeType="1"/>
            </p:cNvSpPr>
            <p:nvPr/>
          </p:nvSpPr>
          <p:spPr bwMode="auto">
            <a:xfrm flipV="1">
              <a:off x="3197" y="10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08" name="Rectangle 56"/>
            <p:cNvSpPr>
              <a:spLocks noChangeArrowheads="1"/>
            </p:cNvSpPr>
            <p:nvPr/>
          </p:nvSpPr>
          <p:spPr bwMode="auto">
            <a:xfrm>
              <a:off x="3197" y="102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09" name="Line 57"/>
            <p:cNvSpPr>
              <a:spLocks noChangeShapeType="1"/>
            </p:cNvSpPr>
            <p:nvPr/>
          </p:nvSpPr>
          <p:spPr bwMode="auto">
            <a:xfrm flipV="1">
              <a:off x="3923" y="10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10" name="Rectangle 58"/>
            <p:cNvSpPr>
              <a:spLocks noChangeArrowheads="1"/>
            </p:cNvSpPr>
            <p:nvPr/>
          </p:nvSpPr>
          <p:spPr bwMode="auto">
            <a:xfrm>
              <a:off x="3923" y="102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11" name="Line 59"/>
            <p:cNvSpPr>
              <a:spLocks noChangeShapeType="1"/>
            </p:cNvSpPr>
            <p:nvPr/>
          </p:nvSpPr>
          <p:spPr bwMode="auto">
            <a:xfrm flipV="1">
              <a:off x="4650" y="10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12" name="Rectangle 60"/>
            <p:cNvSpPr>
              <a:spLocks noChangeArrowheads="1"/>
            </p:cNvSpPr>
            <p:nvPr/>
          </p:nvSpPr>
          <p:spPr bwMode="auto">
            <a:xfrm>
              <a:off x="4650" y="1025"/>
              <a:ext cx="4"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13" name="Rectangle 61"/>
            <p:cNvSpPr>
              <a:spLocks noChangeArrowheads="1"/>
            </p:cNvSpPr>
            <p:nvPr/>
          </p:nvSpPr>
          <p:spPr bwMode="auto">
            <a:xfrm>
              <a:off x="1736" y="1321"/>
              <a:ext cx="368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14" name="Rectangle 62"/>
            <p:cNvSpPr>
              <a:spLocks noChangeArrowheads="1"/>
            </p:cNvSpPr>
            <p:nvPr/>
          </p:nvSpPr>
          <p:spPr bwMode="auto">
            <a:xfrm>
              <a:off x="410" y="1692"/>
              <a:ext cx="500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15" name="Rectangle 63"/>
            <p:cNvSpPr>
              <a:spLocks noChangeArrowheads="1"/>
            </p:cNvSpPr>
            <p:nvPr/>
          </p:nvSpPr>
          <p:spPr bwMode="auto">
            <a:xfrm>
              <a:off x="410" y="1922"/>
              <a:ext cx="132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16" name="Line 64"/>
            <p:cNvSpPr>
              <a:spLocks noChangeShapeType="1"/>
            </p:cNvSpPr>
            <p:nvPr/>
          </p:nvSpPr>
          <p:spPr bwMode="auto">
            <a:xfrm>
              <a:off x="1736" y="1927"/>
              <a:ext cx="7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17" name="Rectangle 65"/>
            <p:cNvSpPr>
              <a:spLocks noChangeArrowheads="1"/>
            </p:cNvSpPr>
            <p:nvPr/>
          </p:nvSpPr>
          <p:spPr bwMode="auto">
            <a:xfrm>
              <a:off x="1736" y="1927"/>
              <a:ext cx="7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18" name="Line 66"/>
            <p:cNvSpPr>
              <a:spLocks noChangeShapeType="1"/>
            </p:cNvSpPr>
            <p:nvPr/>
          </p:nvSpPr>
          <p:spPr bwMode="auto">
            <a:xfrm>
              <a:off x="2462" y="1927"/>
              <a:ext cx="7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19" name="Rectangle 67"/>
            <p:cNvSpPr>
              <a:spLocks noChangeArrowheads="1"/>
            </p:cNvSpPr>
            <p:nvPr/>
          </p:nvSpPr>
          <p:spPr bwMode="auto">
            <a:xfrm>
              <a:off x="2462" y="1927"/>
              <a:ext cx="7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20" name="Line 68"/>
            <p:cNvSpPr>
              <a:spLocks noChangeShapeType="1"/>
            </p:cNvSpPr>
            <p:nvPr/>
          </p:nvSpPr>
          <p:spPr bwMode="auto">
            <a:xfrm>
              <a:off x="3202" y="1927"/>
              <a:ext cx="7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21" name="Rectangle 69"/>
            <p:cNvSpPr>
              <a:spLocks noChangeArrowheads="1"/>
            </p:cNvSpPr>
            <p:nvPr/>
          </p:nvSpPr>
          <p:spPr bwMode="auto">
            <a:xfrm>
              <a:off x="3202" y="1927"/>
              <a:ext cx="71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22" name="Line 70"/>
            <p:cNvSpPr>
              <a:spLocks noChangeShapeType="1"/>
            </p:cNvSpPr>
            <p:nvPr/>
          </p:nvSpPr>
          <p:spPr bwMode="auto">
            <a:xfrm>
              <a:off x="3928" y="1927"/>
              <a:ext cx="7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23" name="Rectangle 71"/>
            <p:cNvSpPr>
              <a:spLocks noChangeArrowheads="1"/>
            </p:cNvSpPr>
            <p:nvPr/>
          </p:nvSpPr>
          <p:spPr bwMode="auto">
            <a:xfrm>
              <a:off x="3928" y="1927"/>
              <a:ext cx="71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24" name="Line 72"/>
            <p:cNvSpPr>
              <a:spLocks noChangeShapeType="1"/>
            </p:cNvSpPr>
            <p:nvPr/>
          </p:nvSpPr>
          <p:spPr bwMode="auto">
            <a:xfrm>
              <a:off x="4654" y="1927"/>
              <a:ext cx="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25" name="Rectangle 73"/>
            <p:cNvSpPr>
              <a:spLocks noChangeArrowheads="1"/>
            </p:cNvSpPr>
            <p:nvPr/>
          </p:nvSpPr>
          <p:spPr bwMode="auto">
            <a:xfrm>
              <a:off x="4654" y="1927"/>
              <a:ext cx="75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26" name="Line 74"/>
            <p:cNvSpPr>
              <a:spLocks noChangeShapeType="1"/>
            </p:cNvSpPr>
            <p:nvPr/>
          </p:nvSpPr>
          <p:spPr bwMode="auto">
            <a:xfrm>
              <a:off x="410" y="2152"/>
              <a:ext cx="13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27" name="Rectangle 75"/>
            <p:cNvSpPr>
              <a:spLocks noChangeArrowheads="1"/>
            </p:cNvSpPr>
            <p:nvPr/>
          </p:nvSpPr>
          <p:spPr bwMode="auto">
            <a:xfrm>
              <a:off x="410" y="2152"/>
              <a:ext cx="13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28" name="Line 76"/>
            <p:cNvSpPr>
              <a:spLocks noChangeShapeType="1"/>
            </p:cNvSpPr>
            <p:nvPr/>
          </p:nvSpPr>
          <p:spPr bwMode="auto">
            <a:xfrm>
              <a:off x="1736" y="2152"/>
              <a:ext cx="7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29" name="Rectangle 77"/>
            <p:cNvSpPr>
              <a:spLocks noChangeArrowheads="1"/>
            </p:cNvSpPr>
            <p:nvPr/>
          </p:nvSpPr>
          <p:spPr bwMode="auto">
            <a:xfrm>
              <a:off x="1736" y="2152"/>
              <a:ext cx="7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30" name="Line 78"/>
            <p:cNvSpPr>
              <a:spLocks noChangeShapeType="1"/>
            </p:cNvSpPr>
            <p:nvPr/>
          </p:nvSpPr>
          <p:spPr bwMode="auto">
            <a:xfrm>
              <a:off x="2462" y="2152"/>
              <a:ext cx="7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31" name="Rectangle 79"/>
            <p:cNvSpPr>
              <a:spLocks noChangeArrowheads="1"/>
            </p:cNvSpPr>
            <p:nvPr/>
          </p:nvSpPr>
          <p:spPr bwMode="auto">
            <a:xfrm>
              <a:off x="2462" y="2152"/>
              <a:ext cx="73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32" name="Line 80"/>
            <p:cNvSpPr>
              <a:spLocks noChangeShapeType="1"/>
            </p:cNvSpPr>
            <p:nvPr/>
          </p:nvSpPr>
          <p:spPr bwMode="auto">
            <a:xfrm>
              <a:off x="3202" y="2152"/>
              <a:ext cx="7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33" name="Rectangle 81"/>
            <p:cNvSpPr>
              <a:spLocks noChangeArrowheads="1"/>
            </p:cNvSpPr>
            <p:nvPr/>
          </p:nvSpPr>
          <p:spPr bwMode="auto">
            <a:xfrm>
              <a:off x="3202" y="2152"/>
              <a:ext cx="71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34" name="Line 82"/>
            <p:cNvSpPr>
              <a:spLocks noChangeShapeType="1"/>
            </p:cNvSpPr>
            <p:nvPr/>
          </p:nvSpPr>
          <p:spPr bwMode="auto">
            <a:xfrm>
              <a:off x="3928" y="2152"/>
              <a:ext cx="7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35" name="Rectangle 83"/>
            <p:cNvSpPr>
              <a:spLocks noChangeArrowheads="1"/>
            </p:cNvSpPr>
            <p:nvPr/>
          </p:nvSpPr>
          <p:spPr bwMode="auto">
            <a:xfrm>
              <a:off x="3928" y="2152"/>
              <a:ext cx="71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36" name="Line 84"/>
            <p:cNvSpPr>
              <a:spLocks noChangeShapeType="1"/>
            </p:cNvSpPr>
            <p:nvPr/>
          </p:nvSpPr>
          <p:spPr bwMode="auto">
            <a:xfrm>
              <a:off x="4654" y="2152"/>
              <a:ext cx="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37" name="Rectangle 85"/>
            <p:cNvSpPr>
              <a:spLocks noChangeArrowheads="1"/>
            </p:cNvSpPr>
            <p:nvPr/>
          </p:nvSpPr>
          <p:spPr bwMode="auto">
            <a:xfrm>
              <a:off x="4654" y="2152"/>
              <a:ext cx="75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38" name="Rectangle 86"/>
            <p:cNvSpPr>
              <a:spLocks noChangeArrowheads="1"/>
            </p:cNvSpPr>
            <p:nvPr/>
          </p:nvSpPr>
          <p:spPr bwMode="auto">
            <a:xfrm>
              <a:off x="400" y="1025"/>
              <a:ext cx="10" cy="1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39" name="Line 87"/>
            <p:cNvSpPr>
              <a:spLocks noChangeShapeType="1"/>
            </p:cNvSpPr>
            <p:nvPr/>
          </p:nvSpPr>
          <p:spPr bwMode="auto">
            <a:xfrm>
              <a:off x="410" y="2382"/>
              <a:ext cx="13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40" name="Rectangle 88"/>
            <p:cNvSpPr>
              <a:spLocks noChangeArrowheads="1"/>
            </p:cNvSpPr>
            <p:nvPr/>
          </p:nvSpPr>
          <p:spPr bwMode="auto">
            <a:xfrm>
              <a:off x="410" y="2382"/>
              <a:ext cx="131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41" name="Rectangle 89"/>
            <p:cNvSpPr>
              <a:spLocks noChangeArrowheads="1"/>
            </p:cNvSpPr>
            <p:nvPr/>
          </p:nvSpPr>
          <p:spPr bwMode="auto">
            <a:xfrm>
              <a:off x="1726" y="1035"/>
              <a:ext cx="10" cy="13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42" name="Rectangle 90"/>
            <p:cNvSpPr>
              <a:spLocks noChangeArrowheads="1"/>
            </p:cNvSpPr>
            <p:nvPr/>
          </p:nvSpPr>
          <p:spPr bwMode="auto">
            <a:xfrm>
              <a:off x="2452" y="1331"/>
              <a:ext cx="10"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43" name="Rectangle 91"/>
            <p:cNvSpPr>
              <a:spLocks noChangeArrowheads="1"/>
            </p:cNvSpPr>
            <p:nvPr/>
          </p:nvSpPr>
          <p:spPr bwMode="auto">
            <a:xfrm>
              <a:off x="3193" y="1331"/>
              <a:ext cx="9"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44" name="Rectangle 92"/>
            <p:cNvSpPr>
              <a:spLocks noChangeArrowheads="1"/>
            </p:cNvSpPr>
            <p:nvPr/>
          </p:nvSpPr>
          <p:spPr bwMode="auto">
            <a:xfrm>
              <a:off x="3919" y="1331"/>
              <a:ext cx="9"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45" name="Rectangle 93"/>
            <p:cNvSpPr>
              <a:spLocks noChangeArrowheads="1"/>
            </p:cNvSpPr>
            <p:nvPr/>
          </p:nvSpPr>
          <p:spPr bwMode="auto">
            <a:xfrm>
              <a:off x="4645" y="1331"/>
              <a:ext cx="9"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46" name="Rectangle 94"/>
            <p:cNvSpPr>
              <a:spLocks noChangeArrowheads="1"/>
            </p:cNvSpPr>
            <p:nvPr/>
          </p:nvSpPr>
          <p:spPr bwMode="auto">
            <a:xfrm>
              <a:off x="1736" y="2378"/>
              <a:ext cx="36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47" name="Rectangle 95"/>
            <p:cNvSpPr>
              <a:spLocks noChangeArrowheads="1"/>
            </p:cNvSpPr>
            <p:nvPr/>
          </p:nvSpPr>
          <p:spPr bwMode="auto">
            <a:xfrm>
              <a:off x="5409" y="1035"/>
              <a:ext cx="9" cy="13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48" name="Line 96"/>
            <p:cNvSpPr>
              <a:spLocks noChangeShapeType="1"/>
            </p:cNvSpPr>
            <p:nvPr/>
          </p:nvSpPr>
          <p:spPr bwMode="auto">
            <a:xfrm>
              <a:off x="405" y="2387"/>
              <a:ext cx="1"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49" name="Rectangle 97"/>
            <p:cNvSpPr>
              <a:spLocks noChangeArrowheads="1"/>
            </p:cNvSpPr>
            <p:nvPr/>
          </p:nvSpPr>
          <p:spPr bwMode="auto">
            <a:xfrm>
              <a:off x="405" y="2387"/>
              <a:ext cx="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50" name="Line 98"/>
            <p:cNvSpPr>
              <a:spLocks noChangeShapeType="1"/>
            </p:cNvSpPr>
            <p:nvPr/>
          </p:nvSpPr>
          <p:spPr bwMode="auto">
            <a:xfrm>
              <a:off x="1731" y="2387"/>
              <a:ext cx="1"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51" name="Rectangle 99"/>
            <p:cNvSpPr>
              <a:spLocks noChangeArrowheads="1"/>
            </p:cNvSpPr>
            <p:nvPr/>
          </p:nvSpPr>
          <p:spPr bwMode="auto">
            <a:xfrm>
              <a:off x="1731" y="2387"/>
              <a:ext cx="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52" name="Line 100"/>
            <p:cNvSpPr>
              <a:spLocks noChangeShapeType="1"/>
            </p:cNvSpPr>
            <p:nvPr/>
          </p:nvSpPr>
          <p:spPr bwMode="auto">
            <a:xfrm>
              <a:off x="5413" y="238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53" name="Rectangle 101"/>
            <p:cNvSpPr>
              <a:spLocks noChangeArrowheads="1"/>
            </p:cNvSpPr>
            <p:nvPr/>
          </p:nvSpPr>
          <p:spPr bwMode="auto">
            <a:xfrm>
              <a:off x="5413" y="238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54" name="Line 102"/>
            <p:cNvSpPr>
              <a:spLocks noChangeShapeType="1"/>
            </p:cNvSpPr>
            <p:nvPr/>
          </p:nvSpPr>
          <p:spPr bwMode="auto">
            <a:xfrm>
              <a:off x="5418" y="10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55" name="Rectangle 103"/>
            <p:cNvSpPr>
              <a:spLocks noChangeArrowheads="1"/>
            </p:cNvSpPr>
            <p:nvPr/>
          </p:nvSpPr>
          <p:spPr bwMode="auto">
            <a:xfrm>
              <a:off x="5418" y="1030"/>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56" name="Line 104"/>
            <p:cNvSpPr>
              <a:spLocks noChangeShapeType="1"/>
            </p:cNvSpPr>
            <p:nvPr/>
          </p:nvSpPr>
          <p:spPr bwMode="auto">
            <a:xfrm>
              <a:off x="5418" y="132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57" name="Rectangle 105"/>
            <p:cNvSpPr>
              <a:spLocks noChangeArrowheads="1"/>
            </p:cNvSpPr>
            <p:nvPr/>
          </p:nvSpPr>
          <p:spPr bwMode="auto">
            <a:xfrm>
              <a:off x="5418" y="132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58" name="Line 106"/>
            <p:cNvSpPr>
              <a:spLocks noChangeShapeType="1"/>
            </p:cNvSpPr>
            <p:nvPr/>
          </p:nvSpPr>
          <p:spPr bwMode="auto">
            <a:xfrm>
              <a:off x="5418" y="169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59" name="Rectangle 107"/>
            <p:cNvSpPr>
              <a:spLocks noChangeArrowheads="1"/>
            </p:cNvSpPr>
            <p:nvPr/>
          </p:nvSpPr>
          <p:spPr bwMode="auto">
            <a:xfrm>
              <a:off x="5418" y="1697"/>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60" name="Line 108"/>
            <p:cNvSpPr>
              <a:spLocks noChangeShapeType="1"/>
            </p:cNvSpPr>
            <p:nvPr/>
          </p:nvSpPr>
          <p:spPr bwMode="auto">
            <a:xfrm>
              <a:off x="5418" y="19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61" name="Rectangle 109"/>
            <p:cNvSpPr>
              <a:spLocks noChangeArrowheads="1"/>
            </p:cNvSpPr>
            <p:nvPr/>
          </p:nvSpPr>
          <p:spPr bwMode="auto">
            <a:xfrm>
              <a:off x="5418" y="19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62" name="Line 110"/>
            <p:cNvSpPr>
              <a:spLocks noChangeShapeType="1"/>
            </p:cNvSpPr>
            <p:nvPr/>
          </p:nvSpPr>
          <p:spPr bwMode="auto">
            <a:xfrm>
              <a:off x="5418" y="215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63" name="Rectangle 111"/>
            <p:cNvSpPr>
              <a:spLocks noChangeArrowheads="1"/>
            </p:cNvSpPr>
            <p:nvPr/>
          </p:nvSpPr>
          <p:spPr bwMode="auto">
            <a:xfrm>
              <a:off x="5418" y="215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764" name="Line 112"/>
            <p:cNvSpPr>
              <a:spLocks noChangeShapeType="1"/>
            </p:cNvSpPr>
            <p:nvPr/>
          </p:nvSpPr>
          <p:spPr bwMode="auto">
            <a:xfrm>
              <a:off x="5418" y="238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765" name="Rectangle 113"/>
            <p:cNvSpPr>
              <a:spLocks noChangeArrowheads="1"/>
            </p:cNvSpPr>
            <p:nvPr/>
          </p:nvSpPr>
          <p:spPr bwMode="auto">
            <a:xfrm>
              <a:off x="5418" y="238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117"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3" name="Elipse 2"/>
          <p:cNvSpPr/>
          <p:nvPr/>
        </p:nvSpPr>
        <p:spPr bwMode="auto">
          <a:xfrm>
            <a:off x="2771676" y="3608315"/>
            <a:ext cx="822257" cy="397741"/>
          </a:xfrm>
          <a:prstGeom prst="ellipse">
            <a:avLst/>
          </a:prstGeom>
          <a:noFill/>
          <a:ln w="28575" cap="flat" cmpd="sng" algn="ctr">
            <a:solidFill>
              <a:srgbClr val="FF0000"/>
            </a:solidFill>
            <a:prstDash val="solid"/>
            <a:round/>
            <a:headEnd type="none" w="med" len="med"/>
            <a:tailEnd type="none" w="med" len="med"/>
          </a:ln>
          <a:effectLst>
            <a:outerShdw dist="35921" dir="2700000" algn="ctr" rotWithShape="0">
              <a:srgbClr val="808080"/>
            </a:outerShdw>
          </a:effectLst>
        </p:spPr>
        <p:txBody>
          <a:bodyPr vert="horz" wrap="square" lIns="90000" tIns="46800" rIns="90000" bIns="46800" numCol="1" rtlCol="0" anchor="ctr" anchorCtr="0" compatLnSpc="1">
            <a:prstTxWarp prst="textNoShape">
              <a:avLst/>
            </a:prstTxWarp>
            <a:spAutoFit/>
          </a:bodyPr>
          <a:lstStyle/>
          <a:p>
            <a: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pPr>
            <a:endParaRPr kumimoji="0" lang="es-ES" sz="1400" b="0" i="0" u="none" strike="noStrike" cap="none" normalizeH="0" baseline="0" smtClean="0">
              <a:ln>
                <a:noFill/>
              </a:ln>
              <a:solidFill>
                <a:schemeClr val="tx1"/>
              </a:solidFill>
              <a:effectLst/>
              <a:latin typeface="Bookman Old Style" pitchFamily="18" charset="0"/>
              <a:cs typeface="Times New Roman" pitchFamily="18" charset="0"/>
            </a:endParaRPr>
          </a:p>
        </p:txBody>
      </p:sp>
    </p:spTree>
    <p:extLst>
      <p:ext uri="{BB962C8B-B14F-4D97-AF65-F5344CB8AC3E}">
        <p14:creationId xmlns:p14="http://schemas.microsoft.com/office/powerpoint/2010/main" val="4167519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179388" y="398463"/>
            <a:ext cx="865346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Aft>
                <a:spcPct val="50000"/>
              </a:spcAft>
              <a:buFontTx/>
              <a:buNone/>
            </a:pPr>
            <a:endParaRPr lang="es-ES_tradnl" altLang="es-ES" sz="2000" b="1"/>
          </a:p>
        </p:txBody>
      </p:sp>
      <p:sp>
        <p:nvSpPr>
          <p:cNvPr id="21507" name="8 Marcador de número de diapositiva"/>
          <p:cNvSpPr>
            <a:spLocks noGrp="1"/>
          </p:cNvSpPr>
          <p:nvPr>
            <p:ph type="sldNum" sz="quarter" idx="10"/>
          </p:nvPr>
        </p:nvSpPr>
        <p:spPr>
          <a:xfrm>
            <a:off x="8386763" y="6635750"/>
            <a:ext cx="585787"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spcBef>
                <a:spcPct val="0"/>
              </a:spcBef>
              <a:buSzTx/>
              <a:buFontTx/>
              <a:buNone/>
            </a:pPr>
            <a:fld id="{A6B92855-D83D-4E0C-9DE9-61DA240C7986}" type="slidenum">
              <a:rPr lang="es-ES" altLang="es-ES" sz="800" smtClean="0"/>
              <a:pPr>
                <a:spcBef>
                  <a:spcPct val="0"/>
                </a:spcBef>
                <a:buSzTx/>
                <a:buFontTx/>
                <a:buNone/>
              </a:pPr>
              <a:t>4</a:t>
            </a:fld>
            <a:endParaRPr lang="es-ES" altLang="es-ES" sz="800" smtClean="0"/>
          </a:p>
        </p:txBody>
      </p:sp>
      <p:sp>
        <p:nvSpPr>
          <p:cNvPr id="21509" name="5 CuadroTexto"/>
          <p:cNvSpPr txBox="1">
            <a:spLocks noChangeArrowheads="1"/>
          </p:cNvSpPr>
          <p:nvPr/>
        </p:nvSpPr>
        <p:spPr bwMode="auto">
          <a:xfrm>
            <a:off x="142875" y="581025"/>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2000" b="1" dirty="0" smtClean="0"/>
              <a:t>Resumen de la conferencia (3)</a:t>
            </a:r>
            <a:endParaRPr lang="es-ES" altLang="es-ES" sz="2000" b="1" dirty="0"/>
          </a:p>
        </p:txBody>
      </p:sp>
      <p:sp>
        <p:nvSpPr>
          <p:cNvPr id="21510" name="7 CuadroTexto"/>
          <p:cNvSpPr txBox="1">
            <a:spLocks noChangeArrowheads="1"/>
          </p:cNvSpPr>
          <p:nvPr/>
        </p:nvSpPr>
        <p:spPr bwMode="auto">
          <a:xfrm>
            <a:off x="80963"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sp>
        <p:nvSpPr>
          <p:cNvPr id="2" name="Rectángulo 1"/>
          <p:cNvSpPr/>
          <p:nvPr/>
        </p:nvSpPr>
        <p:spPr>
          <a:xfrm>
            <a:off x="143508" y="1109057"/>
            <a:ext cx="8893112" cy="5632311"/>
          </a:xfrm>
          <a:prstGeom prst="rect">
            <a:avLst/>
          </a:prstGeom>
        </p:spPr>
        <p:txBody>
          <a:bodyPr wrap="square">
            <a:spAutoFit/>
          </a:bodyPr>
          <a:lstStyle/>
          <a:p>
            <a:pPr marL="342900" marR="118745" lvl="0" indent="-342900">
              <a:spcBef>
                <a:spcPts val="0"/>
              </a:spcBef>
              <a:spcAft>
                <a:spcPts val="600"/>
              </a:spcAft>
              <a:buFont typeface="Wingdings" panose="05000000000000000000" pitchFamily="2" charset="2"/>
              <a:buChar char="ü"/>
            </a:pPr>
            <a:r>
              <a:rPr lang="es-ES" sz="1600" dirty="0" smtClean="0">
                <a:latin typeface="+mn-lt"/>
                <a:ea typeface="Times New Roman" panose="02020603050405020304" pitchFamily="18" charset="0"/>
              </a:rPr>
              <a:t>¿</a:t>
            </a:r>
            <a:r>
              <a:rPr lang="es-ES" sz="1600" b="1" dirty="0">
                <a:latin typeface="+mn-lt"/>
                <a:ea typeface="Times New Roman" panose="02020603050405020304" pitchFamily="18" charset="0"/>
              </a:rPr>
              <a:t>Qué políticas deben aplicarse de forma </a:t>
            </a:r>
            <a:r>
              <a:rPr lang="es-ES" sz="1600" b="1" dirty="0" smtClean="0">
                <a:latin typeface="+mn-lt"/>
                <a:ea typeface="Times New Roman" panose="02020603050405020304" pitchFamily="18" charset="0"/>
              </a:rPr>
              <a:t>inmediata? Un plan muy amplio:</a:t>
            </a:r>
            <a:endParaRPr lang="es-ES" sz="1600" b="1" dirty="0">
              <a:latin typeface="+mn-lt"/>
              <a:ea typeface="Times New Roman" panose="02020603050405020304" pitchFamily="18" charset="0"/>
            </a:endParaRP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Concienciación sobre el problema, lo bonito que es tener niños y lo triste que suele ser no tenerlos: a la sociedad en general, a quienes están en edad fértil y a los escolares.</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Prestigiar la maternidad/paternidad y la familia, sin estigmatizar a las madres tradicionales, y sin ningunear la figura del padre.</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Estudiar bien el problema, sus consecuencias, sus causas y sus posibles soluciones, con rigor y sin sesgos ideológicos / partidistas.</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Compensar económicamente a los padres por tener hijos (deducciones IRPF y SS, extra en pensiones, IVA pañales, etc.), con énfasis en la madre, pero no solo para ella.</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Descargar a las empresas de </a:t>
            </a:r>
            <a:r>
              <a:rPr lang="es-ES" u="sng" dirty="0" smtClean="0">
                <a:latin typeface="+mn-lt"/>
                <a:ea typeface="Times New Roman" panose="02020603050405020304" pitchFamily="18" charset="0"/>
              </a:rPr>
              <a:t>todos</a:t>
            </a:r>
            <a:r>
              <a:rPr lang="es-ES" dirty="0" smtClean="0">
                <a:latin typeface="+mn-lt"/>
                <a:ea typeface="Times New Roman" panose="02020603050405020304" pitchFamily="18" charset="0"/>
              </a:rPr>
              <a:t> los costes por maternidad / paternidad.</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Fomentar, facilitar y prestigiar la nupcialidad y la estabilidad familiar.</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Fomentar y facilitar que se tenga antes el primer hijo.</a:t>
            </a: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No pagar la contracepción. con dinero público, y facilitar </a:t>
            </a:r>
            <a:r>
              <a:rPr lang="es-ES" dirty="0" smtClean="0">
                <a:latin typeface="+mn-lt"/>
                <a:ea typeface="Times New Roman" panose="02020603050405020304" pitchFamily="18" charset="0"/>
              </a:rPr>
              <a:t>la adopción </a:t>
            </a:r>
            <a:r>
              <a:rPr lang="es-ES" dirty="0" smtClean="0">
                <a:latin typeface="+mn-lt"/>
                <a:ea typeface="Times New Roman" panose="02020603050405020304" pitchFamily="18" charset="0"/>
              </a:rPr>
              <a:t>niños no </a:t>
            </a:r>
            <a:r>
              <a:rPr lang="es-ES" dirty="0" smtClean="0">
                <a:latin typeface="+mn-lt"/>
                <a:ea typeface="Times New Roman" panose="02020603050405020304" pitchFamily="18" charset="0"/>
              </a:rPr>
              <a:t>deseados.</a:t>
            </a:r>
            <a:endParaRPr lang="es-ES" dirty="0" smtClean="0">
              <a:latin typeface="+mn-lt"/>
              <a:ea typeface="Times New Roman" panose="02020603050405020304" pitchFamily="18" charset="0"/>
            </a:endParaRPr>
          </a:p>
          <a:p>
            <a:pPr marL="800100" marR="118745" lvl="1" indent="-342900">
              <a:spcBef>
                <a:spcPts val="0"/>
              </a:spcBef>
              <a:spcAft>
                <a:spcPts val="600"/>
              </a:spcAft>
              <a:buFont typeface="Wingdings" panose="05000000000000000000" pitchFamily="2" charset="2"/>
              <a:buChar char="q"/>
            </a:pPr>
            <a:r>
              <a:rPr lang="es-ES" dirty="0" smtClean="0">
                <a:latin typeface="+mn-lt"/>
                <a:ea typeface="Times New Roman" panose="02020603050405020304" pitchFamily="18" charset="0"/>
              </a:rPr>
              <a:t>Identificar y remover las trabas y desincentivos directos o indirectos a la paternidad que hay por doquier, con cambios en las leyes correspondientes.</a:t>
            </a:r>
          </a:p>
          <a:p>
            <a:pPr marL="800100" marR="118745" lvl="1" indent="-342900">
              <a:spcBef>
                <a:spcPts val="0"/>
              </a:spcBef>
              <a:spcAft>
                <a:spcPts val="600"/>
              </a:spcAft>
              <a:buFont typeface="Wingdings" panose="05000000000000000000" pitchFamily="2" charset="2"/>
              <a:buChar char="q"/>
            </a:pPr>
            <a:r>
              <a:rPr lang="es-ES" dirty="0" smtClean="0"/>
              <a:t>Facilitar </a:t>
            </a:r>
            <a:r>
              <a:rPr lang="es-ES" dirty="0"/>
              <a:t>en </a:t>
            </a:r>
            <a:r>
              <a:rPr lang="es-ES" dirty="0" smtClean="0"/>
              <a:t>lo </a:t>
            </a:r>
            <a:r>
              <a:rPr lang="es-ES" dirty="0"/>
              <a:t>que se pueda la vida a los padres (por ejemplo, </a:t>
            </a:r>
            <a:r>
              <a:rPr lang="es-ES" dirty="0" smtClean="0"/>
              <a:t>en horarios…).</a:t>
            </a:r>
          </a:p>
          <a:p>
            <a:pPr marL="800100" marR="118745" lvl="1" indent="-342900">
              <a:spcBef>
                <a:spcPts val="0"/>
              </a:spcBef>
              <a:spcAft>
                <a:spcPts val="600"/>
              </a:spcAft>
              <a:buFont typeface="Wingdings" panose="05000000000000000000" pitchFamily="2" charset="2"/>
              <a:buChar char="q"/>
            </a:pPr>
            <a:r>
              <a:rPr lang="es-ES" dirty="0" smtClean="0">
                <a:latin typeface="+mn-lt"/>
              </a:rPr>
              <a:t>Involucrar a la sociedad civil. Esto no es solo problema de “políticas” y de “políticos”.</a:t>
            </a:r>
            <a:br>
              <a:rPr lang="es-ES" dirty="0" smtClean="0">
                <a:latin typeface="+mn-lt"/>
              </a:rPr>
            </a:br>
            <a:endParaRPr lang="es-ES" dirty="0" smtClean="0">
              <a:latin typeface="+mn-lt"/>
            </a:endParaRPr>
          </a:p>
          <a:p>
            <a:pPr marL="342900" marR="118745" indent="-342900">
              <a:spcBef>
                <a:spcPts val="0"/>
              </a:spcBef>
              <a:spcAft>
                <a:spcPts val="600"/>
              </a:spcAft>
              <a:buFont typeface="Wingdings" panose="05000000000000000000" pitchFamily="2" charset="2"/>
              <a:buChar char="ü"/>
            </a:pPr>
            <a:r>
              <a:rPr lang="es-ES" sz="1600" b="1" dirty="0" smtClean="0">
                <a:latin typeface="+mn-lt"/>
              </a:rPr>
              <a:t>Y</a:t>
            </a:r>
            <a:r>
              <a:rPr lang="es-ES" sz="1600" b="1" dirty="0" smtClean="0">
                <a:latin typeface="+mn-lt"/>
                <a:ea typeface="Times New Roman" panose="02020603050405020304" pitchFamily="18" charset="0"/>
              </a:rPr>
              <a:t> sobre todo, hace falta un cambio cultural pro-natalidad y pro-familia. Si eso se logra, lo demás vendrá por añadidura. Sin eso, se conseguirá poco.</a:t>
            </a:r>
          </a:p>
        </p:txBody>
      </p:sp>
    </p:spTree>
    <p:extLst>
      <p:ext uri="{BB962C8B-B14F-4D97-AF65-F5344CB8AC3E}">
        <p14:creationId xmlns:p14="http://schemas.microsoft.com/office/powerpoint/2010/main" val="282621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a:xfrm>
            <a:off x="152400" y="260648"/>
            <a:ext cx="8820150" cy="800100"/>
          </a:xfrm>
        </p:spPr>
        <p:txBody>
          <a:bodyPr/>
          <a:lstStyle/>
          <a:p>
            <a:r>
              <a:rPr lang="es-ES" sz="2000" dirty="0" smtClean="0"/>
              <a:t>Con la actual tasa de nupcialidad, la mayoría de los españoles jóvenes no se casaría nunca. Antaño, lo hacían casi todos.</a:t>
            </a:r>
          </a:p>
        </p:txBody>
      </p:sp>
      <p:sp>
        <p:nvSpPr>
          <p:cNvPr id="5" name="3 Marcador de número de diapositiva"/>
          <p:cNvSpPr>
            <a:spLocks noGrp="1"/>
          </p:cNvSpPr>
          <p:nvPr>
            <p:ph type="sldNum" sz="quarter" idx="10"/>
          </p:nvPr>
        </p:nvSpPr>
        <p:spPr>
          <a:xfrm>
            <a:off x="8414134" y="6642100"/>
            <a:ext cx="514350" cy="152400"/>
          </a:xfrm>
          <a:noFill/>
        </p:spPr>
        <p:txBody>
          <a:bodyPr/>
          <a:lstStyle/>
          <a:p>
            <a:fld id="{320D7315-721F-4F8B-8245-EE3150A54E28}" type="slidenum">
              <a:rPr lang="es-ES" smtClean="0"/>
              <a:pPr/>
              <a:t>40</a:t>
            </a:fld>
            <a:endParaRPr lang="es-ES" dirty="0" smtClean="0"/>
          </a:p>
        </p:txBody>
      </p:sp>
      <p:sp>
        <p:nvSpPr>
          <p:cNvPr id="10" name="9 CuadroTexto"/>
          <p:cNvSpPr txBox="1"/>
          <p:nvPr/>
        </p:nvSpPr>
        <p:spPr>
          <a:xfrm>
            <a:off x="287524" y="1160748"/>
            <a:ext cx="8524627" cy="769441"/>
          </a:xfrm>
          <a:prstGeom prst="rect">
            <a:avLst/>
          </a:prstGeom>
          <a:solidFill>
            <a:srgbClr val="66CCFF"/>
          </a:solidFill>
          <a:ln w="28575">
            <a:solidFill>
              <a:schemeClr val="tx1"/>
            </a:solidFill>
          </a:ln>
        </p:spPr>
        <p:txBody>
          <a:bodyPr wrap="square" rtlCol="0">
            <a:spAutoFit/>
          </a:bodyPr>
          <a:lstStyle/>
          <a:p>
            <a:r>
              <a:rPr lang="it-IT" sz="1600" b="1" dirty="0" smtClean="0"/>
              <a:t>Indicador coyuntural de primonupcialidad de las mujeres españolas </a:t>
            </a:r>
            <a:r>
              <a:rPr lang="it-IT" b="1" dirty="0" smtClean="0"/>
              <a:t>(estimación del % de españolas que se casarían al menos una vez antes de los 60 años</a:t>
            </a:r>
            <a:r>
              <a:rPr lang="it-IT" sz="1600" b="1" dirty="0" smtClean="0"/>
              <a:t>)</a:t>
            </a:r>
            <a:br>
              <a:rPr lang="it-IT" sz="1600" b="1" dirty="0" smtClean="0"/>
            </a:br>
            <a:r>
              <a:rPr lang="it-IT" sz="1200" dirty="0" smtClean="0"/>
              <a:t>Fuente: INE</a:t>
            </a:r>
          </a:p>
        </p:txBody>
      </p:sp>
      <p:pic>
        <p:nvPicPr>
          <p:cNvPr id="3" name="Imagen 2"/>
          <p:cNvPicPr>
            <a:picLocks noChangeAspect="1"/>
          </p:cNvPicPr>
          <p:nvPr/>
        </p:nvPicPr>
        <p:blipFill>
          <a:blip r:embed="rId2"/>
          <a:stretch>
            <a:fillRect/>
          </a:stretch>
        </p:blipFill>
        <p:spPr>
          <a:xfrm>
            <a:off x="287524" y="1939912"/>
            <a:ext cx="8524627" cy="4365975"/>
          </a:xfrm>
          <a:prstGeom prst="rect">
            <a:avLst/>
          </a:prstGeom>
        </p:spPr>
      </p:pic>
      <p:sp>
        <p:nvSpPr>
          <p:cNvPr id="7"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Tree>
    <p:extLst>
      <p:ext uri="{BB962C8B-B14F-4D97-AF65-F5344CB8AC3E}">
        <p14:creationId xmlns:p14="http://schemas.microsoft.com/office/powerpoint/2010/main" val="357492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a:xfrm>
            <a:off x="152400" y="224644"/>
            <a:ext cx="8820150" cy="800100"/>
          </a:xfrm>
        </p:spPr>
        <p:txBody>
          <a:bodyPr/>
          <a:lstStyle/>
          <a:p>
            <a:r>
              <a:rPr lang="es-ES" sz="2000" dirty="0" smtClean="0"/>
              <a:t>Más de dos de cada cinco niños en España ya nacen de madre no casada </a:t>
            </a:r>
          </a:p>
        </p:txBody>
      </p:sp>
      <p:sp>
        <p:nvSpPr>
          <p:cNvPr id="9" name="8 CuadroTexto"/>
          <p:cNvSpPr txBox="1"/>
          <p:nvPr/>
        </p:nvSpPr>
        <p:spPr>
          <a:xfrm>
            <a:off x="719572" y="1196752"/>
            <a:ext cx="7068073" cy="523220"/>
          </a:xfrm>
          <a:prstGeom prst="rect">
            <a:avLst/>
          </a:prstGeom>
          <a:solidFill>
            <a:srgbClr val="66CCFF"/>
          </a:solidFill>
          <a:ln w="28575">
            <a:solidFill>
              <a:schemeClr val="tx1"/>
            </a:solidFill>
          </a:ln>
        </p:spPr>
        <p:txBody>
          <a:bodyPr wrap="square" rtlCol="0">
            <a:spAutoFit/>
          </a:bodyPr>
          <a:lstStyle/>
          <a:p>
            <a:r>
              <a:rPr lang="it-IT" sz="1600" b="1" dirty="0" smtClean="0"/>
              <a:t>Porcentaje de bebés nacidos en España de madre no casada </a:t>
            </a:r>
            <a:br>
              <a:rPr lang="it-IT" sz="1600" b="1" dirty="0" smtClean="0"/>
            </a:br>
            <a:r>
              <a:rPr lang="it-IT" sz="1200" dirty="0" smtClean="0"/>
              <a:t>Fuente: INE</a:t>
            </a:r>
          </a:p>
        </p:txBody>
      </p:sp>
      <p:sp>
        <p:nvSpPr>
          <p:cNvPr id="5" name="3 Marcador de número de diapositiva"/>
          <p:cNvSpPr>
            <a:spLocks noGrp="1"/>
          </p:cNvSpPr>
          <p:nvPr>
            <p:ph type="sldNum" sz="quarter" idx="10"/>
          </p:nvPr>
        </p:nvSpPr>
        <p:spPr>
          <a:xfrm>
            <a:off x="8450138" y="6642100"/>
            <a:ext cx="514350" cy="152400"/>
          </a:xfrm>
          <a:noFill/>
        </p:spPr>
        <p:txBody>
          <a:bodyPr/>
          <a:lstStyle/>
          <a:p>
            <a:fld id="{320D7315-721F-4F8B-8245-EE3150A54E28}" type="slidenum">
              <a:rPr lang="es-ES" smtClean="0"/>
              <a:pPr/>
              <a:t>41</a:t>
            </a:fld>
            <a:endParaRPr lang="es-ES" dirty="0" smtClean="0"/>
          </a:p>
        </p:txBody>
      </p:sp>
      <p:pic>
        <p:nvPicPr>
          <p:cNvPr id="3" name="Imagen 2"/>
          <p:cNvPicPr>
            <a:picLocks noChangeAspect="1"/>
          </p:cNvPicPr>
          <p:nvPr/>
        </p:nvPicPr>
        <p:blipFill>
          <a:blip r:embed="rId2"/>
          <a:stretch>
            <a:fillRect/>
          </a:stretch>
        </p:blipFill>
        <p:spPr>
          <a:xfrm>
            <a:off x="719572" y="1700809"/>
            <a:ext cx="7068073" cy="4234952"/>
          </a:xfrm>
          <a:prstGeom prst="rect">
            <a:avLst/>
          </a:prstGeom>
        </p:spPr>
      </p:pic>
      <p:sp>
        <p:nvSpPr>
          <p:cNvPr id="2" name="CuadroTexto 1"/>
          <p:cNvSpPr txBox="1"/>
          <p:nvPr/>
        </p:nvSpPr>
        <p:spPr>
          <a:xfrm>
            <a:off x="718459" y="5984359"/>
            <a:ext cx="7069185" cy="307777"/>
          </a:xfrm>
          <a:prstGeom prst="rect">
            <a:avLst/>
          </a:prstGeom>
          <a:noFill/>
          <a:ln w="28575">
            <a:solidFill>
              <a:srgbClr val="FF0000"/>
            </a:solidFill>
          </a:ln>
        </p:spPr>
        <p:txBody>
          <a:bodyPr wrap="square" rtlCol="0">
            <a:spAutoFit/>
          </a:bodyPr>
          <a:lstStyle/>
          <a:p>
            <a:r>
              <a:rPr lang="es-ES" dirty="0" smtClean="0"/>
              <a:t>NB. Este porcentaje fue del 45% en 2015</a:t>
            </a:r>
            <a:endParaRPr lang="es-ES" dirty="0"/>
          </a:p>
        </p:txBody>
      </p:sp>
      <p:sp>
        <p:nvSpPr>
          <p:cNvPr id="8"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Tree>
    <p:extLst>
      <p:ext uri="{BB962C8B-B14F-4D97-AF65-F5344CB8AC3E}">
        <p14:creationId xmlns:p14="http://schemas.microsoft.com/office/powerpoint/2010/main" val="2700257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8"/>
          <p:cNvSpPr>
            <a:spLocks noChangeArrowheads="1"/>
          </p:cNvSpPr>
          <p:nvPr/>
        </p:nvSpPr>
        <p:spPr bwMode="auto">
          <a:xfrm>
            <a:off x="190500" y="404664"/>
            <a:ext cx="8953500" cy="528637"/>
          </a:xfrm>
          <a:prstGeom prst="rect">
            <a:avLst/>
          </a:prstGeom>
          <a:noFill/>
          <a:ln w="9525">
            <a:noFill/>
            <a:miter lim="800000"/>
            <a:headEnd/>
            <a:tailEnd/>
          </a:ln>
        </p:spPr>
        <p:txBody>
          <a:bodyPr anchor="ctr"/>
          <a:lstStyle/>
          <a:p>
            <a:pPr>
              <a:spcBef>
                <a:spcPct val="50000"/>
              </a:spcBef>
              <a:spcAft>
                <a:spcPct val="50000"/>
              </a:spcAft>
              <a:buSzPct val="100000"/>
            </a:pPr>
            <a:r>
              <a:rPr lang="es-ES_tradnl" sz="2000" b="1" dirty="0" smtClean="0"/>
              <a:t>Cada vez tenemos más mayores el primer hijo. Por ello, muchos no consiguen ser padres o tener tantos niños como desearían.</a:t>
            </a:r>
            <a:endParaRPr lang="es-ES_tradnl" sz="2000" b="1" dirty="0"/>
          </a:p>
        </p:txBody>
      </p:sp>
      <p:sp>
        <p:nvSpPr>
          <p:cNvPr id="63492" name="8 Marcador de número de diapositiva"/>
          <p:cNvSpPr>
            <a:spLocks noGrp="1"/>
          </p:cNvSpPr>
          <p:nvPr>
            <p:ph type="sldNum" sz="quarter" idx="10"/>
          </p:nvPr>
        </p:nvSpPr>
        <p:spPr>
          <a:xfrm>
            <a:off x="8386763" y="6635750"/>
            <a:ext cx="585787" cy="152400"/>
          </a:xfrm>
          <a:noFill/>
        </p:spPr>
        <p:txBody>
          <a:bodyPr/>
          <a:lstStyle/>
          <a:p>
            <a:fld id="{60B53903-F7E3-4847-AD14-D08A909B45A9}" type="slidenum">
              <a:rPr lang="es-ES" smtClean="0"/>
              <a:pPr/>
              <a:t>42</a:t>
            </a:fld>
            <a:endParaRPr lang="es-ES" smtClean="0"/>
          </a:p>
        </p:txBody>
      </p:sp>
      <p:sp>
        <p:nvSpPr>
          <p:cNvPr id="63496" name="7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8" name="5 CuadroTexto"/>
          <p:cNvSpPr txBox="1">
            <a:spLocks noChangeArrowheads="1"/>
          </p:cNvSpPr>
          <p:nvPr/>
        </p:nvSpPr>
        <p:spPr bwMode="auto">
          <a:xfrm>
            <a:off x="190500" y="5589240"/>
            <a:ext cx="8782050" cy="954107"/>
          </a:xfrm>
          <a:prstGeom prst="rect">
            <a:avLst/>
          </a:prstGeom>
          <a:noFill/>
          <a:ln w="19050">
            <a:solidFill>
              <a:srgbClr val="FF3300"/>
            </a:solidFill>
            <a:miter lim="800000"/>
            <a:headEnd/>
            <a:tailEnd/>
          </a:ln>
        </p:spPr>
        <p:txBody>
          <a:bodyPr>
            <a:spAutoFit/>
          </a:bodyPr>
          <a:lstStyle/>
          <a:p>
            <a:pPr>
              <a:buFontTx/>
              <a:buChar char="•"/>
            </a:pPr>
            <a:r>
              <a:rPr lang="es-ES" b="1" dirty="0" smtClean="0"/>
              <a:t> </a:t>
            </a:r>
            <a:r>
              <a:rPr lang="es-ES" b="1" dirty="0"/>
              <a:t>Cuanto más se tarda </a:t>
            </a:r>
            <a:r>
              <a:rPr lang="es-ES" dirty="0"/>
              <a:t>en </a:t>
            </a:r>
            <a:r>
              <a:rPr lang="es-ES" dirty="0" smtClean="0"/>
              <a:t>tratar de concebir el </a:t>
            </a:r>
            <a:r>
              <a:rPr lang="es-ES" dirty="0"/>
              <a:t>primer </a:t>
            </a:r>
            <a:r>
              <a:rPr lang="es-ES" dirty="0" smtClean="0"/>
              <a:t>niño </a:t>
            </a:r>
            <a:r>
              <a:rPr lang="es-ES" b="1" dirty="0"/>
              <a:t>menos se tienen</a:t>
            </a:r>
            <a:r>
              <a:rPr lang="es-ES" dirty="0"/>
              <a:t>, si se llegan a tener, por </a:t>
            </a:r>
            <a:r>
              <a:rPr lang="es-ES" dirty="0" smtClean="0"/>
              <a:t>aumentar la </a:t>
            </a:r>
            <a:r>
              <a:rPr lang="es-ES" b="1" dirty="0" smtClean="0"/>
              <a:t>infertilidad </a:t>
            </a:r>
            <a:r>
              <a:rPr lang="es-ES" dirty="0" smtClean="0"/>
              <a:t>con la edad, </a:t>
            </a:r>
            <a:r>
              <a:rPr lang="es-ES" b="1" dirty="0" smtClean="0"/>
              <a:t>embarazos y partos más difíciles</a:t>
            </a:r>
            <a:r>
              <a:rPr lang="es-ES" dirty="0" smtClean="0"/>
              <a:t>, mayor riesgo de </a:t>
            </a:r>
            <a:r>
              <a:rPr lang="es-ES" b="1" dirty="0" smtClean="0"/>
              <a:t>aborto espontáneo</a:t>
            </a:r>
            <a:r>
              <a:rPr lang="es-ES" dirty="0" smtClean="0"/>
              <a:t>, </a:t>
            </a:r>
            <a:r>
              <a:rPr lang="es-ES" dirty="0"/>
              <a:t>y </a:t>
            </a:r>
            <a:r>
              <a:rPr lang="es-ES" dirty="0" smtClean="0"/>
              <a:t>tener </a:t>
            </a:r>
            <a:r>
              <a:rPr lang="es-ES" dirty="0"/>
              <a:t>los padres menos energía o ganas de criar niños, </a:t>
            </a:r>
            <a:r>
              <a:rPr lang="es-ES" dirty="0" smtClean="0"/>
              <a:t>por su edad. </a:t>
            </a:r>
            <a:r>
              <a:rPr lang="es-ES" b="1" dirty="0" smtClean="0"/>
              <a:t>Adelantar la edad </a:t>
            </a:r>
            <a:r>
              <a:rPr lang="es-ES" dirty="0" smtClean="0"/>
              <a:t>en que se tienen los hijos ayudaría a que tuviéramos más.</a:t>
            </a:r>
            <a:endParaRPr lang="es-ES" dirty="0"/>
          </a:p>
        </p:txBody>
      </p:sp>
      <p:sp>
        <p:nvSpPr>
          <p:cNvPr id="9" name="8 CuadroTexto"/>
          <p:cNvSpPr txBox="1">
            <a:spLocks noChangeArrowheads="1"/>
          </p:cNvSpPr>
          <p:nvPr/>
        </p:nvSpPr>
        <p:spPr bwMode="auto">
          <a:xfrm>
            <a:off x="971600" y="1088740"/>
            <a:ext cx="6552728" cy="523220"/>
          </a:xfrm>
          <a:prstGeom prst="rect">
            <a:avLst/>
          </a:prstGeom>
          <a:solidFill>
            <a:srgbClr val="66CCFF"/>
          </a:solidFill>
          <a:ln w="19050">
            <a:solidFill>
              <a:schemeClr val="tx1"/>
            </a:solidFill>
            <a:miter lim="800000"/>
            <a:headEnd/>
            <a:tailEnd/>
          </a:ln>
        </p:spPr>
        <p:txBody>
          <a:bodyPr wrap="square">
            <a:spAutoFit/>
          </a:bodyPr>
          <a:lstStyle/>
          <a:p>
            <a:r>
              <a:rPr lang="es-ES" sz="1600" b="1" dirty="0" smtClean="0"/>
              <a:t>Edad de las madres españolas al nacer su primer hijo (años)</a:t>
            </a:r>
            <a:r>
              <a:rPr lang="es-ES" dirty="0"/>
              <a:t/>
            </a:r>
            <a:br>
              <a:rPr lang="es-ES" dirty="0"/>
            </a:br>
            <a:r>
              <a:rPr lang="es-ES" sz="1200" dirty="0" smtClean="0"/>
              <a:t>Fuente: INE</a:t>
            </a:r>
            <a:endParaRPr lang="es-ES" sz="1200" dirty="0"/>
          </a:p>
        </p:txBody>
      </p:sp>
      <p:pic>
        <p:nvPicPr>
          <p:cNvPr id="11" name="Picture 2"/>
          <p:cNvPicPr>
            <a:picLocks noChangeAspect="1" noChangeArrowheads="1"/>
          </p:cNvPicPr>
          <p:nvPr/>
        </p:nvPicPr>
        <p:blipFill>
          <a:blip r:embed="rId3" cstate="print"/>
          <a:srcRect/>
          <a:stretch>
            <a:fillRect/>
          </a:stretch>
        </p:blipFill>
        <p:spPr bwMode="auto">
          <a:xfrm>
            <a:off x="971600" y="1611959"/>
            <a:ext cx="6552728" cy="3942513"/>
          </a:xfrm>
          <a:prstGeom prst="rect">
            <a:avLst/>
          </a:prstGeom>
          <a:noFill/>
          <a:ln w="9525">
            <a:noFill/>
            <a:miter lim="800000"/>
            <a:headEnd/>
            <a:tailEnd/>
          </a:ln>
          <a:effectLst/>
        </p:spPr>
      </p:pic>
    </p:spTree>
    <p:extLst>
      <p:ext uri="{BB962C8B-B14F-4D97-AF65-F5344CB8AC3E}">
        <p14:creationId xmlns:p14="http://schemas.microsoft.com/office/powerpoint/2010/main" val="42507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152400" y="368660"/>
            <a:ext cx="8820150" cy="581025"/>
          </a:xfrm>
        </p:spPr>
        <p:txBody>
          <a:bodyPr/>
          <a:lstStyle/>
          <a:p>
            <a:r>
              <a:rPr lang="es-ES" sz="2000" dirty="0" smtClean="0"/>
              <a:t>Ni la realeza se ha sustraído a la tendencia a la baja de la fecundidad desde hace más de un siglo. Da que pensar (1)</a:t>
            </a:r>
          </a:p>
        </p:txBody>
      </p:sp>
      <p:sp>
        <p:nvSpPr>
          <p:cNvPr id="16387" name="8 Marcador de número de diapositiva"/>
          <p:cNvSpPr>
            <a:spLocks noGrp="1"/>
          </p:cNvSpPr>
          <p:nvPr>
            <p:ph type="sldNum" sz="quarter" idx="10"/>
          </p:nvPr>
        </p:nvSpPr>
        <p:spPr>
          <a:xfrm>
            <a:off x="8386763" y="6635750"/>
            <a:ext cx="585787" cy="152400"/>
          </a:xfrm>
          <a:noFill/>
        </p:spPr>
        <p:txBody>
          <a:bodyPr/>
          <a:lstStyle/>
          <a:p>
            <a:fld id="{62840E95-B56F-42D5-82D1-590791C223DA}" type="slidenum">
              <a:rPr lang="es-ES" smtClean="0"/>
              <a:pPr/>
              <a:t>43</a:t>
            </a:fld>
            <a:endParaRPr lang="es-ES" smtClean="0"/>
          </a:p>
        </p:txBody>
      </p:sp>
      <p:sp>
        <p:nvSpPr>
          <p:cNvPr id="7" name="5 CuadroTexto"/>
          <p:cNvSpPr txBox="1">
            <a:spLocks noChangeArrowheads="1"/>
          </p:cNvSpPr>
          <p:nvPr/>
        </p:nvSpPr>
        <p:spPr bwMode="auto">
          <a:xfrm>
            <a:off x="80963" y="6630988"/>
            <a:ext cx="8159750" cy="369332"/>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p>
          <a:p>
            <a:endParaRPr lang="es-ES" sz="900" dirty="0"/>
          </a:p>
        </p:txBody>
      </p:sp>
      <p:sp>
        <p:nvSpPr>
          <p:cNvPr id="10" name="9 CuadroTexto"/>
          <p:cNvSpPr txBox="1"/>
          <p:nvPr/>
        </p:nvSpPr>
        <p:spPr>
          <a:xfrm>
            <a:off x="1259632" y="1124744"/>
            <a:ext cx="6444716" cy="646331"/>
          </a:xfrm>
          <a:prstGeom prst="rect">
            <a:avLst/>
          </a:prstGeom>
          <a:solidFill>
            <a:srgbClr val="66CCFF"/>
          </a:solidFill>
          <a:ln w="28575">
            <a:solidFill>
              <a:schemeClr val="tx1"/>
            </a:solidFill>
          </a:ln>
        </p:spPr>
        <p:txBody>
          <a:bodyPr wrap="square" rtlCol="0">
            <a:spAutoFit/>
          </a:bodyPr>
          <a:lstStyle/>
          <a:p>
            <a:r>
              <a:rPr lang="es-ES" sz="1800" b="1" dirty="0" smtClean="0"/>
              <a:t>Hijos por titular de la familia real española desde mediados del siglo XIX </a:t>
            </a:r>
            <a:r>
              <a:rPr lang="es-ES" b="1" dirty="0" smtClean="0"/>
              <a:t>(no incluye extramatrimoniales)</a:t>
            </a:r>
          </a:p>
        </p:txBody>
      </p:sp>
      <p:sp>
        <p:nvSpPr>
          <p:cNvPr id="4" name="CuadroTexto 3"/>
          <p:cNvSpPr txBox="1"/>
          <p:nvPr/>
        </p:nvSpPr>
        <p:spPr>
          <a:xfrm>
            <a:off x="359532" y="5337212"/>
            <a:ext cx="8388932" cy="1184940"/>
          </a:xfrm>
          <a:prstGeom prst="rect">
            <a:avLst/>
          </a:prstGeom>
          <a:noFill/>
          <a:ln w="28575">
            <a:solidFill>
              <a:srgbClr val="FF0000"/>
            </a:solidFill>
          </a:ln>
        </p:spPr>
        <p:txBody>
          <a:bodyPr wrap="square" rtlCol="0">
            <a:spAutoFit/>
          </a:bodyPr>
          <a:lstStyle/>
          <a:p>
            <a:pPr marL="285750" indent="-285750">
              <a:spcAft>
                <a:spcPts val="600"/>
              </a:spcAft>
              <a:buFont typeface="Arial" panose="020B0604020202020204" pitchFamily="34" charset="0"/>
              <a:buChar char="•"/>
            </a:pPr>
            <a:r>
              <a:rPr lang="es-ES" dirty="0"/>
              <a:t>Da </a:t>
            </a:r>
            <a:r>
              <a:rPr lang="es-ES" dirty="0" smtClean="0"/>
              <a:t>que </a:t>
            </a:r>
            <a:r>
              <a:rPr lang="es-ES" dirty="0"/>
              <a:t>pensar que esto sea así también en una familia sin problemas de conciliación por su abundante servicio doméstico, con holgura económica, vivienda amplia, sin miedo a que la madre sea despedida o discriminada por tener </a:t>
            </a:r>
            <a:r>
              <a:rPr lang="es-ES" dirty="0" smtClean="0"/>
              <a:t>hijos…</a:t>
            </a:r>
            <a:endParaRPr lang="es-ES" dirty="0"/>
          </a:p>
          <a:p>
            <a:pPr marL="285750" indent="-285750">
              <a:spcAft>
                <a:spcPts val="0"/>
              </a:spcAft>
              <a:buFont typeface="Arial" panose="020B0604020202020204" pitchFamily="34" charset="0"/>
              <a:buChar char="•"/>
            </a:pPr>
            <a:r>
              <a:rPr lang="es-ES" sz="1200" dirty="0" smtClean="0"/>
              <a:t>NB-1. Cinco de los doce hijos de Isabel II murieron al nacer, o poco después, así como uno de Alfonso XII. NB-2. Alfonso XII murió poco antes de los 28 años (sin su muerte prematura, ¿habría tenido más hijos?)</a:t>
            </a:r>
            <a:endParaRPr lang="es-ES" sz="1200" dirty="0"/>
          </a:p>
        </p:txBody>
      </p:sp>
      <p:pic>
        <p:nvPicPr>
          <p:cNvPr id="2" name="Imagen 1"/>
          <p:cNvPicPr>
            <a:picLocks noChangeAspect="1"/>
          </p:cNvPicPr>
          <p:nvPr/>
        </p:nvPicPr>
        <p:blipFill>
          <a:blip r:embed="rId2"/>
          <a:stretch>
            <a:fillRect/>
          </a:stretch>
        </p:blipFill>
        <p:spPr>
          <a:xfrm>
            <a:off x="1259632" y="1770820"/>
            <a:ext cx="6444716" cy="3504776"/>
          </a:xfrm>
          <a:prstGeom prst="rect">
            <a:avLst/>
          </a:prstGeom>
        </p:spPr>
      </p:pic>
    </p:spTree>
    <p:extLst>
      <p:ext uri="{BB962C8B-B14F-4D97-AF65-F5344CB8AC3E}">
        <p14:creationId xmlns:p14="http://schemas.microsoft.com/office/powerpoint/2010/main" val="264454521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152400" y="368660"/>
            <a:ext cx="8820150" cy="581025"/>
          </a:xfrm>
        </p:spPr>
        <p:txBody>
          <a:bodyPr/>
          <a:lstStyle/>
          <a:p>
            <a:r>
              <a:rPr lang="es-ES" sz="2000" dirty="0" smtClean="0"/>
              <a:t>Ni la realeza se ha sustraído a la tendencia a la baja de la fecundidad desde hace más de un siglo. Da que pensar (2)</a:t>
            </a:r>
          </a:p>
        </p:txBody>
      </p:sp>
      <p:sp>
        <p:nvSpPr>
          <p:cNvPr id="16387" name="8 Marcador de número de diapositiva"/>
          <p:cNvSpPr>
            <a:spLocks noGrp="1"/>
          </p:cNvSpPr>
          <p:nvPr>
            <p:ph type="sldNum" sz="quarter" idx="10"/>
          </p:nvPr>
        </p:nvSpPr>
        <p:spPr>
          <a:xfrm>
            <a:off x="8386763" y="6635750"/>
            <a:ext cx="585787" cy="152400"/>
          </a:xfrm>
          <a:noFill/>
        </p:spPr>
        <p:txBody>
          <a:bodyPr/>
          <a:lstStyle/>
          <a:p>
            <a:fld id="{62840E95-B56F-42D5-82D1-590791C223DA}" type="slidenum">
              <a:rPr lang="es-ES" smtClean="0"/>
              <a:pPr/>
              <a:t>44</a:t>
            </a:fld>
            <a:endParaRPr lang="es-ES" smtClean="0"/>
          </a:p>
        </p:txBody>
      </p:sp>
      <p:sp>
        <p:nvSpPr>
          <p:cNvPr id="7" name="5 CuadroTexto"/>
          <p:cNvSpPr txBox="1">
            <a:spLocks noChangeArrowheads="1"/>
          </p:cNvSpPr>
          <p:nvPr/>
        </p:nvSpPr>
        <p:spPr bwMode="auto">
          <a:xfrm>
            <a:off x="80963" y="6630988"/>
            <a:ext cx="8159750" cy="369332"/>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p>
          <a:p>
            <a:endParaRPr lang="es-ES" sz="900" dirty="0"/>
          </a:p>
        </p:txBody>
      </p:sp>
      <p:sp>
        <p:nvSpPr>
          <p:cNvPr id="10" name="9 CuadroTexto"/>
          <p:cNvSpPr txBox="1"/>
          <p:nvPr/>
        </p:nvSpPr>
        <p:spPr>
          <a:xfrm>
            <a:off x="1030578" y="1124744"/>
            <a:ext cx="6709774" cy="646331"/>
          </a:xfrm>
          <a:prstGeom prst="rect">
            <a:avLst/>
          </a:prstGeom>
          <a:solidFill>
            <a:srgbClr val="66CCFF"/>
          </a:solidFill>
          <a:ln w="28575">
            <a:solidFill>
              <a:schemeClr val="tx1"/>
            </a:solidFill>
          </a:ln>
        </p:spPr>
        <p:txBody>
          <a:bodyPr wrap="square" rtlCol="0">
            <a:spAutoFit/>
          </a:bodyPr>
          <a:lstStyle/>
          <a:p>
            <a:r>
              <a:rPr lang="es-ES" sz="1800" b="1" dirty="0" smtClean="0"/>
              <a:t>Hijos por titular de la familia real británica desde mediados del siglo </a:t>
            </a:r>
            <a:r>
              <a:rPr lang="es-ES" sz="1800" b="1" dirty="0"/>
              <a:t>XIX </a:t>
            </a:r>
            <a:r>
              <a:rPr lang="es-ES" b="1" dirty="0"/>
              <a:t>(no incluye extramatrimoniales)</a:t>
            </a:r>
            <a:endParaRPr lang="es-ES" sz="1800" b="1" dirty="0" smtClean="0"/>
          </a:p>
        </p:txBody>
      </p:sp>
      <p:sp>
        <p:nvSpPr>
          <p:cNvPr id="4" name="CuadroTexto 3"/>
          <p:cNvSpPr txBox="1"/>
          <p:nvPr/>
        </p:nvSpPr>
        <p:spPr>
          <a:xfrm>
            <a:off x="362732" y="5494293"/>
            <a:ext cx="8316924" cy="1031051"/>
          </a:xfrm>
          <a:prstGeom prst="rect">
            <a:avLst/>
          </a:prstGeom>
          <a:noFill/>
          <a:ln w="28575">
            <a:solidFill>
              <a:srgbClr val="FF0000"/>
            </a:solidFill>
          </a:ln>
        </p:spPr>
        <p:txBody>
          <a:bodyPr wrap="square" rtlCol="0">
            <a:spAutoFit/>
          </a:bodyPr>
          <a:lstStyle/>
          <a:p>
            <a:pPr marL="285750" indent="-285750">
              <a:spcAft>
                <a:spcPts val="600"/>
              </a:spcAft>
              <a:buFont typeface="Arial" panose="020B0604020202020204" pitchFamily="34" charset="0"/>
              <a:buChar char="•"/>
            </a:pPr>
            <a:r>
              <a:rPr lang="es-ES" dirty="0" smtClean="0"/>
              <a:t>NB-1. Uno </a:t>
            </a:r>
            <a:r>
              <a:rPr lang="es-ES" dirty="0"/>
              <a:t>de los hijos de </a:t>
            </a:r>
            <a:r>
              <a:rPr lang="es-ES" dirty="0" smtClean="0"/>
              <a:t>Eduardo VII </a:t>
            </a:r>
            <a:r>
              <a:rPr lang="es-ES" dirty="0"/>
              <a:t>falleció poco después de nacer. </a:t>
            </a:r>
            <a:r>
              <a:rPr lang="es-ES" dirty="0" smtClean="0"/>
              <a:t>NB-2. El </a:t>
            </a:r>
            <a:r>
              <a:rPr lang="es-ES" dirty="0"/>
              <a:t>Príncipe Guillermo </a:t>
            </a:r>
            <a:r>
              <a:rPr lang="es-ES" dirty="0" smtClean="0"/>
              <a:t>espera un hijo más. Pero por la edad de su esposa, </a:t>
            </a:r>
            <a:r>
              <a:rPr lang="es-ES" dirty="0"/>
              <a:t>Kate </a:t>
            </a:r>
            <a:r>
              <a:rPr lang="es-ES" dirty="0" err="1"/>
              <a:t>Middleton</a:t>
            </a:r>
            <a:r>
              <a:rPr lang="es-ES" dirty="0"/>
              <a:t> </a:t>
            </a:r>
            <a:r>
              <a:rPr lang="es-ES" dirty="0" smtClean="0"/>
              <a:t>(salvo complicaciones, 36 años cuando dé a luz), difícilmente </a:t>
            </a:r>
            <a:r>
              <a:rPr lang="es-ES" dirty="0"/>
              <a:t>tendrá </a:t>
            </a:r>
            <a:r>
              <a:rPr lang="es-ES" dirty="0" smtClean="0"/>
              <a:t>más.</a:t>
            </a:r>
          </a:p>
          <a:p>
            <a:pPr marL="285750" indent="-285750">
              <a:spcAft>
                <a:spcPts val="600"/>
              </a:spcAft>
              <a:buFont typeface="Arial" panose="020B0604020202020204" pitchFamily="34" charset="0"/>
              <a:buChar char="•"/>
            </a:pPr>
            <a:r>
              <a:rPr lang="es-ES" dirty="0" smtClean="0"/>
              <a:t>En las familias reales marroquí y japonesa, por ejemplo, ha pasado algo muy parecido.</a:t>
            </a:r>
            <a:endParaRPr lang="es-ES" dirty="0"/>
          </a:p>
        </p:txBody>
      </p:sp>
      <p:pic>
        <p:nvPicPr>
          <p:cNvPr id="3" name="Imagen 2"/>
          <p:cNvPicPr>
            <a:picLocks noChangeAspect="1"/>
          </p:cNvPicPr>
          <p:nvPr/>
        </p:nvPicPr>
        <p:blipFill>
          <a:blip r:embed="rId2"/>
          <a:stretch>
            <a:fillRect/>
          </a:stretch>
        </p:blipFill>
        <p:spPr>
          <a:xfrm>
            <a:off x="1007604" y="1783758"/>
            <a:ext cx="6732748" cy="3641800"/>
          </a:xfrm>
          <a:prstGeom prst="rect">
            <a:avLst/>
          </a:prstGeom>
        </p:spPr>
      </p:pic>
    </p:spTree>
    <p:extLst>
      <p:ext uri="{BB962C8B-B14F-4D97-AF65-F5344CB8AC3E}">
        <p14:creationId xmlns:p14="http://schemas.microsoft.com/office/powerpoint/2010/main" val="251572141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CuadroTexto"/>
          <p:cNvSpPr txBox="1">
            <a:spLocks noChangeArrowheads="1"/>
          </p:cNvSpPr>
          <p:nvPr/>
        </p:nvSpPr>
        <p:spPr bwMode="auto">
          <a:xfrm>
            <a:off x="242888" y="-27384"/>
            <a:ext cx="8658225" cy="1015663"/>
          </a:xfrm>
          <a:prstGeom prst="rect">
            <a:avLst/>
          </a:prstGeom>
          <a:noFill/>
          <a:ln w="9525">
            <a:noFill/>
            <a:miter lim="800000"/>
            <a:headEnd/>
            <a:tailEnd/>
          </a:ln>
        </p:spPr>
        <p:txBody>
          <a:bodyPr>
            <a:spAutoFit/>
          </a:bodyPr>
          <a:lstStyle/>
          <a:p>
            <a:pPr eaLnBrk="0" hangingPunct="0">
              <a:spcBef>
                <a:spcPct val="50000"/>
              </a:spcBef>
              <a:spcAft>
                <a:spcPct val="50000"/>
              </a:spcAft>
              <a:buSzPct val="100000"/>
            </a:pPr>
            <a:r>
              <a:rPr lang="es-ES" sz="2000" b="1" dirty="0" smtClean="0"/>
              <a:t>Habría que hacer campañas basadas en lo bonito que es tener niños y las alegrías que dan. En realidad, a la gran mayoría de la gente nos encantan los bebés sonrientes como el de la foto..</a:t>
            </a:r>
            <a:endParaRPr lang="es-ES" sz="2000" b="1" dirty="0"/>
          </a:p>
        </p:txBody>
      </p:sp>
      <p:sp>
        <p:nvSpPr>
          <p:cNvPr id="25603" name="3 Marcador de número de diapositiva"/>
          <p:cNvSpPr txBox="1">
            <a:spLocks noGrp="1"/>
          </p:cNvSpPr>
          <p:nvPr/>
        </p:nvSpPr>
        <p:spPr bwMode="auto">
          <a:xfrm>
            <a:off x="8458200" y="6642100"/>
            <a:ext cx="514350" cy="152400"/>
          </a:xfrm>
          <a:prstGeom prst="rect">
            <a:avLst/>
          </a:prstGeom>
          <a:noFill/>
          <a:ln w="9525">
            <a:noFill/>
            <a:miter lim="800000"/>
            <a:headEnd/>
            <a:tailEnd/>
          </a:ln>
        </p:spPr>
        <p:txBody>
          <a:bodyPr/>
          <a:lstStyle/>
          <a:p>
            <a:pPr algn="r" eaLnBrk="0" hangingPunct="0">
              <a:lnSpc>
                <a:spcPct val="90000"/>
              </a:lnSpc>
            </a:pPr>
            <a:fld id="{7AD0123E-FA22-49D7-8D20-306FF21980E4}" type="slidenum">
              <a:rPr lang="es-ES" sz="800"/>
              <a:pPr algn="r" eaLnBrk="0" hangingPunct="0">
                <a:lnSpc>
                  <a:spcPct val="90000"/>
                </a:lnSpc>
              </a:pPr>
              <a:t>45</a:t>
            </a:fld>
            <a:endParaRPr lang="es-ES" sz="800"/>
          </a:p>
        </p:txBody>
      </p:sp>
      <p:sp>
        <p:nvSpPr>
          <p:cNvPr id="7"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pic>
        <p:nvPicPr>
          <p:cNvPr id="2" name="Imagen 1"/>
          <p:cNvPicPr>
            <a:picLocks noChangeAspect="1"/>
          </p:cNvPicPr>
          <p:nvPr/>
        </p:nvPicPr>
        <p:blipFill>
          <a:blip r:embed="rId3"/>
          <a:stretch>
            <a:fillRect/>
          </a:stretch>
        </p:blipFill>
        <p:spPr>
          <a:xfrm>
            <a:off x="1835696" y="1412776"/>
            <a:ext cx="5311125" cy="3983344"/>
          </a:xfrm>
          <a:prstGeom prst="rect">
            <a:avLst/>
          </a:prstGeom>
        </p:spPr>
      </p:pic>
      <p:sp>
        <p:nvSpPr>
          <p:cNvPr id="3" name="CuadroTexto 2"/>
          <p:cNvSpPr txBox="1"/>
          <p:nvPr/>
        </p:nvSpPr>
        <p:spPr>
          <a:xfrm>
            <a:off x="448084" y="5644222"/>
            <a:ext cx="8247831" cy="738664"/>
          </a:xfrm>
          <a:prstGeom prst="rect">
            <a:avLst/>
          </a:prstGeom>
          <a:noFill/>
          <a:ln w="28575">
            <a:solidFill>
              <a:srgbClr val="FF0000"/>
            </a:solidFill>
          </a:ln>
        </p:spPr>
        <p:txBody>
          <a:bodyPr wrap="square" rtlCol="0">
            <a:spAutoFit/>
          </a:bodyPr>
          <a:lstStyle/>
          <a:p>
            <a:r>
              <a:rPr lang="es-ES" dirty="0"/>
              <a:t>A</a:t>
            </a:r>
            <a:r>
              <a:rPr lang="es-ES" dirty="0" smtClean="0"/>
              <a:t> casi todos los padres, como se dice coloquialmente “se les cae la baba” con sus bebés. Seguramente es </a:t>
            </a:r>
            <a:r>
              <a:rPr lang="es-ES" dirty="0"/>
              <a:t>una de las principales razones por las que se han tenido y tendrán niños.</a:t>
            </a:r>
          </a:p>
          <a:p>
            <a:r>
              <a:rPr lang="es-ES" dirty="0" smtClean="0"/>
              <a:t>Eso es importante difundirlo entre quienes aún pueden tener niños y aún no los han tenido.</a:t>
            </a:r>
            <a:endParaRPr lang="es-ES" dirty="0"/>
          </a:p>
        </p:txBody>
      </p:sp>
    </p:spTree>
    <p:extLst>
      <p:ext uri="{BB962C8B-B14F-4D97-AF65-F5344CB8AC3E}">
        <p14:creationId xmlns:p14="http://schemas.microsoft.com/office/powerpoint/2010/main" val="2086093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CuadroTexto"/>
          <p:cNvSpPr txBox="1">
            <a:spLocks noChangeArrowheads="1"/>
          </p:cNvSpPr>
          <p:nvPr/>
        </p:nvSpPr>
        <p:spPr bwMode="auto">
          <a:xfrm>
            <a:off x="242888" y="296652"/>
            <a:ext cx="8658225" cy="707886"/>
          </a:xfrm>
          <a:prstGeom prst="rect">
            <a:avLst/>
          </a:prstGeom>
          <a:noFill/>
          <a:ln w="9525">
            <a:noFill/>
            <a:miter lim="800000"/>
            <a:headEnd/>
            <a:tailEnd/>
          </a:ln>
        </p:spPr>
        <p:txBody>
          <a:bodyPr>
            <a:spAutoFit/>
          </a:bodyPr>
          <a:lstStyle/>
          <a:p>
            <a:pPr eaLnBrk="0" hangingPunct="0">
              <a:spcBef>
                <a:spcPct val="50000"/>
              </a:spcBef>
              <a:spcAft>
                <a:spcPct val="50000"/>
              </a:spcAft>
              <a:buSzPct val="100000"/>
            </a:pPr>
            <a:r>
              <a:rPr lang="es-ES" sz="2000" b="1" dirty="0" smtClean="0"/>
              <a:t>Algo esencial: esto habría que contarlo </a:t>
            </a:r>
            <a:r>
              <a:rPr lang="es-ES" sz="2000" b="1" dirty="0"/>
              <a:t>en los colegios </a:t>
            </a:r>
            <a:r>
              <a:rPr lang="es-ES" sz="2000" b="1" dirty="0" smtClean="0"/>
              <a:t>a los adolescentes, los que en unos años tendrán o no (más) hijos</a:t>
            </a:r>
            <a:endParaRPr lang="es-ES" sz="2000" b="1" dirty="0"/>
          </a:p>
        </p:txBody>
      </p:sp>
      <p:sp>
        <p:nvSpPr>
          <p:cNvPr id="25603" name="3 Marcador de número de diapositiva"/>
          <p:cNvSpPr txBox="1">
            <a:spLocks noGrp="1"/>
          </p:cNvSpPr>
          <p:nvPr/>
        </p:nvSpPr>
        <p:spPr bwMode="auto">
          <a:xfrm>
            <a:off x="8458200" y="6642100"/>
            <a:ext cx="514350" cy="152400"/>
          </a:xfrm>
          <a:prstGeom prst="rect">
            <a:avLst/>
          </a:prstGeom>
          <a:noFill/>
          <a:ln w="9525">
            <a:noFill/>
            <a:miter lim="800000"/>
            <a:headEnd/>
            <a:tailEnd/>
          </a:ln>
        </p:spPr>
        <p:txBody>
          <a:bodyPr/>
          <a:lstStyle/>
          <a:p>
            <a:pPr algn="r" eaLnBrk="0" hangingPunct="0">
              <a:lnSpc>
                <a:spcPct val="90000"/>
              </a:lnSpc>
            </a:pPr>
            <a:fld id="{7AD0123E-FA22-49D7-8D20-306FF21980E4}" type="slidenum">
              <a:rPr lang="es-ES" sz="800"/>
              <a:pPr algn="r" eaLnBrk="0" hangingPunct="0">
                <a:lnSpc>
                  <a:spcPct val="90000"/>
                </a:lnSpc>
              </a:pPr>
              <a:t>46</a:t>
            </a:fld>
            <a:endParaRPr lang="es-ES" sz="800"/>
          </a:p>
        </p:txBody>
      </p:sp>
      <p:sp>
        <p:nvSpPr>
          <p:cNvPr id="9" name="5 CuadroTexto"/>
          <p:cNvSpPr txBox="1">
            <a:spLocks noChangeArrowheads="1"/>
          </p:cNvSpPr>
          <p:nvPr/>
        </p:nvSpPr>
        <p:spPr bwMode="auto">
          <a:xfrm>
            <a:off x="179772" y="1196752"/>
            <a:ext cx="8748712" cy="5078313"/>
          </a:xfrm>
          <a:prstGeom prst="rect">
            <a:avLst/>
          </a:prstGeom>
          <a:noFill/>
          <a:ln w="28575">
            <a:solidFill>
              <a:schemeClr val="accent1"/>
            </a:solidFill>
            <a:miter lim="800000"/>
            <a:headEnd/>
            <a:tailEnd/>
          </a:ln>
        </p:spPr>
        <p:txBody>
          <a:bodyPr wrap="square">
            <a:spAutoFit/>
          </a:bodyPr>
          <a:lstStyle/>
          <a:p>
            <a:pPr>
              <a:spcBef>
                <a:spcPts val="1200"/>
              </a:spcBef>
              <a:spcAft>
                <a:spcPts val="1200"/>
              </a:spcAft>
            </a:pPr>
            <a:r>
              <a:rPr lang="it-IT" b="1" dirty="0" smtClean="0"/>
              <a:t>Habría que impartir </a:t>
            </a:r>
            <a:r>
              <a:rPr lang="it-IT" b="1" dirty="0"/>
              <a:t>en los colegios </a:t>
            </a:r>
            <a:r>
              <a:rPr lang="it-IT" dirty="0"/>
              <a:t>a los alumnos de </a:t>
            </a:r>
            <a:r>
              <a:rPr lang="it-IT" dirty="0" smtClean="0"/>
              <a:t>14 </a:t>
            </a:r>
            <a:r>
              <a:rPr lang="it-IT" dirty="0"/>
              <a:t>a 17 años </a:t>
            </a:r>
            <a:r>
              <a:rPr lang="it-IT" b="1" dirty="0" smtClean="0"/>
              <a:t>sesiones formativas </a:t>
            </a:r>
            <a:r>
              <a:rPr lang="it-IT" b="1" dirty="0"/>
              <a:t>con </a:t>
            </a:r>
            <a:r>
              <a:rPr lang="it-IT" b="1" dirty="0" smtClean="0"/>
              <a:t>contenidos </a:t>
            </a:r>
            <a:r>
              <a:rPr lang="it-IT" dirty="0" smtClean="0"/>
              <a:t>como los de este documento, y </a:t>
            </a:r>
            <a:r>
              <a:rPr lang="it-IT" dirty="0"/>
              <a:t>mensajes como los </a:t>
            </a:r>
            <a:r>
              <a:rPr lang="it-IT" dirty="0" smtClean="0"/>
              <a:t>siguientes:</a:t>
            </a:r>
          </a:p>
          <a:p>
            <a:pPr marL="342900" indent="-342900">
              <a:spcBef>
                <a:spcPts val="1200"/>
              </a:spcBef>
              <a:spcAft>
                <a:spcPts val="1200"/>
              </a:spcAft>
              <a:buFont typeface="Wingdings" panose="05000000000000000000" pitchFamily="2" charset="2"/>
              <a:buChar char="ü"/>
            </a:pPr>
            <a:r>
              <a:rPr lang="es-ES" dirty="0" smtClean="0"/>
              <a:t>El </a:t>
            </a:r>
            <a:r>
              <a:rPr lang="es-ES" b="1" dirty="0" smtClean="0"/>
              <a:t>bienestar futuro </a:t>
            </a:r>
            <a:r>
              <a:rPr lang="es-ES" dirty="0" smtClean="0"/>
              <a:t>de España / su región / provincia, está </a:t>
            </a:r>
            <a:r>
              <a:rPr lang="es-ES" b="1" dirty="0" smtClean="0"/>
              <a:t>seriamente amenazado </a:t>
            </a:r>
            <a:r>
              <a:rPr lang="es-ES" dirty="0" smtClean="0"/>
              <a:t>si, cuando ellos sean algo más mayores no tienen </a:t>
            </a:r>
            <a:r>
              <a:rPr lang="es-ES" b="1" dirty="0" smtClean="0"/>
              <a:t>de media</a:t>
            </a:r>
            <a:r>
              <a:rPr lang="es-ES" dirty="0" smtClean="0"/>
              <a:t>, por persona, </a:t>
            </a:r>
            <a:r>
              <a:rPr lang="es-ES" b="1" dirty="0" smtClean="0"/>
              <a:t>al menos dos hijos</a:t>
            </a:r>
            <a:r>
              <a:rPr lang="es-ES" dirty="0" smtClean="0"/>
              <a:t>. Es una </a:t>
            </a:r>
            <a:r>
              <a:rPr lang="es-ES" b="1" dirty="0" smtClean="0"/>
              <a:t>situación inédita </a:t>
            </a:r>
            <a:r>
              <a:rPr lang="es-ES" dirty="0" smtClean="0"/>
              <a:t>en la Historia.</a:t>
            </a:r>
          </a:p>
          <a:p>
            <a:pPr marL="342900" indent="-342900">
              <a:spcBef>
                <a:spcPts val="1200"/>
              </a:spcBef>
              <a:spcAft>
                <a:spcPts val="1200"/>
              </a:spcAft>
              <a:buFont typeface="Wingdings" panose="05000000000000000000" pitchFamily="2" charset="2"/>
              <a:buChar char="ü"/>
            </a:pPr>
            <a:r>
              <a:rPr lang="es-ES" dirty="0" smtClean="0"/>
              <a:t>Aunque </a:t>
            </a:r>
            <a:r>
              <a:rPr lang="es-ES" dirty="0"/>
              <a:t>los hijos </a:t>
            </a:r>
            <a:r>
              <a:rPr lang="es-ES" b="1" dirty="0"/>
              <a:t>cuestan dinero y esfuerzo</a:t>
            </a:r>
            <a:r>
              <a:rPr lang="es-ES" dirty="0"/>
              <a:t>, dan </a:t>
            </a:r>
            <a:r>
              <a:rPr lang="es-ES" b="1" dirty="0"/>
              <a:t>alegrías únicas </a:t>
            </a:r>
            <a:r>
              <a:rPr lang="es-ES" dirty="0"/>
              <a:t>y son parte esencial de una </a:t>
            </a:r>
            <a:r>
              <a:rPr lang="es-ES" b="1" dirty="0"/>
              <a:t>vida integral</a:t>
            </a:r>
            <a:r>
              <a:rPr lang="es-ES" dirty="0"/>
              <a:t>. Por ello todos sus antepasados directos, sin excepción, desde hace millones y millones de años, los tuvieron</a:t>
            </a:r>
            <a:r>
              <a:rPr lang="es-ES" b="1" dirty="0"/>
              <a:t>. </a:t>
            </a:r>
            <a:r>
              <a:rPr lang="es-ES" dirty="0"/>
              <a:t>Tenerlos debería ser uno de los principales anhelos de la gran mayoría de ellos en los siguientes 20 a 25 años.</a:t>
            </a:r>
          </a:p>
          <a:p>
            <a:pPr marL="342900" indent="-342900">
              <a:spcBef>
                <a:spcPts val="1200"/>
              </a:spcBef>
              <a:spcAft>
                <a:spcPts val="1200"/>
              </a:spcAft>
              <a:buFont typeface="Wingdings" panose="05000000000000000000" pitchFamily="2" charset="2"/>
              <a:buChar char="ü"/>
            </a:pPr>
            <a:r>
              <a:rPr lang="es-ES" dirty="0"/>
              <a:t>Cada vez hay más </a:t>
            </a:r>
            <a:r>
              <a:rPr lang="es-ES" b="1" dirty="0"/>
              <a:t>gente de 40 a 60 años frustrada </a:t>
            </a:r>
            <a:r>
              <a:rPr lang="es-ES" dirty="0"/>
              <a:t>porque quiso tener hijos cuando ya era </a:t>
            </a:r>
            <a:r>
              <a:rPr lang="es-ES" b="1" dirty="0"/>
              <a:t>demasiado mayor </a:t>
            </a:r>
            <a:r>
              <a:rPr lang="es-ES" dirty="0"/>
              <a:t>para ello. Conviene tener el primer hijo no más tarde de los 30 años. Y si es posible, algo antes.</a:t>
            </a:r>
          </a:p>
          <a:p>
            <a:pPr marL="342900" indent="-342900">
              <a:spcBef>
                <a:spcPts val="1200"/>
              </a:spcBef>
              <a:spcAft>
                <a:spcPts val="1200"/>
              </a:spcAft>
              <a:buFont typeface="Wingdings" panose="05000000000000000000" pitchFamily="2" charset="2"/>
              <a:buChar char="ü"/>
            </a:pPr>
            <a:r>
              <a:rPr lang="es-ES" dirty="0"/>
              <a:t>Debemos tener los hijos </a:t>
            </a:r>
            <a:r>
              <a:rPr lang="es-ES" b="1" dirty="0"/>
              <a:t>principalmente por el gusto de tenerlos</a:t>
            </a:r>
            <a:r>
              <a:rPr lang="es-ES" dirty="0"/>
              <a:t>. Pero quien no los tenga, y máxime si el Estado de bienestar se cuartea por el problema demográfico, podría pasar una </a:t>
            </a:r>
            <a:r>
              <a:rPr lang="es-ES" b="1" dirty="0"/>
              <a:t>vejez muy dura</a:t>
            </a:r>
            <a:r>
              <a:rPr lang="es-ES" dirty="0"/>
              <a:t>, en soledad y sin nadie que le cuide.</a:t>
            </a:r>
          </a:p>
          <a:p>
            <a:pPr marL="342900" indent="-342900">
              <a:spcBef>
                <a:spcPts val="1200"/>
              </a:spcBef>
              <a:spcAft>
                <a:spcPts val="1200"/>
              </a:spcAft>
              <a:buFont typeface="Wingdings" panose="05000000000000000000" pitchFamily="2" charset="2"/>
              <a:buChar char="ü"/>
            </a:pPr>
            <a:r>
              <a:rPr lang="es-ES" dirty="0"/>
              <a:t>¡</a:t>
            </a:r>
            <a:r>
              <a:rPr lang="es-ES" b="1" dirty="0"/>
              <a:t>Nuestro </a:t>
            </a:r>
            <a:r>
              <a:rPr lang="es-ES" b="1" dirty="0" smtClean="0"/>
              <a:t>futuro</a:t>
            </a:r>
            <a:r>
              <a:rPr lang="es-ES" dirty="0" smtClean="0"/>
              <a:t> </a:t>
            </a:r>
            <a:r>
              <a:rPr lang="es-ES" dirty="0"/>
              <a:t>y su </a:t>
            </a:r>
            <a:r>
              <a:rPr lang="es-ES" dirty="0" smtClean="0"/>
              <a:t>propio </a:t>
            </a:r>
            <a:r>
              <a:rPr lang="es-ES" dirty="0"/>
              <a:t>bienestar de </a:t>
            </a:r>
            <a:r>
              <a:rPr lang="es-ES" dirty="0" smtClean="0"/>
              <a:t>mayores </a:t>
            </a:r>
            <a:r>
              <a:rPr lang="es-ES" b="1" dirty="0"/>
              <a:t>dependen</a:t>
            </a:r>
            <a:r>
              <a:rPr lang="es-ES" dirty="0"/>
              <a:t> de que </a:t>
            </a:r>
            <a:r>
              <a:rPr lang="es-ES" b="1" dirty="0"/>
              <a:t>ellos tengan hijos</a:t>
            </a:r>
            <a:r>
              <a:rPr lang="es-ES" dirty="0" smtClean="0"/>
              <a:t>!</a:t>
            </a:r>
            <a:endParaRPr lang="es-ES" dirty="0"/>
          </a:p>
        </p:txBody>
      </p:sp>
      <p:sp>
        <p:nvSpPr>
          <p:cNvPr id="7"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Tree>
    <p:extLst>
      <p:ext uri="{BB962C8B-B14F-4D97-AF65-F5344CB8AC3E}">
        <p14:creationId xmlns:p14="http://schemas.microsoft.com/office/powerpoint/2010/main" val="30530427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ChangeArrowheads="1"/>
          </p:cNvSpPr>
          <p:nvPr/>
        </p:nvSpPr>
        <p:spPr bwMode="auto">
          <a:xfrm>
            <a:off x="300038" y="404664"/>
            <a:ext cx="8653462" cy="528637"/>
          </a:xfrm>
          <a:prstGeom prst="rect">
            <a:avLst/>
          </a:prstGeom>
          <a:noFill/>
          <a:ln w="9525">
            <a:noFill/>
            <a:miter lim="800000"/>
            <a:headEnd/>
            <a:tailEnd/>
          </a:ln>
        </p:spPr>
        <p:txBody>
          <a:bodyPr anchor="ctr"/>
          <a:lstStyle/>
          <a:p>
            <a:pPr>
              <a:spcBef>
                <a:spcPct val="50000"/>
              </a:spcBef>
              <a:spcAft>
                <a:spcPct val="50000"/>
              </a:spcAft>
              <a:buSzPct val="100000"/>
            </a:pPr>
            <a:r>
              <a:rPr lang="es-ES_tradnl" sz="2000" b="1" dirty="0"/>
              <a:t>La inmigración es </a:t>
            </a:r>
            <a:r>
              <a:rPr lang="es-ES_tradnl" sz="2000" b="1" dirty="0" smtClean="0"/>
              <a:t>un apreciable </a:t>
            </a:r>
            <a:r>
              <a:rPr lang="es-ES_tradnl" sz="2000" b="1" dirty="0"/>
              <a:t>paliativo a la </a:t>
            </a:r>
            <a:r>
              <a:rPr lang="es-ES_tradnl" sz="2000" b="1" dirty="0" smtClean="0"/>
              <a:t>baja </a:t>
            </a:r>
            <a:r>
              <a:rPr lang="es-ES_tradnl" sz="2000" b="1" dirty="0"/>
              <a:t>natalidad, </a:t>
            </a:r>
            <a:r>
              <a:rPr lang="es-ES_tradnl" sz="2000" b="1" dirty="0" smtClean="0"/>
              <a:t>pero no </a:t>
            </a:r>
            <a:r>
              <a:rPr lang="es-ES_tradnl" sz="2000" b="1" dirty="0"/>
              <a:t>es </a:t>
            </a:r>
            <a:r>
              <a:rPr lang="es-ES_tradnl" sz="2000" b="1" dirty="0" smtClean="0"/>
              <a:t>suficiente, ni su buena gestión es cosa trivial </a:t>
            </a:r>
            <a:r>
              <a:rPr lang="es-ES_tradnl" sz="2000" b="1" dirty="0"/>
              <a:t>(1)</a:t>
            </a:r>
          </a:p>
        </p:txBody>
      </p:sp>
      <p:sp>
        <p:nvSpPr>
          <p:cNvPr id="13" name="Rectangle 4"/>
          <p:cNvSpPr txBox="1">
            <a:spLocks noChangeArrowheads="1"/>
          </p:cNvSpPr>
          <p:nvPr/>
        </p:nvSpPr>
        <p:spPr bwMode="auto">
          <a:xfrm>
            <a:off x="360684" y="1659713"/>
            <a:ext cx="8459788" cy="4649607"/>
          </a:xfrm>
          <a:prstGeom prst="rect">
            <a:avLst/>
          </a:prstGeom>
          <a:solidFill>
            <a:schemeClr val="bg1"/>
          </a:solidFill>
          <a:ln w="28575" algn="ctr">
            <a:solidFill>
              <a:srgbClr val="00B050"/>
            </a:solidFill>
            <a:miter lim="800000"/>
            <a:headEnd/>
            <a:tailEnd/>
          </a:ln>
          <a:effectLst>
            <a:outerShdw dist="35921" dir="2700000" algn="ctr" rotWithShape="0">
              <a:srgbClr val="808080"/>
            </a:outerShdw>
          </a:effectLst>
        </p:spPr>
        <p:txBody>
          <a:bodyPr lIns="90000" tIns="46800" rIns="90000" bIns="46800" anchor="ctr">
            <a:spAutoFit/>
          </a:bodyPr>
          <a:lstStyle/>
          <a:p>
            <a:pPr marL="185738" indent="-185738" eaLnBrk="0" hangingPunct="0">
              <a:spcBef>
                <a:spcPts val="600"/>
              </a:spcBef>
              <a:spcAft>
                <a:spcPts val="0"/>
              </a:spcAft>
              <a:buSzPct val="100000"/>
              <a:buFontTx/>
              <a:buChar char="•"/>
              <a:tabLst>
                <a:tab pos="6464300" algn="r"/>
              </a:tabLst>
              <a:defRPr/>
            </a:pPr>
            <a:r>
              <a:rPr lang="es-ES_tradnl" b="1" dirty="0"/>
              <a:t>La inmigración es un </a:t>
            </a:r>
            <a:r>
              <a:rPr lang="es-ES_tradnl" b="1" dirty="0" smtClean="0"/>
              <a:t>valioso paliativo </a:t>
            </a:r>
            <a:r>
              <a:rPr lang="es-ES_tradnl" dirty="0"/>
              <a:t>al problema que causan el envejecimiento de la población y la falta de </a:t>
            </a:r>
            <a:r>
              <a:rPr lang="es-ES_tradnl" dirty="0" smtClean="0"/>
              <a:t>natalidad en países como España. </a:t>
            </a:r>
            <a:r>
              <a:rPr lang="es-ES_tradnl" dirty="0"/>
              <a:t/>
            </a:r>
            <a:br>
              <a:rPr lang="es-ES_tradnl" dirty="0"/>
            </a:br>
            <a:endParaRPr lang="es-ES_tradnl" dirty="0" smtClean="0"/>
          </a:p>
          <a:p>
            <a:pPr marL="185738" indent="-185738" eaLnBrk="0" hangingPunct="0">
              <a:spcBef>
                <a:spcPts val="600"/>
              </a:spcBef>
              <a:spcAft>
                <a:spcPts val="0"/>
              </a:spcAft>
              <a:buSzPct val="100000"/>
              <a:buFontTx/>
              <a:buChar char="•"/>
              <a:tabLst>
                <a:tab pos="6464300" algn="r"/>
              </a:tabLst>
              <a:defRPr/>
            </a:pPr>
            <a:r>
              <a:rPr lang="es-ES_tradnl" dirty="0" smtClean="0"/>
              <a:t>Es </a:t>
            </a:r>
            <a:r>
              <a:rPr lang="es-ES_tradnl" b="1" dirty="0" smtClean="0"/>
              <a:t>inevitable en un mundo globalizado, y lógica </a:t>
            </a:r>
            <a:r>
              <a:rPr lang="es-ES_tradnl" dirty="0" smtClean="0"/>
              <a:t>si aquí falta gente y hay personas de países más pobres que quieren ganarse honradamente la vida en España.</a:t>
            </a:r>
            <a:br>
              <a:rPr lang="es-ES_tradnl" dirty="0" smtClean="0"/>
            </a:br>
            <a:endParaRPr lang="es-ES_tradnl" dirty="0" smtClean="0"/>
          </a:p>
          <a:p>
            <a:pPr marL="185738" indent="-185738" eaLnBrk="0" hangingPunct="0">
              <a:spcBef>
                <a:spcPts val="600"/>
              </a:spcBef>
              <a:spcAft>
                <a:spcPts val="0"/>
              </a:spcAft>
              <a:buSzPct val="100000"/>
              <a:buFontTx/>
              <a:buChar char="•"/>
              <a:tabLst>
                <a:tab pos="6464300" algn="r"/>
              </a:tabLst>
              <a:defRPr/>
            </a:pPr>
            <a:r>
              <a:rPr lang="es-ES_tradnl" dirty="0" smtClean="0"/>
              <a:t>Trae </a:t>
            </a:r>
            <a:r>
              <a:rPr lang="es-ES_tradnl" dirty="0"/>
              <a:t>a España </a:t>
            </a:r>
            <a:r>
              <a:rPr lang="es-ES_tradnl" b="1" dirty="0"/>
              <a:t>personas </a:t>
            </a:r>
            <a:r>
              <a:rPr lang="es-ES_tradnl" b="1" dirty="0" smtClean="0"/>
              <a:t>esforzadas</a:t>
            </a:r>
            <a:r>
              <a:rPr lang="es-ES_tradnl" dirty="0" smtClean="0"/>
              <a:t>, </a:t>
            </a:r>
            <a:r>
              <a:rPr lang="es-ES_tradnl" dirty="0"/>
              <a:t>con </a:t>
            </a:r>
            <a:r>
              <a:rPr lang="es-ES_tradnl" dirty="0" smtClean="0"/>
              <a:t>ganas de trabajar, que además incrementan el número de nacimientos en nuestro país.</a:t>
            </a:r>
          </a:p>
          <a:p>
            <a:pPr marL="185738" indent="-185738" eaLnBrk="0" hangingPunct="0">
              <a:spcBef>
                <a:spcPts val="600"/>
              </a:spcBef>
              <a:spcAft>
                <a:spcPts val="0"/>
              </a:spcAft>
              <a:buSzPct val="100000"/>
              <a:buFontTx/>
              <a:buChar char="•"/>
              <a:tabLst>
                <a:tab pos="6464300" algn="r"/>
              </a:tabLst>
              <a:defRPr/>
            </a:pPr>
            <a:endParaRPr lang="es-ES_tradnl" dirty="0" smtClean="0"/>
          </a:p>
          <a:p>
            <a:pPr marL="185738" indent="-185738" eaLnBrk="0" hangingPunct="0">
              <a:spcBef>
                <a:spcPts val="600"/>
              </a:spcBef>
              <a:spcAft>
                <a:spcPts val="0"/>
              </a:spcAft>
              <a:buSzPct val="100000"/>
              <a:buFontTx/>
              <a:buChar char="•"/>
              <a:tabLst>
                <a:tab pos="6464300" algn="r"/>
              </a:tabLst>
              <a:defRPr/>
            </a:pPr>
            <a:r>
              <a:rPr lang="es-ES_tradnl" dirty="0" smtClean="0"/>
              <a:t>Los inmigrantes llegan en su gran mayoría en edades productivas, por lo que España se </a:t>
            </a:r>
            <a:r>
              <a:rPr lang="es-ES_tradnl" b="1" dirty="0" smtClean="0"/>
              <a:t>ahorró el coste de su educación </a:t>
            </a:r>
            <a:r>
              <a:rPr lang="es-ES_tradnl" dirty="0" smtClean="0"/>
              <a:t>(aunque los que vienen aquí, en general, no tienen una alta cualificación). Nota: Por la misma razón, cada español que emigra al extranjero supone desaprovechar para España la inversión que supuso su educación.</a:t>
            </a:r>
            <a:endParaRPr lang="es-ES_tradnl" dirty="0"/>
          </a:p>
          <a:p>
            <a:pPr marL="185738" indent="-185738" eaLnBrk="0" hangingPunct="0">
              <a:spcBef>
                <a:spcPts val="600"/>
              </a:spcBef>
              <a:spcAft>
                <a:spcPts val="0"/>
              </a:spcAft>
              <a:buSzPct val="100000"/>
              <a:buFontTx/>
              <a:buChar char="•"/>
              <a:tabLst>
                <a:tab pos="6464300" algn="r"/>
              </a:tabLst>
              <a:defRPr/>
            </a:pPr>
            <a:endParaRPr lang="es-ES_tradnl" dirty="0"/>
          </a:p>
          <a:p>
            <a:pPr marL="185738" indent="-185738" eaLnBrk="0" hangingPunct="0">
              <a:spcBef>
                <a:spcPts val="600"/>
              </a:spcBef>
              <a:spcAft>
                <a:spcPts val="0"/>
              </a:spcAft>
              <a:buSzPct val="100000"/>
              <a:buFontTx/>
              <a:buChar char="•"/>
              <a:tabLst>
                <a:tab pos="6464300" algn="r"/>
              </a:tabLst>
              <a:defRPr/>
            </a:pPr>
            <a:r>
              <a:rPr lang="es-ES_tradnl" b="1" dirty="0"/>
              <a:t>No es correcto criticar a los inmigrantes </a:t>
            </a:r>
            <a:r>
              <a:rPr lang="es-ES_tradnl" dirty="0"/>
              <a:t>por tener</a:t>
            </a:r>
            <a:r>
              <a:rPr lang="es-ES_tradnl" b="1" dirty="0"/>
              <a:t> más hijos </a:t>
            </a:r>
            <a:r>
              <a:rPr lang="es-ES_tradnl" dirty="0"/>
              <a:t>que nosotros y lamentar que con ello “nos están invadiendo</a:t>
            </a:r>
            <a:r>
              <a:rPr lang="es-ES_tradnl" dirty="0" smtClean="0"/>
              <a:t>”. Si acaso </a:t>
            </a:r>
            <a:r>
              <a:rPr lang="es-ES_tradnl" b="1" dirty="0" smtClean="0"/>
              <a:t>cabría </a:t>
            </a:r>
            <a:r>
              <a:rPr lang="es-ES_tradnl" b="1" dirty="0"/>
              <a:t>elogiarles </a:t>
            </a:r>
            <a:r>
              <a:rPr lang="es-ES_tradnl" dirty="0"/>
              <a:t>en </a:t>
            </a:r>
            <a:r>
              <a:rPr lang="es-ES_tradnl" dirty="0" smtClean="0"/>
              <a:t>su mayor fecundidad (tampoco ya nada elevada, en líneas generales), y </a:t>
            </a:r>
            <a:r>
              <a:rPr lang="es-ES_tradnl" b="1" dirty="0"/>
              <a:t>emularles</a:t>
            </a:r>
            <a:r>
              <a:rPr lang="es-ES_tradnl" dirty="0" smtClean="0"/>
              <a:t>. Si ellos ocupan el hueco demográfico que los españoles / europeos autóctonos dejamos vacío, de haber en este hecho alguna culpa, no sería precisamente de los inmigrantes extranjeros.</a:t>
            </a:r>
            <a:endParaRPr lang="es-ES_tradnl" dirty="0"/>
          </a:p>
        </p:txBody>
      </p:sp>
      <p:sp>
        <p:nvSpPr>
          <p:cNvPr id="75780" name="8 Marcador de número de diapositiva"/>
          <p:cNvSpPr>
            <a:spLocks noGrp="1"/>
          </p:cNvSpPr>
          <p:nvPr>
            <p:ph type="sldNum" sz="quarter" idx="10"/>
          </p:nvPr>
        </p:nvSpPr>
        <p:spPr>
          <a:xfrm>
            <a:off x="8386763" y="6635750"/>
            <a:ext cx="585787" cy="152400"/>
          </a:xfrm>
          <a:noFill/>
        </p:spPr>
        <p:txBody>
          <a:bodyPr/>
          <a:lstStyle/>
          <a:p>
            <a:fld id="{71CE07E3-23B2-49EC-9F21-86803BACF51B}" type="slidenum">
              <a:rPr lang="es-ES" smtClean="0"/>
              <a:pPr/>
              <a:t>47</a:t>
            </a:fld>
            <a:endParaRPr lang="es-ES" smtClean="0"/>
          </a:p>
        </p:txBody>
      </p:sp>
      <p:sp>
        <p:nvSpPr>
          <p:cNvPr id="75781" name="5 CuadroTexto"/>
          <p:cNvSpPr txBox="1">
            <a:spLocks noChangeArrowheads="1"/>
          </p:cNvSpPr>
          <p:nvPr/>
        </p:nvSpPr>
        <p:spPr bwMode="auto">
          <a:xfrm>
            <a:off x="347663" y="1258912"/>
            <a:ext cx="8496300" cy="369888"/>
          </a:xfrm>
          <a:prstGeom prst="rect">
            <a:avLst/>
          </a:prstGeom>
          <a:solidFill>
            <a:srgbClr val="00B050"/>
          </a:solidFill>
          <a:ln w="28575">
            <a:solidFill>
              <a:schemeClr val="tx1"/>
            </a:solidFill>
            <a:miter lim="800000"/>
            <a:headEnd/>
            <a:tailEnd/>
          </a:ln>
        </p:spPr>
        <p:txBody>
          <a:bodyPr>
            <a:spAutoFit/>
          </a:bodyPr>
          <a:lstStyle/>
          <a:p>
            <a:pPr algn="ctr"/>
            <a:r>
              <a:rPr lang="es-ES" sz="1800" b="1" dirty="0"/>
              <a:t>ASPECTOS POSITIVOS DE LA </a:t>
            </a:r>
            <a:r>
              <a:rPr lang="es-ES" sz="1800" b="1" dirty="0" smtClean="0"/>
              <a:t>INMIGRACIÓN EXTRANJERA</a:t>
            </a:r>
            <a:endParaRPr lang="es-ES" sz="1800" b="1" dirty="0"/>
          </a:p>
        </p:txBody>
      </p:sp>
      <p:sp>
        <p:nvSpPr>
          <p:cNvPr id="7"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Tree>
    <p:extLst>
      <p:ext uri="{BB962C8B-B14F-4D97-AF65-F5344CB8AC3E}">
        <p14:creationId xmlns:p14="http://schemas.microsoft.com/office/powerpoint/2010/main" val="197459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360684" y="1539167"/>
            <a:ext cx="8459788" cy="4770153"/>
          </a:xfrm>
          <a:prstGeom prst="rect">
            <a:avLst/>
          </a:prstGeom>
          <a:solidFill>
            <a:schemeClr val="bg1"/>
          </a:solidFill>
          <a:ln w="28575" algn="ctr">
            <a:solidFill>
              <a:srgbClr val="FF3300"/>
            </a:solidFill>
            <a:miter lim="800000"/>
            <a:headEnd/>
            <a:tailEnd/>
          </a:ln>
          <a:effectLst>
            <a:outerShdw dist="35921" dir="2700000" algn="ctr" rotWithShape="0">
              <a:srgbClr val="808080"/>
            </a:outerShdw>
          </a:effectLst>
        </p:spPr>
        <p:txBody>
          <a:bodyPr lIns="90000" tIns="46800" rIns="90000" bIns="46800" anchor="ctr">
            <a:spAutoFit/>
          </a:bodyPr>
          <a:lstStyle/>
          <a:p>
            <a:pPr marL="185738" indent="-185738" eaLnBrk="0" hangingPunct="0">
              <a:lnSpc>
                <a:spcPts val="1920"/>
              </a:lnSpc>
              <a:spcBef>
                <a:spcPts val="600"/>
              </a:spcBef>
              <a:spcAft>
                <a:spcPts val="600"/>
              </a:spcAft>
              <a:buSzPct val="100000"/>
              <a:tabLst>
                <a:tab pos="6464300" algn="r"/>
              </a:tabLst>
              <a:defRPr/>
            </a:pPr>
            <a:r>
              <a:rPr lang="es-ES_tradnl" dirty="0"/>
              <a:t>	Además </a:t>
            </a:r>
            <a:r>
              <a:rPr lang="es-ES_tradnl" dirty="0" smtClean="0"/>
              <a:t>lo positivo</a:t>
            </a:r>
            <a:r>
              <a:rPr lang="es-ES_tradnl" dirty="0"/>
              <a:t>, la inmigración también </a:t>
            </a:r>
            <a:r>
              <a:rPr lang="es-ES_tradnl" dirty="0" smtClean="0"/>
              <a:t>conlleva</a:t>
            </a:r>
            <a:r>
              <a:rPr lang="es-ES_tradnl" b="1" dirty="0" smtClean="0"/>
              <a:t> riesgos e inconvenientes:</a:t>
            </a:r>
            <a:endParaRPr lang="es-ES_tradnl" dirty="0" smtClean="0"/>
          </a:p>
          <a:p>
            <a:pPr marL="642938" lvl="1" indent="-185738" eaLnBrk="0" hangingPunct="0">
              <a:spcBef>
                <a:spcPts val="600"/>
              </a:spcBef>
              <a:spcAft>
                <a:spcPts val="600"/>
              </a:spcAft>
              <a:buSzPct val="100000"/>
              <a:buFont typeface="Wingdings" pitchFamily="2" charset="2"/>
              <a:buChar char="ü"/>
              <a:tabLst>
                <a:tab pos="6464300" algn="r"/>
              </a:tabLst>
              <a:defRPr/>
            </a:pPr>
            <a:r>
              <a:rPr lang="es-ES_tradnl" dirty="0" smtClean="0"/>
              <a:t>Si es </a:t>
            </a:r>
            <a:r>
              <a:rPr lang="es-ES_tradnl" b="1" dirty="0" smtClean="0"/>
              <a:t>masiva y súbita</a:t>
            </a:r>
            <a:r>
              <a:rPr lang="es-ES_tradnl" dirty="0" smtClean="0"/>
              <a:t>, plantea retos de integración y posibles </a:t>
            </a:r>
            <a:r>
              <a:rPr lang="es-ES_tradnl" b="1" dirty="0" smtClean="0"/>
              <a:t>fracturas </a:t>
            </a:r>
            <a:r>
              <a:rPr lang="es-ES_tradnl" dirty="0" smtClean="0"/>
              <a:t>sociales, por incorporar de golpe a muchas personas que compiten por puestos de trabajo con determinados segmentos de la población, y con valores diferentes y otras religiones. En su parte extrema, minoritaria pero real, se producen episodios de terrorismo </a:t>
            </a:r>
            <a:r>
              <a:rPr lang="es-ES_tradnl" b="1" dirty="0" err="1" smtClean="0"/>
              <a:t>yihadista</a:t>
            </a:r>
            <a:r>
              <a:rPr lang="es-ES_tradnl" dirty="0" smtClean="0"/>
              <a:t>.</a:t>
            </a:r>
          </a:p>
          <a:p>
            <a:pPr marL="642938" lvl="1" indent="-185738" eaLnBrk="0" hangingPunct="0">
              <a:spcBef>
                <a:spcPts val="600"/>
              </a:spcBef>
              <a:spcAft>
                <a:spcPts val="600"/>
              </a:spcAft>
              <a:buSzPct val="100000"/>
              <a:buFont typeface="Wingdings" pitchFamily="2" charset="2"/>
              <a:buChar char="ü"/>
              <a:tabLst>
                <a:tab pos="6464300" algn="r"/>
              </a:tabLst>
              <a:defRPr/>
            </a:pPr>
            <a:r>
              <a:rPr lang="es-ES_tradnl" dirty="0" smtClean="0"/>
              <a:t>Una </a:t>
            </a:r>
            <a:r>
              <a:rPr lang="es-ES_tradnl" b="1" dirty="0"/>
              <a:t>buena parte del PIB </a:t>
            </a:r>
            <a:r>
              <a:rPr lang="es-ES_tradnl" dirty="0"/>
              <a:t>que generan los inmigrantes es </a:t>
            </a:r>
            <a:r>
              <a:rPr lang="es-ES_tradnl" b="1" dirty="0"/>
              <a:t>expatriado</a:t>
            </a:r>
            <a:r>
              <a:rPr lang="es-ES_tradnl" dirty="0"/>
              <a:t> en </a:t>
            </a:r>
            <a:r>
              <a:rPr lang="es-ES_tradnl" b="1" dirty="0"/>
              <a:t>remesas</a:t>
            </a:r>
            <a:r>
              <a:rPr lang="es-ES_tradnl" dirty="0"/>
              <a:t>. Y si acaban generando derecho a pensión o subsidio por desempleo, muchos </a:t>
            </a:r>
            <a:r>
              <a:rPr lang="es-ES_tradnl" b="1" dirty="0"/>
              <a:t>lo gastarán en sus países de origen</a:t>
            </a:r>
            <a:r>
              <a:rPr lang="es-ES_tradnl" dirty="0"/>
              <a:t>. </a:t>
            </a:r>
          </a:p>
          <a:p>
            <a:pPr marL="642938" lvl="1" indent="-185738" eaLnBrk="0" hangingPunct="0">
              <a:spcBef>
                <a:spcPts val="600"/>
              </a:spcBef>
              <a:spcAft>
                <a:spcPts val="600"/>
              </a:spcAft>
              <a:buSzPct val="100000"/>
              <a:buFont typeface="Wingdings" pitchFamily="2" charset="2"/>
              <a:buChar char="ü"/>
              <a:tabLst>
                <a:tab pos="6464300" algn="r"/>
              </a:tabLst>
              <a:defRPr/>
            </a:pPr>
            <a:r>
              <a:rPr lang="es-ES_tradnl" dirty="0"/>
              <a:t>Por ser </a:t>
            </a:r>
            <a:r>
              <a:rPr lang="es-ES_tradnl" dirty="0" smtClean="0"/>
              <a:t>los inmigrantes, en media, trabajadores </a:t>
            </a:r>
            <a:r>
              <a:rPr lang="es-ES_tradnl" dirty="0"/>
              <a:t>menos </a:t>
            </a:r>
            <a:r>
              <a:rPr lang="es-ES_tradnl" dirty="0" smtClean="0"/>
              <a:t>cualificados, </a:t>
            </a:r>
            <a:r>
              <a:rPr lang="es-ES_tradnl" dirty="0"/>
              <a:t>en sus pensiones / subsidios / prestaciones sociales </a:t>
            </a:r>
            <a:r>
              <a:rPr lang="es-ES_tradnl" dirty="0" smtClean="0"/>
              <a:t>hay </a:t>
            </a:r>
            <a:r>
              <a:rPr lang="es-ES_tradnl" b="1" dirty="0"/>
              <a:t>un plus de solidaridad </a:t>
            </a:r>
            <a:r>
              <a:rPr lang="es-ES_tradnl" dirty="0"/>
              <a:t>respecto de lo </a:t>
            </a:r>
            <a:r>
              <a:rPr lang="es-ES_tradnl" dirty="0" smtClean="0"/>
              <a:t>cotizado y  pagado en impuestos por ellos, con el consiguiente impacto sobre las </a:t>
            </a:r>
            <a:r>
              <a:rPr lang="es-ES_tradnl" dirty="0"/>
              <a:t>arcas públicas.</a:t>
            </a:r>
          </a:p>
          <a:p>
            <a:pPr marL="642938" lvl="1" indent="-185738" eaLnBrk="0" hangingPunct="0">
              <a:spcBef>
                <a:spcPts val="600"/>
              </a:spcBef>
              <a:spcAft>
                <a:spcPts val="600"/>
              </a:spcAft>
              <a:buSzPct val="100000"/>
              <a:buFont typeface="Wingdings" pitchFamily="2" charset="2"/>
              <a:buChar char="ü"/>
              <a:tabLst>
                <a:tab pos="6464300" algn="r"/>
              </a:tabLst>
              <a:defRPr/>
            </a:pPr>
            <a:r>
              <a:rPr lang="es-ES_tradnl" b="1" dirty="0"/>
              <a:t>Los inmigrantes no mejoran a largo plazo la pirámide de población</a:t>
            </a:r>
            <a:r>
              <a:rPr lang="es-ES_tradnl" dirty="0"/>
              <a:t>, porque llegan sobre todo en edades </a:t>
            </a:r>
            <a:r>
              <a:rPr lang="es-ES_tradnl" dirty="0" smtClean="0"/>
              <a:t>medias de la vida. </a:t>
            </a:r>
            <a:r>
              <a:rPr lang="es-ES_tradnl" dirty="0"/>
              <a:t>Y una vez </a:t>
            </a:r>
            <a:r>
              <a:rPr lang="es-ES_tradnl" b="1" dirty="0"/>
              <a:t>acomodados</a:t>
            </a:r>
            <a:r>
              <a:rPr lang="es-ES_tradnl" dirty="0"/>
              <a:t> y con buen arraigo en el país, </a:t>
            </a:r>
            <a:r>
              <a:rPr lang="es-ES_tradnl" b="1" dirty="0"/>
              <a:t>su fecundidad</a:t>
            </a:r>
            <a:r>
              <a:rPr lang="es-ES_tradnl" dirty="0"/>
              <a:t> </a:t>
            </a:r>
            <a:r>
              <a:rPr lang="es-ES_tradnl" b="1" dirty="0"/>
              <a:t>desciende </a:t>
            </a:r>
            <a:r>
              <a:rPr lang="es-ES_tradnl" dirty="0" smtClean="0"/>
              <a:t>drásticamente.</a:t>
            </a:r>
          </a:p>
          <a:p>
            <a:pPr marL="642938" lvl="1" indent="-185738" eaLnBrk="0" hangingPunct="0">
              <a:spcBef>
                <a:spcPts val="600"/>
              </a:spcBef>
              <a:spcAft>
                <a:spcPts val="600"/>
              </a:spcAft>
              <a:buSzPct val="100000"/>
              <a:buFont typeface="Wingdings" pitchFamily="2" charset="2"/>
              <a:buChar char="ü"/>
              <a:tabLst>
                <a:tab pos="6464300" algn="r"/>
              </a:tabLst>
              <a:defRPr/>
            </a:pPr>
            <a:r>
              <a:rPr lang="es-ES_tradnl" dirty="0" smtClean="0"/>
              <a:t>Y </a:t>
            </a:r>
            <a:r>
              <a:rPr lang="es-ES_tradnl" b="1" dirty="0" smtClean="0"/>
              <a:t>tal vez lo peor de todo</a:t>
            </a:r>
            <a:r>
              <a:rPr lang="es-ES_tradnl" dirty="0" smtClean="0"/>
              <a:t>: ¿</a:t>
            </a:r>
            <a:r>
              <a:rPr lang="es-ES_tradnl" b="1" dirty="0" smtClean="0"/>
              <a:t>y si no los inmigrantes no vienen en el futuro, o incluso se van? </a:t>
            </a:r>
            <a:r>
              <a:rPr lang="es-ES_tradnl" dirty="0" smtClean="0"/>
              <a:t>(eso pasó con no pocos con la crisis, y sucede típicamente en lugares  muy envejecidos). De hecho, la </a:t>
            </a:r>
            <a:r>
              <a:rPr lang="es-ES_tradnl" b="1" dirty="0" smtClean="0"/>
              <a:t>propensión a emigrar</a:t>
            </a:r>
            <a:r>
              <a:rPr lang="es-ES_tradnl" dirty="0" smtClean="0"/>
              <a:t> de la gente de países emergentes </a:t>
            </a:r>
            <a:r>
              <a:rPr lang="es-ES_tradnl" b="1" dirty="0" smtClean="0"/>
              <a:t>se está reduciendo </a:t>
            </a:r>
            <a:r>
              <a:rPr lang="es-ES_tradnl" dirty="0" smtClean="0"/>
              <a:t>al </a:t>
            </a:r>
            <a:r>
              <a:rPr lang="es-ES_tradnl" b="1" dirty="0" smtClean="0"/>
              <a:t>desarrollarse</a:t>
            </a:r>
            <a:r>
              <a:rPr lang="es-ES_tradnl" dirty="0" smtClean="0"/>
              <a:t>, y por la </a:t>
            </a:r>
            <a:r>
              <a:rPr lang="es-ES_tradnl" b="1" dirty="0" smtClean="0"/>
              <a:t>caída de la natalidad también </a:t>
            </a:r>
            <a:r>
              <a:rPr lang="es-ES_tradnl" dirty="0" smtClean="0"/>
              <a:t>en ellos.</a:t>
            </a:r>
            <a:endParaRPr lang="es-ES_tradnl" dirty="0"/>
          </a:p>
        </p:txBody>
      </p:sp>
      <p:sp>
        <p:nvSpPr>
          <p:cNvPr id="76804" name="8 Marcador de número de diapositiva"/>
          <p:cNvSpPr>
            <a:spLocks noGrp="1"/>
          </p:cNvSpPr>
          <p:nvPr>
            <p:ph type="sldNum" sz="quarter" idx="10"/>
          </p:nvPr>
        </p:nvSpPr>
        <p:spPr>
          <a:xfrm>
            <a:off x="8386763" y="6635750"/>
            <a:ext cx="585787" cy="152400"/>
          </a:xfrm>
          <a:noFill/>
        </p:spPr>
        <p:txBody>
          <a:bodyPr/>
          <a:lstStyle/>
          <a:p>
            <a:fld id="{F83BF910-419F-46E7-B37A-23DA50F95C26}" type="slidenum">
              <a:rPr lang="es-ES" smtClean="0"/>
              <a:pPr/>
              <a:t>48</a:t>
            </a:fld>
            <a:endParaRPr lang="es-ES" smtClean="0"/>
          </a:p>
        </p:txBody>
      </p:sp>
      <p:sp>
        <p:nvSpPr>
          <p:cNvPr id="76805" name="5 CuadroTexto"/>
          <p:cNvSpPr txBox="1">
            <a:spLocks noChangeArrowheads="1"/>
          </p:cNvSpPr>
          <p:nvPr/>
        </p:nvSpPr>
        <p:spPr bwMode="auto">
          <a:xfrm>
            <a:off x="347663" y="1151456"/>
            <a:ext cx="8496300" cy="369332"/>
          </a:xfrm>
          <a:prstGeom prst="rect">
            <a:avLst/>
          </a:prstGeom>
          <a:solidFill>
            <a:srgbClr val="FF0000"/>
          </a:solidFill>
          <a:ln w="28575">
            <a:solidFill>
              <a:schemeClr val="tx1"/>
            </a:solidFill>
            <a:miter lim="800000"/>
            <a:headEnd/>
            <a:tailEnd/>
          </a:ln>
        </p:spPr>
        <p:txBody>
          <a:bodyPr>
            <a:spAutoFit/>
          </a:bodyPr>
          <a:lstStyle/>
          <a:p>
            <a:pPr algn="ctr"/>
            <a:r>
              <a:rPr lang="es-ES" sz="1800" b="1" dirty="0"/>
              <a:t>ASPECTOS </a:t>
            </a:r>
            <a:r>
              <a:rPr lang="es-ES" sz="1800" b="1" dirty="0" smtClean="0"/>
              <a:t>NO TAN POSITIVOS </a:t>
            </a:r>
            <a:r>
              <a:rPr lang="es-ES" sz="1800" b="1" dirty="0"/>
              <a:t>DE LA </a:t>
            </a:r>
            <a:r>
              <a:rPr lang="es-ES" sz="1800" b="1" dirty="0" smtClean="0"/>
              <a:t>INMIGRACIÓN EXTRANJERA</a:t>
            </a:r>
            <a:endParaRPr lang="es-ES" sz="1800" b="1" dirty="0"/>
          </a:p>
        </p:txBody>
      </p:sp>
      <p:sp>
        <p:nvSpPr>
          <p:cNvPr id="7"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8" name="Rectangle 8"/>
          <p:cNvSpPr>
            <a:spLocks noChangeArrowheads="1"/>
          </p:cNvSpPr>
          <p:nvPr/>
        </p:nvSpPr>
        <p:spPr bwMode="auto">
          <a:xfrm>
            <a:off x="300038" y="404664"/>
            <a:ext cx="8653462" cy="528637"/>
          </a:xfrm>
          <a:prstGeom prst="rect">
            <a:avLst/>
          </a:prstGeom>
          <a:noFill/>
          <a:ln w="9525">
            <a:noFill/>
            <a:miter lim="800000"/>
            <a:headEnd/>
            <a:tailEnd/>
          </a:ln>
        </p:spPr>
        <p:txBody>
          <a:bodyPr anchor="ctr"/>
          <a:lstStyle/>
          <a:p>
            <a:pPr>
              <a:spcBef>
                <a:spcPct val="50000"/>
              </a:spcBef>
              <a:spcAft>
                <a:spcPct val="50000"/>
              </a:spcAft>
              <a:buSzPct val="100000"/>
            </a:pPr>
            <a:r>
              <a:rPr lang="es-ES_tradnl" sz="2000" b="1" dirty="0"/>
              <a:t>La inmigración es </a:t>
            </a:r>
            <a:r>
              <a:rPr lang="es-ES_tradnl" sz="2000" b="1" dirty="0" smtClean="0"/>
              <a:t>un apreciable </a:t>
            </a:r>
            <a:r>
              <a:rPr lang="es-ES_tradnl" sz="2000" b="1" dirty="0"/>
              <a:t>paliativo a la </a:t>
            </a:r>
            <a:r>
              <a:rPr lang="es-ES_tradnl" sz="2000" b="1" dirty="0" smtClean="0"/>
              <a:t>baja </a:t>
            </a:r>
            <a:r>
              <a:rPr lang="es-ES_tradnl" sz="2000" b="1" dirty="0"/>
              <a:t>natalidad, </a:t>
            </a:r>
            <a:r>
              <a:rPr lang="es-ES_tradnl" sz="2000" b="1" dirty="0" smtClean="0"/>
              <a:t>pero no </a:t>
            </a:r>
            <a:r>
              <a:rPr lang="es-ES_tradnl" sz="2000" b="1" dirty="0"/>
              <a:t>es </a:t>
            </a:r>
            <a:r>
              <a:rPr lang="es-ES_tradnl" sz="2000" b="1" dirty="0" smtClean="0"/>
              <a:t>suficiente, ni su buena gestión es cosa trivial </a:t>
            </a:r>
            <a:r>
              <a:rPr lang="es-ES_tradnl" sz="2000" b="1" dirty="0"/>
              <a:t>(1)</a:t>
            </a:r>
          </a:p>
        </p:txBody>
      </p:sp>
    </p:spTree>
    <p:extLst>
      <p:ext uri="{BB962C8B-B14F-4D97-AF65-F5344CB8AC3E}">
        <p14:creationId xmlns:p14="http://schemas.microsoft.com/office/powerpoint/2010/main" val="740247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2" name="Imagen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425" y="1873250"/>
            <a:ext cx="6969125" cy="36195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0723" name="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spcBef>
                <a:spcPct val="0"/>
              </a:spcBef>
              <a:buSzTx/>
              <a:buFontTx/>
              <a:buNone/>
            </a:pPr>
            <a:fld id="{F856A7AB-93A4-4E40-B20A-127BC83AD94A}" type="slidenum">
              <a:rPr lang="es-ES" altLang="es-ES" sz="800" smtClean="0"/>
              <a:pPr>
                <a:spcBef>
                  <a:spcPct val="0"/>
                </a:spcBef>
                <a:buSzTx/>
                <a:buFontTx/>
                <a:buNone/>
              </a:pPr>
              <a:t>49</a:t>
            </a:fld>
            <a:endParaRPr lang="es-ES" altLang="es-ES" sz="800" smtClean="0"/>
          </a:p>
        </p:txBody>
      </p:sp>
      <p:sp>
        <p:nvSpPr>
          <p:cNvPr id="30724" name="5 Título"/>
          <p:cNvSpPr>
            <a:spLocks noGrp="1"/>
          </p:cNvSpPr>
          <p:nvPr>
            <p:ph type="title"/>
          </p:nvPr>
        </p:nvSpPr>
        <p:spPr>
          <a:xfrm>
            <a:off x="152400" y="152400"/>
            <a:ext cx="8820150" cy="800100"/>
          </a:xfrm>
        </p:spPr>
        <p:txBody>
          <a:bodyPr/>
          <a:lstStyle/>
          <a:p>
            <a:r>
              <a:rPr lang="es-ES" altLang="es-ES" sz="2000" dirty="0" smtClean="0"/>
              <a:t>Sin los inmigrantes, España estaría aún más envejecida y tendría entre 7 y 8 millones de habitantes menos. Pero su capacidad de consumo es bastante menor que la media.</a:t>
            </a:r>
          </a:p>
        </p:txBody>
      </p:sp>
      <p:sp>
        <p:nvSpPr>
          <p:cNvPr id="30725" name="6 CuadroTexto"/>
          <p:cNvSpPr txBox="1">
            <a:spLocks noChangeArrowheads="1"/>
          </p:cNvSpPr>
          <p:nvPr/>
        </p:nvSpPr>
        <p:spPr bwMode="auto">
          <a:xfrm>
            <a:off x="80963"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sp>
        <p:nvSpPr>
          <p:cNvPr id="30726" name="CuadroTexto 9"/>
          <p:cNvSpPr txBox="1">
            <a:spLocks noChangeArrowheads="1"/>
          </p:cNvSpPr>
          <p:nvPr/>
        </p:nvSpPr>
        <p:spPr bwMode="auto">
          <a:xfrm>
            <a:off x="971550" y="1165225"/>
            <a:ext cx="6985000" cy="708025"/>
          </a:xfrm>
          <a:prstGeom prst="rect">
            <a:avLst/>
          </a:prstGeom>
          <a:solidFill>
            <a:srgbClr val="66CCFF"/>
          </a:solidFill>
          <a:ln w="19050">
            <a:solidFill>
              <a:schemeClr val="tx1"/>
            </a:solidFill>
            <a:miter lim="800000"/>
            <a:headEnd/>
            <a:tailEnd/>
          </a:ln>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1400" b="1"/>
              <a:t>Mediana de ingresos de los hogares de inmigrantes extracomunitarios en % de la de los hogares de los nacidos en el país (promedio 2013-2015)</a:t>
            </a:r>
          </a:p>
          <a:p>
            <a:pPr eaLnBrk="1" hangingPunct="1">
              <a:spcBef>
                <a:spcPct val="0"/>
              </a:spcBef>
              <a:buSzTx/>
              <a:buFontTx/>
              <a:buNone/>
            </a:pPr>
            <a:r>
              <a:rPr lang="es-ES" altLang="es-ES" sz="1200"/>
              <a:t>Fuente: Análisis propio con datos de Eurostat</a:t>
            </a:r>
          </a:p>
        </p:txBody>
      </p:sp>
      <p:sp>
        <p:nvSpPr>
          <p:cNvPr id="30727" name="CuadroTexto 10"/>
          <p:cNvSpPr txBox="1">
            <a:spLocks noChangeArrowheads="1"/>
          </p:cNvSpPr>
          <p:nvPr/>
        </p:nvSpPr>
        <p:spPr bwMode="auto">
          <a:xfrm>
            <a:off x="539750" y="5570538"/>
            <a:ext cx="7848600" cy="9540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1400"/>
              <a:t>Estos datos indicarían que, en España, la diferencia de cualificación y/o de tasa de paro entre inmigrantes extracomunitarios y naturales del país podrían ser las mayores de toda la Europa occidental. Y que mientras esto no mejore, difícilmente se asimilaría bien nueva inmigración de cualificación similar a la ya recibida.</a:t>
            </a:r>
          </a:p>
        </p:txBody>
      </p:sp>
      <p:sp>
        <p:nvSpPr>
          <p:cNvPr id="30728" name="Elipse 1"/>
          <p:cNvSpPr>
            <a:spLocks noChangeArrowheads="1"/>
          </p:cNvSpPr>
          <p:nvPr/>
        </p:nvSpPr>
        <p:spPr bwMode="auto">
          <a:xfrm>
            <a:off x="7343775" y="2809875"/>
            <a:ext cx="541338" cy="2400300"/>
          </a:xfrm>
          <a:prstGeom prst="ellipse">
            <a:avLst/>
          </a:prstGeom>
          <a:noFill/>
          <a:ln w="19050" algn="ctr">
            <a:solidFill>
              <a:schemeClr val="accent1"/>
            </a:solidFill>
            <a:round/>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marL="185738" indent="-185738">
              <a:tabLst>
                <a:tab pos="6464300" algn="r"/>
              </a:tabLst>
              <a:defRPr sz="1400">
                <a:solidFill>
                  <a:schemeClr val="tx1"/>
                </a:solidFill>
                <a:latin typeface="Bookman Old Style" panose="02050604050505020204" pitchFamily="18" charset="0"/>
                <a:cs typeface="Times New Roman" panose="02020603050405020304" pitchFamily="18" charset="0"/>
              </a:defRPr>
            </a:lvl1pPr>
            <a:lvl2pPr marL="742950" indent="-285750">
              <a:tabLst>
                <a:tab pos="6464300" algn="r"/>
              </a:tabLst>
              <a:defRPr sz="1400">
                <a:solidFill>
                  <a:schemeClr val="tx1"/>
                </a:solidFill>
                <a:latin typeface="Bookman Old Style" panose="02050604050505020204" pitchFamily="18" charset="0"/>
                <a:cs typeface="Times New Roman" panose="02020603050405020304" pitchFamily="18" charset="0"/>
              </a:defRPr>
            </a:lvl2pPr>
            <a:lvl3pPr marL="1143000" indent="-228600">
              <a:tabLst>
                <a:tab pos="6464300" algn="r"/>
              </a:tabLst>
              <a:defRPr sz="1400">
                <a:solidFill>
                  <a:schemeClr val="tx1"/>
                </a:solidFill>
                <a:latin typeface="Bookman Old Style" panose="02050604050505020204" pitchFamily="18" charset="0"/>
                <a:cs typeface="Times New Roman" panose="02020603050405020304" pitchFamily="18" charset="0"/>
              </a:defRPr>
            </a:lvl3pPr>
            <a:lvl4pPr marL="1600200" indent="-228600">
              <a:tabLst>
                <a:tab pos="6464300" algn="r"/>
              </a:tabLst>
              <a:defRPr sz="1400">
                <a:solidFill>
                  <a:schemeClr val="tx1"/>
                </a:solidFill>
                <a:latin typeface="Bookman Old Style" panose="02050604050505020204" pitchFamily="18" charset="0"/>
                <a:cs typeface="Times New Roman" panose="02020603050405020304" pitchFamily="18" charset="0"/>
              </a:defRPr>
            </a:lvl4pPr>
            <a:lvl5pPr marL="2057400" indent="-228600">
              <a:tabLst>
                <a:tab pos="6464300" algn="r"/>
              </a:tabLst>
              <a:defRPr sz="1400">
                <a:solidFill>
                  <a:schemeClr val="tx1"/>
                </a:solidFill>
                <a:latin typeface="Bookman Old Style" panose="02050604050505020204" pitchFamily="18" charset="0"/>
                <a:cs typeface="Times New Roman" panose="02020603050405020304" pitchFamily="18" charset="0"/>
              </a:defRPr>
            </a:lvl5pPr>
            <a:lvl6pPr marL="2514600" indent="-228600" eaLnBrk="0" fontAlgn="base" hangingPunct="0">
              <a:spcBef>
                <a:spcPct val="0"/>
              </a:spcBef>
              <a:spcAft>
                <a:spcPct val="0"/>
              </a:spcAft>
              <a:tabLst>
                <a:tab pos="6464300" algn="r"/>
              </a:tabLst>
              <a:defRPr sz="1400">
                <a:solidFill>
                  <a:schemeClr val="tx1"/>
                </a:solidFill>
                <a:latin typeface="Bookman Old Style" panose="02050604050505020204" pitchFamily="18" charset="0"/>
                <a:cs typeface="Times New Roman" panose="02020603050405020304" pitchFamily="18" charset="0"/>
              </a:defRPr>
            </a:lvl6pPr>
            <a:lvl7pPr marL="2971800" indent="-228600" eaLnBrk="0" fontAlgn="base" hangingPunct="0">
              <a:spcBef>
                <a:spcPct val="0"/>
              </a:spcBef>
              <a:spcAft>
                <a:spcPct val="0"/>
              </a:spcAft>
              <a:tabLst>
                <a:tab pos="6464300" algn="r"/>
              </a:tabLst>
              <a:defRPr sz="1400">
                <a:solidFill>
                  <a:schemeClr val="tx1"/>
                </a:solidFill>
                <a:latin typeface="Bookman Old Style" panose="02050604050505020204" pitchFamily="18" charset="0"/>
                <a:cs typeface="Times New Roman" panose="02020603050405020304" pitchFamily="18" charset="0"/>
              </a:defRPr>
            </a:lvl7pPr>
            <a:lvl8pPr marL="3429000" indent="-228600" eaLnBrk="0" fontAlgn="base" hangingPunct="0">
              <a:spcBef>
                <a:spcPct val="0"/>
              </a:spcBef>
              <a:spcAft>
                <a:spcPct val="0"/>
              </a:spcAft>
              <a:tabLst>
                <a:tab pos="6464300" algn="r"/>
              </a:tabLst>
              <a:defRPr sz="1400">
                <a:solidFill>
                  <a:schemeClr val="tx1"/>
                </a:solidFill>
                <a:latin typeface="Bookman Old Style" panose="02050604050505020204" pitchFamily="18" charset="0"/>
                <a:cs typeface="Times New Roman" panose="02020603050405020304" pitchFamily="18" charset="0"/>
              </a:defRPr>
            </a:lvl8pPr>
            <a:lvl9pPr marL="3886200" indent="-228600" eaLnBrk="0" fontAlgn="base" hangingPunct="0">
              <a:spcBef>
                <a:spcPct val="0"/>
              </a:spcBef>
              <a:spcAft>
                <a:spcPct val="0"/>
              </a:spcAft>
              <a:tabLst>
                <a:tab pos="6464300" algn="r"/>
              </a:tabLst>
              <a:defRPr sz="1400">
                <a:solidFill>
                  <a:schemeClr val="tx1"/>
                </a:solidFill>
                <a:latin typeface="Bookman Old Style" panose="02050604050505020204" pitchFamily="18" charset="0"/>
                <a:cs typeface="Times New Roman" panose="02020603050405020304" pitchFamily="18" charset="0"/>
              </a:defRPr>
            </a:lvl9pPr>
          </a:lstStyle>
          <a:p>
            <a:pPr>
              <a:spcBef>
                <a:spcPct val="50000"/>
              </a:spcBef>
              <a:spcAft>
                <a:spcPct val="50000"/>
              </a:spcAft>
              <a:buSzPct val="100000"/>
              <a:buFontTx/>
              <a:buChar char="•"/>
            </a:pPr>
            <a:endParaRPr lang="es-ES" altLang="es-ES"/>
          </a:p>
        </p:txBody>
      </p:sp>
    </p:spTree>
    <p:extLst>
      <p:ext uri="{BB962C8B-B14F-4D97-AF65-F5344CB8AC3E}">
        <p14:creationId xmlns:p14="http://schemas.microsoft.com/office/powerpoint/2010/main" val="20831681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8384" y="260648"/>
            <a:ext cx="8820150" cy="800100"/>
          </a:xfrm>
        </p:spPr>
        <p:txBody>
          <a:bodyPr/>
          <a:lstStyle/>
          <a:p>
            <a:r>
              <a:rPr lang="es-ES" sz="2000" dirty="0" smtClean="0"/>
              <a:t>Para profundizar en el tema, el libro “Suicidio demográfico en Occidente y medio mundo”, disponible </a:t>
            </a:r>
            <a:r>
              <a:rPr lang="es-ES" sz="2000" dirty="0"/>
              <a:t>en </a:t>
            </a:r>
            <a:r>
              <a:rPr lang="es-ES" sz="2000" dirty="0" smtClean="0"/>
              <a:t>Amazon </a:t>
            </a:r>
            <a:endParaRPr lang="es-ES" sz="2000" dirty="0"/>
          </a:p>
        </p:txBody>
      </p:sp>
      <p:sp>
        <p:nvSpPr>
          <p:cNvPr id="4" name="3 Marcador de número de diapositiva"/>
          <p:cNvSpPr>
            <a:spLocks noGrp="1"/>
          </p:cNvSpPr>
          <p:nvPr>
            <p:ph type="sldNum" sz="quarter" idx="10"/>
          </p:nvPr>
        </p:nvSpPr>
        <p:spPr/>
        <p:txBody>
          <a:bodyPr/>
          <a:lstStyle/>
          <a:p>
            <a:pPr>
              <a:defRPr/>
            </a:pPr>
            <a:fld id="{FDBB4E1B-3793-44E4-8EA2-1CC8B6C2CEB8}" type="slidenum">
              <a:rPr lang="es-ES" smtClean="0"/>
              <a:pPr>
                <a:defRPr/>
              </a:pPr>
              <a:t>5</a:t>
            </a:fld>
            <a:endParaRPr lang="es-ES"/>
          </a:p>
        </p:txBody>
      </p:sp>
      <p:sp>
        <p:nvSpPr>
          <p:cNvPr id="7"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
        <p:nvSpPr>
          <p:cNvPr id="9" name="Rectángulo 8"/>
          <p:cNvSpPr/>
          <p:nvPr/>
        </p:nvSpPr>
        <p:spPr>
          <a:xfrm>
            <a:off x="152400" y="6074712"/>
            <a:ext cx="9100119" cy="738664"/>
          </a:xfrm>
          <a:prstGeom prst="rect">
            <a:avLst/>
          </a:prstGeom>
        </p:spPr>
        <p:txBody>
          <a:bodyPr wrap="square">
            <a:spAutoFit/>
          </a:bodyPr>
          <a:lstStyle/>
          <a:p>
            <a:r>
              <a:rPr lang="es-ES" dirty="0" smtClean="0"/>
              <a:t>Enlace al libro:</a:t>
            </a:r>
          </a:p>
          <a:p>
            <a:r>
              <a:rPr lang="es-ES" dirty="0" smtClean="0"/>
              <a:t>https</a:t>
            </a:r>
            <a:r>
              <a:rPr lang="es-ES" dirty="0"/>
              <a:t>://www.amazon.es/Suicidio-demogr%C3%A1fico-Occidente-medio-mundo/dp/1545467587</a:t>
            </a:r>
            <a:br>
              <a:rPr lang="es-ES" dirty="0"/>
            </a:br>
            <a:endParaRPr lang="es-ES" dirty="0"/>
          </a:p>
        </p:txBody>
      </p:sp>
      <p:pic>
        <p:nvPicPr>
          <p:cNvPr id="5" name="Imagen 4"/>
          <p:cNvPicPr>
            <a:picLocks noChangeAspect="1"/>
          </p:cNvPicPr>
          <p:nvPr/>
        </p:nvPicPr>
        <p:blipFill>
          <a:blip r:embed="rId2"/>
          <a:stretch>
            <a:fillRect/>
          </a:stretch>
        </p:blipFill>
        <p:spPr>
          <a:xfrm>
            <a:off x="827584" y="1174912"/>
            <a:ext cx="7092788" cy="4879728"/>
          </a:xfrm>
          <a:prstGeom prst="rect">
            <a:avLst/>
          </a:prstGeom>
          <a:ln w="12700">
            <a:solidFill>
              <a:schemeClr val="tx1"/>
            </a:solidFill>
          </a:ln>
        </p:spPr>
      </p:pic>
    </p:spTree>
    <p:extLst>
      <p:ext uri="{BB962C8B-B14F-4D97-AF65-F5344CB8AC3E}">
        <p14:creationId xmlns:p14="http://schemas.microsoft.com/office/powerpoint/2010/main" val="169449483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Marcador de número de diapositiva"/>
          <p:cNvSpPr>
            <a:spLocks noGrp="1"/>
          </p:cNvSpPr>
          <p:nvPr>
            <p:ph type="sldNum" sz="quarter" idx="10"/>
          </p:nvPr>
        </p:nvSpPr>
        <p:spPr>
          <a:noFill/>
        </p:spPr>
        <p:txBody>
          <a:bodyPr/>
          <a:lstStyle/>
          <a:p>
            <a:fld id="{C2085FCF-63CC-4B72-B535-78F361BF3BC1}" type="slidenum">
              <a:rPr lang="es-ES" smtClean="0"/>
              <a:pPr/>
              <a:t>50</a:t>
            </a:fld>
            <a:endParaRPr lang="es-ES" smtClean="0"/>
          </a:p>
        </p:txBody>
      </p:sp>
      <p:sp>
        <p:nvSpPr>
          <p:cNvPr id="52228" name="5 Título"/>
          <p:cNvSpPr>
            <a:spLocks noGrp="1"/>
          </p:cNvSpPr>
          <p:nvPr>
            <p:ph type="title"/>
          </p:nvPr>
        </p:nvSpPr>
        <p:spPr>
          <a:xfrm>
            <a:off x="152400" y="216632"/>
            <a:ext cx="8820150" cy="800100"/>
          </a:xfrm>
        </p:spPr>
        <p:txBody>
          <a:bodyPr/>
          <a:lstStyle/>
          <a:p>
            <a:r>
              <a:rPr lang="es-ES" sz="2000" dirty="0" smtClean="0"/>
              <a:t>Un escollo no menor para que la inmigración fuera la respuesta central de los países a su envejecimiento es la opinión pública</a:t>
            </a:r>
          </a:p>
        </p:txBody>
      </p:sp>
      <p:sp>
        <p:nvSpPr>
          <p:cNvPr id="9"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pic>
        <p:nvPicPr>
          <p:cNvPr id="4" name="Imagen 3"/>
          <p:cNvPicPr>
            <a:picLocks noChangeAspect="1"/>
          </p:cNvPicPr>
          <p:nvPr/>
        </p:nvPicPr>
        <p:blipFill>
          <a:blip r:embed="rId3"/>
          <a:stretch>
            <a:fillRect/>
          </a:stretch>
        </p:blipFill>
        <p:spPr>
          <a:xfrm>
            <a:off x="971599" y="1156531"/>
            <a:ext cx="7254423" cy="4573275"/>
          </a:xfrm>
          <a:prstGeom prst="rect">
            <a:avLst/>
          </a:prstGeom>
        </p:spPr>
      </p:pic>
      <p:sp>
        <p:nvSpPr>
          <p:cNvPr id="2" name="CuadroTexto 1"/>
          <p:cNvSpPr txBox="1"/>
          <p:nvPr/>
        </p:nvSpPr>
        <p:spPr>
          <a:xfrm>
            <a:off x="287524" y="5796365"/>
            <a:ext cx="8408696" cy="738664"/>
          </a:xfrm>
          <a:prstGeom prst="rect">
            <a:avLst/>
          </a:prstGeom>
          <a:noFill/>
          <a:ln w="28575">
            <a:solidFill>
              <a:srgbClr val="FF3300"/>
            </a:solidFill>
          </a:ln>
        </p:spPr>
        <p:txBody>
          <a:bodyPr wrap="square" rtlCol="0">
            <a:spAutoFit/>
          </a:bodyPr>
          <a:lstStyle/>
          <a:p>
            <a:r>
              <a:rPr lang="es-ES" dirty="0" smtClean="0"/>
              <a:t>En 27 de los 28 países de la UE, la inmigración fue citada como primer problema de Europa en ese </a:t>
            </a:r>
            <a:r>
              <a:rPr lang="es-ES" dirty="0" err="1" smtClean="0"/>
              <a:t>Eurobarómetro</a:t>
            </a:r>
            <a:r>
              <a:rPr lang="es-ES" dirty="0" smtClean="0"/>
              <a:t>. Y en Portugal, sumido entonces en una profunda crisis económica, y sin mucha inmigración de países poco desarrollados, fue citada como el segundo.</a:t>
            </a:r>
            <a:endParaRPr lang="es-ES" dirty="0"/>
          </a:p>
        </p:txBody>
      </p:sp>
    </p:spTree>
    <p:extLst>
      <p:ext uri="{BB962C8B-B14F-4D97-AF65-F5344CB8AC3E}">
        <p14:creationId xmlns:p14="http://schemas.microsoft.com/office/powerpoint/2010/main" val="14907575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636"/>
            <a:ext cx="8820150" cy="800100"/>
          </a:xfrm>
        </p:spPr>
        <p:txBody>
          <a:bodyPr/>
          <a:lstStyle/>
          <a:p>
            <a:r>
              <a:rPr lang="es-ES" sz="2000" dirty="0" smtClean="0"/>
              <a:t>Colofón. Variables que determinarán si el desafío demográfico de España será finalmente un problema gravísimo, poca cosa o algo intermedio. ¡Aún estamos a tiempo de abordarlo!</a:t>
            </a:r>
            <a:endParaRPr lang="es-ES" sz="2000" dirty="0"/>
          </a:p>
        </p:txBody>
      </p:sp>
      <p:sp>
        <p:nvSpPr>
          <p:cNvPr id="3" name="2 Marcador de contenido"/>
          <p:cNvSpPr>
            <a:spLocks noGrp="1"/>
          </p:cNvSpPr>
          <p:nvPr>
            <p:ph idx="1"/>
          </p:nvPr>
        </p:nvSpPr>
        <p:spPr>
          <a:xfrm>
            <a:off x="152400" y="1124744"/>
            <a:ext cx="8820150" cy="5364596"/>
          </a:xfrm>
          <a:ln w="28575">
            <a:solidFill>
              <a:schemeClr val="accent1"/>
            </a:solidFill>
          </a:ln>
        </p:spPr>
        <p:txBody>
          <a:bodyPr/>
          <a:lstStyle/>
          <a:p>
            <a:pPr>
              <a:spcBef>
                <a:spcPts val="600"/>
              </a:spcBef>
              <a:spcAft>
                <a:spcPts val="1200"/>
              </a:spcAft>
              <a:buFont typeface="Wingdings" panose="05000000000000000000" pitchFamily="2" charset="2"/>
              <a:buChar char="ü"/>
            </a:pPr>
            <a:r>
              <a:rPr lang="es-ES" sz="1400" dirty="0" smtClean="0"/>
              <a:t>Que haya </a:t>
            </a:r>
            <a:r>
              <a:rPr lang="es-ES" sz="1400" b="1" dirty="0" smtClean="0"/>
              <a:t>conciencia </a:t>
            </a:r>
            <a:r>
              <a:rPr lang="es-ES" sz="1400" b="1" dirty="0"/>
              <a:t>social </a:t>
            </a:r>
            <a:r>
              <a:rPr lang="es-ES" sz="1400" b="1" dirty="0" smtClean="0"/>
              <a:t>amplia, o no, </a:t>
            </a:r>
            <a:r>
              <a:rPr lang="es-ES" sz="1400" dirty="0" smtClean="0"/>
              <a:t>de </a:t>
            </a:r>
            <a:r>
              <a:rPr lang="es-ES" sz="1400" dirty="0"/>
              <a:t>que el envejecimiento –y la baja natalidad- es un grave problema de España (y Europa), que merece una alta prioridad en la agenda </a:t>
            </a:r>
            <a:r>
              <a:rPr lang="es-ES" sz="1400" dirty="0" smtClean="0"/>
              <a:t>pública.</a:t>
            </a:r>
            <a:endParaRPr lang="es-ES" sz="1400" dirty="0"/>
          </a:p>
          <a:p>
            <a:pPr>
              <a:spcBef>
                <a:spcPts val="600"/>
              </a:spcBef>
              <a:spcAft>
                <a:spcPts val="1200"/>
              </a:spcAft>
              <a:buFont typeface="Wingdings" panose="05000000000000000000" pitchFamily="2" charset="2"/>
              <a:buChar char="ü"/>
            </a:pPr>
            <a:r>
              <a:rPr lang="es-ES" sz="1400" dirty="0" smtClean="0"/>
              <a:t>Que se hagan </a:t>
            </a:r>
            <a:r>
              <a:rPr lang="es-ES" sz="1400" b="1" dirty="0" smtClean="0"/>
              <a:t>o no investigación serias </a:t>
            </a:r>
            <a:r>
              <a:rPr lang="es-ES" sz="1400" b="1" dirty="0"/>
              <a:t>/ sin partidismos</a:t>
            </a:r>
            <a:r>
              <a:rPr lang="es-ES" sz="1400" dirty="0"/>
              <a:t>, </a:t>
            </a:r>
            <a:r>
              <a:rPr lang="es-ES" sz="1400" dirty="0" smtClean="0"/>
              <a:t>y en profundidad, </a:t>
            </a:r>
            <a:r>
              <a:rPr lang="es-ES" sz="1400" dirty="0"/>
              <a:t>del problema, sus implicaciones y </a:t>
            </a:r>
            <a:r>
              <a:rPr lang="es-ES" sz="1400" dirty="0" smtClean="0"/>
              <a:t>soluciones, o no, y se adopten las soluciones oportunas.</a:t>
            </a:r>
          </a:p>
          <a:p>
            <a:pPr>
              <a:spcBef>
                <a:spcPts val="600"/>
              </a:spcBef>
              <a:spcAft>
                <a:spcPts val="1200"/>
              </a:spcAft>
              <a:buFont typeface="Wingdings" panose="05000000000000000000" pitchFamily="2" charset="2"/>
              <a:buChar char="ü"/>
            </a:pPr>
            <a:r>
              <a:rPr lang="es-ES" sz="1400" dirty="0" smtClean="0"/>
              <a:t>Que </a:t>
            </a:r>
            <a:r>
              <a:rPr lang="es-ES" sz="1400" b="1" dirty="0" smtClean="0"/>
              <a:t>se le dé o no </a:t>
            </a:r>
            <a:r>
              <a:rPr lang="es-ES" sz="1400" dirty="0" smtClean="0"/>
              <a:t>en la agenda pública (AAPP y sociedad civil) </a:t>
            </a:r>
            <a:r>
              <a:rPr lang="es-ES" sz="1400" b="1" dirty="0" smtClean="0"/>
              <a:t>la prioridad </a:t>
            </a:r>
            <a:r>
              <a:rPr lang="es-ES" sz="1400" dirty="0" smtClean="0"/>
              <a:t>que merece.</a:t>
            </a:r>
            <a:endParaRPr lang="es-ES" sz="1400" dirty="0"/>
          </a:p>
          <a:p>
            <a:pPr>
              <a:spcBef>
                <a:spcPts val="600"/>
              </a:spcBef>
              <a:spcAft>
                <a:spcPts val="1200"/>
              </a:spcAft>
              <a:buFont typeface="Wingdings" panose="05000000000000000000" pitchFamily="2" charset="2"/>
              <a:buChar char="ü"/>
            </a:pPr>
            <a:r>
              <a:rPr lang="es-ES" sz="1400" dirty="0" smtClean="0"/>
              <a:t>Evolución de nuestros </a:t>
            </a:r>
            <a:r>
              <a:rPr lang="es-ES" sz="1400" b="1" dirty="0" smtClean="0"/>
              <a:t>índices de fecundidad</a:t>
            </a:r>
            <a:r>
              <a:rPr lang="es-ES" sz="1400" dirty="0" smtClean="0"/>
              <a:t>: (mucho) más elevados, iguales, más bajos….</a:t>
            </a:r>
            <a:endParaRPr lang="es-ES" sz="1400" dirty="0"/>
          </a:p>
          <a:p>
            <a:pPr>
              <a:spcBef>
                <a:spcPts val="600"/>
              </a:spcBef>
              <a:spcAft>
                <a:spcPts val="1200"/>
              </a:spcAft>
              <a:buFont typeface="Wingdings" panose="05000000000000000000" pitchFamily="2" charset="2"/>
              <a:buChar char="ü"/>
            </a:pPr>
            <a:r>
              <a:rPr lang="es-ES" sz="1400" dirty="0"/>
              <a:t>Evolución de la </a:t>
            </a:r>
            <a:r>
              <a:rPr lang="es-ES" sz="1400" b="1" dirty="0"/>
              <a:t>esperanza de vida total y con buena salud</a:t>
            </a:r>
            <a:r>
              <a:rPr lang="es-ES" sz="1400" b="1" dirty="0" smtClean="0"/>
              <a:t>.</a:t>
            </a:r>
            <a:endParaRPr lang="es-ES" sz="1400" b="1" dirty="0"/>
          </a:p>
          <a:p>
            <a:pPr>
              <a:spcBef>
                <a:spcPts val="600"/>
              </a:spcBef>
              <a:spcAft>
                <a:spcPts val="1200"/>
              </a:spcAft>
              <a:buFont typeface="Wingdings" panose="05000000000000000000" pitchFamily="2" charset="2"/>
              <a:buChar char="ü"/>
            </a:pPr>
            <a:r>
              <a:rPr lang="es-ES" sz="1400" b="1" dirty="0" smtClean="0"/>
              <a:t>Inmigración neta futura </a:t>
            </a:r>
            <a:r>
              <a:rPr lang="es-ES" sz="1400" dirty="0" smtClean="0"/>
              <a:t>hacia España: poca, mucha, negativa, bien o mal gestionada..…</a:t>
            </a:r>
            <a:endParaRPr lang="es-ES" sz="1400" dirty="0"/>
          </a:p>
          <a:p>
            <a:pPr>
              <a:spcBef>
                <a:spcPts val="600"/>
              </a:spcBef>
              <a:spcAft>
                <a:spcPts val="1200"/>
              </a:spcAft>
              <a:buFont typeface="Wingdings" panose="05000000000000000000" pitchFamily="2" charset="2"/>
              <a:buChar char="ü"/>
            </a:pPr>
            <a:r>
              <a:rPr lang="es-ES" sz="1400" b="1" dirty="0"/>
              <a:t>Desarrollo e implantación de tecnologías que multipliquen la productividad </a:t>
            </a:r>
            <a:r>
              <a:rPr lang="es-ES" sz="1400" dirty="0" smtClean="0"/>
              <a:t>(y en especial, </a:t>
            </a:r>
            <a:r>
              <a:rPr lang="es-ES" sz="1400" dirty="0"/>
              <a:t>robótica e inteligencia artificial): </a:t>
            </a:r>
            <a:r>
              <a:rPr lang="es-ES" sz="1400" dirty="0" smtClean="0"/>
              <a:t>más rápido</a:t>
            </a:r>
            <a:r>
              <a:rPr lang="es-ES" sz="1400" dirty="0"/>
              <a:t>, </a:t>
            </a:r>
            <a:r>
              <a:rPr lang="es-ES" sz="1400" dirty="0" smtClean="0"/>
              <a:t>más lento, intermedio…</a:t>
            </a:r>
            <a:endParaRPr lang="es-ES" sz="1400" dirty="0"/>
          </a:p>
          <a:p>
            <a:pPr>
              <a:spcBef>
                <a:spcPts val="600"/>
              </a:spcBef>
              <a:spcAft>
                <a:spcPts val="1200"/>
              </a:spcAft>
              <a:buFont typeface="Wingdings" panose="05000000000000000000" pitchFamily="2" charset="2"/>
              <a:buChar char="ü"/>
            </a:pPr>
            <a:r>
              <a:rPr lang="es-ES" sz="1400" b="1" dirty="0" smtClean="0"/>
              <a:t>Aprovechamiento del talento senior</a:t>
            </a:r>
            <a:r>
              <a:rPr lang="es-ES" sz="1400" dirty="0" smtClean="0"/>
              <a:t> </a:t>
            </a:r>
            <a:r>
              <a:rPr lang="es-ES" sz="1400" dirty="0"/>
              <a:t>(“active </a:t>
            </a:r>
            <a:r>
              <a:rPr lang="es-ES" sz="1400" dirty="0" err="1"/>
              <a:t>ageing</a:t>
            </a:r>
            <a:r>
              <a:rPr lang="es-ES" sz="1400" dirty="0" smtClean="0"/>
              <a:t>”): como ahora, mayor, mucho mayor.</a:t>
            </a:r>
            <a:endParaRPr lang="es-ES" sz="1400" dirty="0"/>
          </a:p>
          <a:p>
            <a:pPr>
              <a:spcBef>
                <a:spcPts val="600"/>
              </a:spcBef>
              <a:spcAft>
                <a:spcPts val="1200"/>
              </a:spcAft>
              <a:buFont typeface="Wingdings" panose="05000000000000000000" pitchFamily="2" charset="2"/>
              <a:buChar char="ü"/>
            </a:pPr>
            <a:r>
              <a:rPr lang="es-ES" sz="1400" b="1" dirty="0" smtClean="0"/>
              <a:t>Que se hagan o no reformas </a:t>
            </a:r>
            <a:r>
              <a:rPr lang="es-ES" sz="1400" dirty="0" smtClean="0"/>
              <a:t>que el envejecimiento social aconsejaría (para más productividad y menos despilfarro público). Dependerá mucho de quiénes gobiernen (políticos serios y no cortoplacistas, o bien demagogos populistas, oportunistas / administradores del corto plazo….)</a:t>
            </a:r>
            <a:endParaRPr lang="es-ES" sz="1400" dirty="0"/>
          </a:p>
          <a:p>
            <a:pPr>
              <a:spcBef>
                <a:spcPts val="600"/>
              </a:spcBef>
              <a:spcAft>
                <a:spcPts val="1200"/>
              </a:spcAft>
              <a:buFont typeface="Wingdings" panose="05000000000000000000" pitchFamily="2" charset="2"/>
              <a:buChar char="ü"/>
            </a:pPr>
            <a:r>
              <a:rPr lang="es-ES" sz="1400" b="1" dirty="0" smtClean="0"/>
              <a:t>Papel de la sociedad civil</a:t>
            </a:r>
            <a:r>
              <a:rPr lang="es-ES" sz="1400" dirty="0" smtClean="0"/>
              <a:t>: activo, de inhibición (“que se ocupe el Estado”), intermedio….</a:t>
            </a:r>
            <a:endParaRPr lang="es-ES" sz="1400" dirty="0"/>
          </a:p>
          <a:p>
            <a:pPr>
              <a:spcBef>
                <a:spcPts val="600"/>
              </a:spcBef>
              <a:spcAft>
                <a:spcPts val="0"/>
              </a:spcAft>
              <a:buFont typeface="Wingdings" panose="05000000000000000000" pitchFamily="2" charset="2"/>
              <a:buChar char="ü"/>
            </a:pPr>
            <a:endParaRPr lang="es-ES" sz="1400" dirty="0"/>
          </a:p>
          <a:p>
            <a:pPr>
              <a:spcBef>
                <a:spcPts val="600"/>
              </a:spcBef>
              <a:spcAft>
                <a:spcPts val="0"/>
              </a:spcAft>
              <a:buFont typeface="Wingdings" panose="05000000000000000000" pitchFamily="2" charset="2"/>
              <a:buChar char="ü"/>
            </a:pPr>
            <a:endParaRPr lang="es-ES" sz="1400" dirty="0"/>
          </a:p>
          <a:p>
            <a:pPr>
              <a:spcBef>
                <a:spcPts val="600"/>
              </a:spcBef>
              <a:spcAft>
                <a:spcPts val="0"/>
              </a:spcAft>
              <a:buFont typeface="Wingdings" panose="05000000000000000000" pitchFamily="2" charset="2"/>
              <a:buChar char="ü"/>
            </a:pPr>
            <a:endParaRPr lang="es-ES" sz="1400" dirty="0" smtClean="0"/>
          </a:p>
          <a:p>
            <a:pPr lvl="1">
              <a:spcBef>
                <a:spcPts val="600"/>
              </a:spcBef>
              <a:spcAft>
                <a:spcPts val="0"/>
              </a:spcAft>
              <a:buFont typeface="Arial" panose="020B0604020202020204" pitchFamily="34" charset="0"/>
              <a:buChar char="•"/>
            </a:pPr>
            <a:endParaRPr lang="es-ES" sz="1400" b="1" dirty="0"/>
          </a:p>
          <a:p>
            <a:pPr lvl="1">
              <a:spcBef>
                <a:spcPts val="600"/>
              </a:spcBef>
              <a:spcAft>
                <a:spcPts val="0"/>
              </a:spcAft>
              <a:buFont typeface="Arial" panose="020B0604020202020204" pitchFamily="34" charset="0"/>
              <a:buChar char="•"/>
            </a:pPr>
            <a:endParaRPr lang="es-ES" sz="1400" b="1" dirty="0" smtClean="0"/>
          </a:p>
          <a:p>
            <a:pPr lvl="1">
              <a:spcBef>
                <a:spcPts val="600"/>
              </a:spcBef>
              <a:spcAft>
                <a:spcPts val="0"/>
              </a:spcAft>
              <a:buFont typeface="Arial" panose="020B0604020202020204" pitchFamily="34" charset="0"/>
              <a:buChar char="•"/>
            </a:pPr>
            <a:endParaRPr lang="es-ES" sz="1400" b="1" dirty="0"/>
          </a:p>
          <a:p>
            <a:pPr>
              <a:spcBef>
                <a:spcPts val="600"/>
              </a:spcBef>
              <a:spcAft>
                <a:spcPts val="0"/>
              </a:spcAft>
              <a:buFont typeface="Arial" panose="020B0604020202020204" pitchFamily="34" charset="0"/>
              <a:buChar char="•"/>
            </a:pPr>
            <a:endParaRPr lang="es-ES" sz="1400" dirty="0" smtClean="0"/>
          </a:p>
        </p:txBody>
      </p:sp>
      <p:sp>
        <p:nvSpPr>
          <p:cNvPr id="4" name="3 Marcador de número de diapositiva"/>
          <p:cNvSpPr>
            <a:spLocks noGrp="1"/>
          </p:cNvSpPr>
          <p:nvPr>
            <p:ph type="sldNum" sz="quarter" idx="10"/>
          </p:nvPr>
        </p:nvSpPr>
        <p:spPr/>
        <p:txBody>
          <a:bodyPr/>
          <a:lstStyle/>
          <a:p>
            <a:pPr>
              <a:defRPr/>
            </a:pPr>
            <a:fld id="{FDBB4E1B-3793-44E4-8EA2-1CC8B6C2CEB8}" type="slidenum">
              <a:rPr lang="es-ES" smtClean="0"/>
              <a:pPr>
                <a:defRPr/>
              </a:pPr>
              <a:t>51</a:t>
            </a:fld>
            <a:endParaRPr lang="es-ES"/>
          </a:p>
        </p:txBody>
      </p:sp>
      <p:sp>
        <p:nvSpPr>
          <p:cNvPr id="7"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Tree>
    <p:extLst>
      <p:ext uri="{BB962C8B-B14F-4D97-AF65-F5344CB8AC3E}">
        <p14:creationId xmlns:p14="http://schemas.microsoft.com/office/powerpoint/2010/main" val="12277810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179388" y="398463"/>
            <a:ext cx="865346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Aft>
                <a:spcPct val="50000"/>
              </a:spcAft>
              <a:buFontTx/>
              <a:buNone/>
            </a:pPr>
            <a:endParaRPr lang="es-ES_tradnl" altLang="es-ES" sz="2000" b="1"/>
          </a:p>
        </p:txBody>
      </p:sp>
      <p:sp>
        <p:nvSpPr>
          <p:cNvPr id="21507" name="8 Marcador de número de diapositiva"/>
          <p:cNvSpPr>
            <a:spLocks noGrp="1"/>
          </p:cNvSpPr>
          <p:nvPr>
            <p:ph type="sldNum" sz="quarter" idx="10"/>
          </p:nvPr>
        </p:nvSpPr>
        <p:spPr>
          <a:xfrm>
            <a:off x="8386763" y="6635750"/>
            <a:ext cx="585787"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spcBef>
                <a:spcPct val="0"/>
              </a:spcBef>
              <a:buSzTx/>
              <a:buFontTx/>
              <a:buNone/>
            </a:pPr>
            <a:fld id="{A6B92855-D83D-4E0C-9DE9-61DA240C7986}" type="slidenum">
              <a:rPr lang="es-ES" altLang="es-ES" sz="800" smtClean="0"/>
              <a:pPr>
                <a:spcBef>
                  <a:spcPct val="0"/>
                </a:spcBef>
                <a:buSzTx/>
                <a:buFontTx/>
                <a:buNone/>
              </a:pPr>
              <a:t>6</a:t>
            </a:fld>
            <a:endParaRPr lang="es-ES" altLang="es-ES" sz="800" smtClean="0"/>
          </a:p>
        </p:txBody>
      </p:sp>
      <p:sp>
        <p:nvSpPr>
          <p:cNvPr id="21508" name="4 Pergamino horizontal"/>
          <p:cNvSpPr>
            <a:spLocks noChangeArrowheads="1"/>
          </p:cNvSpPr>
          <p:nvPr/>
        </p:nvSpPr>
        <p:spPr bwMode="auto">
          <a:xfrm>
            <a:off x="227013" y="1196975"/>
            <a:ext cx="8653462" cy="5256213"/>
          </a:xfrm>
          <a:prstGeom prst="horizontalScroll">
            <a:avLst>
              <a:gd name="adj" fmla="val 12500"/>
            </a:avLst>
          </a:prstGeom>
          <a:solidFill>
            <a:srgbClr val="B9E8FF"/>
          </a:solidFill>
          <a:ln w="28575" algn="ctr">
            <a:solidFill>
              <a:schemeClr val="tx1"/>
            </a:solidFill>
            <a:round/>
            <a:headEnd/>
            <a:tailEnd/>
          </a:ln>
        </p:spPr>
        <p:txBody>
          <a:bodyPr wrap="none" lIns="0" tIns="180000" rIns="0" bIns="72000" anchor="ct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lgn="ctr">
              <a:buSzTx/>
              <a:buFontTx/>
              <a:buNone/>
            </a:pPr>
            <a:endParaRPr lang="es-ES" altLang="es-ES" b="1" dirty="0"/>
          </a:p>
          <a:p>
            <a:pPr algn="ctr">
              <a:buSzTx/>
              <a:buFontTx/>
              <a:buNone/>
            </a:pPr>
            <a:endParaRPr lang="es-ES" altLang="es-ES" b="1" dirty="0"/>
          </a:p>
          <a:p>
            <a:pPr algn="ctr">
              <a:buSzTx/>
              <a:buFontTx/>
              <a:buNone/>
            </a:pPr>
            <a:endParaRPr lang="es-ES" altLang="es-ES" b="1" dirty="0"/>
          </a:p>
          <a:p>
            <a:pPr algn="ctr" eaLnBrk="1" hangingPunct="1">
              <a:spcBef>
                <a:spcPct val="0"/>
              </a:spcBef>
              <a:buSzTx/>
              <a:buFontTx/>
              <a:buNone/>
            </a:pPr>
            <a:endParaRPr lang="es-ES" altLang="es-ES" sz="1400" dirty="0"/>
          </a:p>
          <a:p>
            <a:pPr algn="ctr" eaLnBrk="1" hangingPunct="1">
              <a:spcBef>
                <a:spcPct val="0"/>
              </a:spcBef>
              <a:buSzTx/>
              <a:buFontTx/>
              <a:buNone/>
            </a:pPr>
            <a:endParaRPr lang="es-ES" altLang="es-ES" sz="1400" dirty="0"/>
          </a:p>
          <a:p>
            <a:pPr algn="ctr" eaLnBrk="1" hangingPunct="1">
              <a:spcBef>
                <a:spcPct val="0"/>
              </a:spcBef>
              <a:buSzTx/>
              <a:buFontTx/>
              <a:buNone/>
            </a:pPr>
            <a:endParaRPr lang="es-ES" altLang="es-ES" sz="1400" dirty="0"/>
          </a:p>
          <a:p>
            <a:pPr algn="ctr" eaLnBrk="1" hangingPunct="1">
              <a:spcBef>
                <a:spcPct val="0"/>
              </a:spcBef>
              <a:buSzTx/>
              <a:buFontTx/>
              <a:buNone/>
            </a:pPr>
            <a:endParaRPr lang="es-ES" altLang="es-ES" sz="1400" dirty="0"/>
          </a:p>
          <a:p>
            <a:pPr algn="ctr" eaLnBrk="1" hangingPunct="1">
              <a:spcBef>
                <a:spcPct val="0"/>
              </a:spcBef>
              <a:buSzTx/>
              <a:buFontTx/>
              <a:buNone/>
            </a:pPr>
            <a:r>
              <a:rPr lang="es-ES" altLang="es-ES" dirty="0"/>
              <a:t>“La </a:t>
            </a:r>
            <a:r>
              <a:rPr lang="es-ES" altLang="es-ES" b="1" dirty="0"/>
              <a:t>demografía es el destino</a:t>
            </a:r>
            <a:r>
              <a:rPr lang="es-ES" altLang="es-ES" dirty="0"/>
              <a:t>”</a:t>
            </a:r>
            <a:r>
              <a:rPr lang="es-ES" altLang="es-ES" sz="1400" dirty="0"/>
              <a:t/>
            </a:r>
            <a:br>
              <a:rPr lang="es-ES" altLang="es-ES" sz="1400" dirty="0"/>
            </a:br>
            <a:r>
              <a:rPr lang="es-ES" altLang="es-ES" sz="1400" dirty="0"/>
              <a:t> (</a:t>
            </a:r>
            <a:r>
              <a:rPr lang="es-ES" altLang="es-ES" sz="1400" b="1" dirty="0"/>
              <a:t>Auguste Comte,</a:t>
            </a:r>
            <a:r>
              <a:rPr lang="es-ES" altLang="es-ES" sz="1400" dirty="0"/>
              <a:t> creador del positivismo y la sociología)</a:t>
            </a:r>
            <a:br>
              <a:rPr lang="es-ES" altLang="es-ES" sz="1400" dirty="0"/>
            </a:br>
            <a:endParaRPr lang="es-ES" altLang="es-ES" sz="1400" dirty="0"/>
          </a:p>
          <a:p>
            <a:pPr algn="ctr" eaLnBrk="1" hangingPunct="1">
              <a:spcBef>
                <a:spcPct val="0"/>
              </a:spcBef>
              <a:buSzTx/>
              <a:buFontTx/>
              <a:buNone/>
            </a:pPr>
            <a:endParaRPr lang="es-ES" altLang="es-ES" sz="1400" dirty="0"/>
          </a:p>
          <a:p>
            <a:pPr algn="ctr" eaLnBrk="1" hangingPunct="1">
              <a:spcBef>
                <a:spcPct val="0"/>
              </a:spcBef>
              <a:buSzTx/>
              <a:buFontTx/>
              <a:buNone/>
            </a:pPr>
            <a:r>
              <a:rPr lang="es-ES" altLang="es-ES" sz="1400" dirty="0"/>
              <a:t>“</a:t>
            </a:r>
            <a:r>
              <a:rPr lang="es-ES" altLang="es-ES" dirty="0"/>
              <a:t>La </a:t>
            </a:r>
            <a:r>
              <a:rPr lang="es-ES" altLang="es-ES" b="1" dirty="0"/>
              <a:t>mayor parte de los estados de Europa occidental </a:t>
            </a:r>
            <a:r>
              <a:rPr lang="es-ES" altLang="es-ES" dirty="0"/>
              <a:t>llevan camino de </a:t>
            </a:r>
            <a:br>
              <a:rPr lang="es-ES" altLang="es-ES" dirty="0"/>
            </a:br>
            <a:r>
              <a:rPr lang="es-ES" altLang="es-ES" b="1" dirty="0" smtClean="0"/>
              <a:t>suicidarse</a:t>
            </a:r>
            <a:r>
              <a:rPr lang="es-ES" altLang="es-ES" dirty="0" smtClean="0"/>
              <a:t>, por </a:t>
            </a:r>
            <a:r>
              <a:rPr lang="es-ES" altLang="es-ES" dirty="0"/>
              <a:t>la </a:t>
            </a:r>
            <a:r>
              <a:rPr lang="es-ES" altLang="es-ES" b="1" dirty="0"/>
              <a:t>demografía, sin tan siquiera ser conscientes </a:t>
            </a:r>
            <a:r>
              <a:rPr lang="es-ES" altLang="es-ES" dirty="0"/>
              <a:t>de ello”</a:t>
            </a:r>
          </a:p>
          <a:p>
            <a:pPr algn="ctr" eaLnBrk="1" hangingPunct="1">
              <a:spcBef>
                <a:spcPct val="0"/>
              </a:spcBef>
              <a:buSzTx/>
              <a:buFontTx/>
              <a:buNone/>
            </a:pPr>
            <a:r>
              <a:rPr lang="es-ES" altLang="es-ES" sz="1400" dirty="0"/>
              <a:t>(</a:t>
            </a:r>
            <a:r>
              <a:rPr lang="es-ES" altLang="es-ES" sz="1400" b="1" dirty="0"/>
              <a:t>Michel </a:t>
            </a:r>
            <a:r>
              <a:rPr lang="es-ES" altLang="es-ES" sz="1400" b="1" dirty="0" err="1"/>
              <a:t>Rocard</a:t>
            </a:r>
            <a:r>
              <a:rPr lang="es-ES" altLang="es-ES" sz="1400" dirty="0"/>
              <a:t>, primer ministro socialista francés de 1988 a 1991,</a:t>
            </a:r>
          </a:p>
          <a:p>
            <a:pPr algn="ctr" eaLnBrk="1" hangingPunct="1">
              <a:spcBef>
                <a:spcPct val="0"/>
              </a:spcBef>
              <a:buSzTx/>
              <a:buFontTx/>
              <a:buNone/>
            </a:pPr>
            <a:r>
              <a:rPr lang="es-ES" altLang="es-ES" sz="1400" dirty="0"/>
              <a:t>en el cierre de la “Conferencia de las familias”, en 1989)</a:t>
            </a:r>
          </a:p>
          <a:p>
            <a:pPr algn="ctr" eaLnBrk="1" hangingPunct="1">
              <a:spcBef>
                <a:spcPct val="0"/>
              </a:spcBef>
              <a:buSzTx/>
              <a:buFontTx/>
              <a:buNone/>
            </a:pPr>
            <a:endParaRPr lang="es-ES" altLang="es-ES" sz="1400" dirty="0"/>
          </a:p>
          <a:p>
            <a:pPr algn="ctr" eaLnBrk="1" hangingPunct="1">
              <a:spcBef>
                <a:spcPct val="0"/>
              </a:spcBef>
              <a:buSzTx/>
              <a:buFontTx/>
              <a:buNone/>
            </a:pPr>
            <a:r>
              <a:rPr lang="es-ES" altLang="es-ES" sz="1400" dirty="0"/>
              <a:t/>
            </a:r>
            <a:br>
              <a:rPr lang="es-ES" altLang="es-ES" sz="1400" dirty="0"/>
            </a:br>
            <a:endParaRPr lang="es-ES" altLang="es-ES" sz="1400" dirty="0"/>
          </a:p>
          <a:p>
            <a:pPr algn="ctr" eaLnBrk="1" hangingPunct="1">
              <a:spcBef>
                <a:spcPct val="0"/>
              </a:spcBef>
              <a:buSzTx/>
              <a:buFontTx/>
              <a:buNone/>
            </a:pPr>
            <a:r>
              <a:rPr lang="es-ES" altLang="es-ES" dirty="0" smtClean="0"/>
              <a:t>“</a:t>
            </a:r>
            <a:r>
              <a:rPr lang="es-ES" dirty="0"/>
              <a:t>El problema demográfico de España es tan grave que, si seguimos así,</a:t>
            </a:r>
            <a:br>
              <a:rPr lang="es-ES" dirty="0"/>
            </a:br>
            <a:r>
              <a:rPr lang="es-ES" b="1" dirty="0"/>
              <a:t>España desaparecería </a:t>
            </a:r>
            <a:r>
              <a:rPr lang="es-ES" altLang="es-ES" dirty="0" smtClean="0"/>
              <a:t>¿</a:t>
            </a:r>
            <a:r>
              <a:rPr lang="es-ES" altLang="es-ES" b="1" dirty="0" smtClean="0"/>
              <a:t>Qué futuro </a:t>
            </a:r>
            <a:r>
              <a:rPr lang="es-ES" altLang="es-ES" dirty="0" smtClean="0"/>
              <a:t>tiene un </a:t>
            </a:r>
            <a:r>
              <a:rPr lang="es-ES" altLang="es-ES" b="1" dirty="0" smtClean="0"/>
              <a:t>país de viejos</a:t>
            </a:r>
            <a:r>
              <a:rPr lang="es-ES" altLang="es-ES" dirty="0" smtClean="0"/>
              <a:t>?” </a:t>
            </a:r>
            <a:r>
              <a:rPr lang="es-ES" altLang="es-ES" dirty="0"/>
              <a:t/>
            </a:r>
            <a:br>
              <a:rPr lang="es-ES" altLang="es-ES" dirty="0"/>
            </a:br>
            <a:r>
              <a:rPr lang="es-ES" altLang="es-ES" sz="1400" dirty="0"/>
              <a:t>   </a:t>
            </a:r>
            <a:r>
              <a:rPr lang="es-ES" altLang="es-ES" sz="1400" dirty="0" smtClean="0"/>
              <a:t>(</a:t>
            </a:r>
            <a:r>
              <a:rPr lang="es-ES" altLang="es-ES" sz="1400" b="1" dirty="0" smtClean="0"/>
              <a:t>Juan Velarde Fuertes</a:t>
            </a:r>
            <a:r>
              <a:rPr lang="es-ES" altLang="es-ES" sz="1400" dirty="0" smtClean="0"/>
              <a:t>, economista y premio Príncipe de Asturias)</a:t>
            </a:r>
            <a:endParaRPr lang="es-ES" altLang="es-ES" sz="1400" dirty="0"/>
          </a:p>
          <a:p>
            <a:pPr algn="ctr" eaLnBrk="1" hangingPunct="1">
              <a:spcBef>
                <a:spcPct val="0"/>
              </a:spcBef>
              <a:buSzTx/>
              <a:buFontTx/>
              <a:buNone/>
            </a:pPr>
            <a:endParaRPr lang="es-ES" altLang="es-ES" dirty="0"/>
          </a:p>
          <a:p>
            <a:pPr algn="ctr" eaLnBrk="1" hangingPunct="1">
              <a:spcBef>
                <a:spcPct val="0"/>
              </a:spcBef>
              <a:buSzTx/>
              <a:buFontTx/>
              <a:buNone/>
            </a:pPr>
            <a:endParaRPr lang="es-ES" altLang="es-ES" dirty="0"/>
          </a:p>
          <a:p>
            <a:pPr algn="ctr" eaLnBrk="1" hangingPunct="1">
              <a:spcBef>
                <a:spcPct val="0"/>
              </a:spcBef>
              <a:buSzTx/>
              <a:buFontTx/>
              <a:buNone/>
            </a:pPr>
            <a:endParaRPr lang="es-ES" altLang="es-ES" dirty="0"/>
          </a:p>
          <a:p>
            <a:pPr algn="ctr">
              <a:spcBef>
                <a:spcPts val="1200"/>
              </a:spcBef>
              <a:spcAft>
                <a:spcPts val="600"/>
              </a:spcAft>
              <a:buSzTx/>
              <a:buFontTx/>
              <a:buNone/>
            </a:pPr>
            <a:endParaRPr lang="es-ES" altLang="es-ES" sz="1500" dirty="0"/>
          </a:p>
          <a:p>
            <a:pPr algn="ctr">
              <a:buSzTx/>
              <a:buFontTx/>
              <a:buNone/>
            </a:pPr>
            <a:endParaRPr lang="es-ES" altLang="es-ES" dirty="0"/>
          </a:p>
          <a:p>
            <a:pPr algn="ctr">
              <a:buSzTx/>
              <a:buFontTx/>
              <a:buNone/>
            </a:pPr>
            <a:r>
              <a:rPr lang="es-ES" altLang="es-ES" dirty="0"/>
              <a:t/>
            </a:r>
            <a:br>
              <a:rPr lang="es-ES" altLang="es-ES" dirty="0"/>
            </a:br>
            <a:endParaRPr lang="es-ES" altLang="es-ES" dirty="0"/>
          </a:p>
        </p:txBody>
      </p:sp>
      <p:sp>
        <p:nvSpPr>
          <p:cNvPr id="21509" name="5 CuadroTexto"/>
          <p:cNvSpPr txBox="1">
            <a:spLocks noChangeArrowheads="1"/>
          </p:cNvSpPr>
          <p:nvPr/>
        </p:nvSpPr>
        <p:spPr bwMode="auto">
          <a:xfrm>
            <a:off x="142875" y="581025"/>
            <a:ext cx="511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2000" b="1"/>
              <a:t>Advertencias preliminares</a:t>
            </a:r>
          </a:p>
        </p:txBody>
      </p:sp>
      <p:sp>
        <p:nvSpPr>
          <p:cNvPr id="21510" name="7 CuadroTexto"/>
          <p:cNvSpPr txBox="1">
            <a:spLocks noChangeArrowheads="1"/>
          </p:cNvSpPr>
          <p:nvPr/>
        </p:nvSpPr>
        <p:spPr bwMode="auto">
          <a:xfrm>
            <a:off x="80963"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spTree>
    <p:extLst>
      <p:ext uri="{BB962C8B-B14F-4D97-AF65-F5344CB8AC3E}">
        <p14:creationId xmlns:p14="http://schemas.microsoft.com/office/powerpoint/2010/main" val="26878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CuadroTexto"/>
          <p:cNvSpPr txBox="1">
            <a:spLocks noChangeArrowheads="1"/>
          </p:cNvSpPr>
          <p:nvPr/>
        </p:nvSpPr>
        <p:spPr bwMode="auto">
          <a:xfrm>
            <a:off x="143508" y="368660"/>
            <a:ext cx="8658225" cy="1184940"/>
          </a:xfrm>
          <a:prstGeom prst="rect">
            <a:avLst/>
          </a:prstGeom>
          <a:noFill/>
          <a:ln w="9525">
            <a:noFill/>
            <a:miter lim="800000"/>
            <a:headEnd/>
            <a:tailEnd/>
          </a:ln>
        </p:spPr>
        <p:txBody>
          <a:bodyPr>
            <a:spAutoFit/>
          </a:bodyPr>
          <a:lstStyle/>
          <a:p>
            <a:pPr eaLnBrk="0" hangingPunct="0">
              <a:spcBef>
                <a:spcPct val="50000"/>
              </a:spcBef>
              <a:spcAft>
                <a:spcPct val="50000"/>
              </a:spcAft>
              <a:buSzPct val="100000"/>
            </a:pPr>
            <a:r>
              <a:rPr lang="es-ES" sz="2000" b="1" dirty="0" smtClean="0"/>
              <a:t>Algunos (preocupantes) récords demográficos españoles</a:t>
            </a:r>
            <a:br>
              <a:rPr lang="es-ES" sz="2000" b="1" dirty="0" smtClean="0"/>
            </a:br>
            <a:r>
              <a:rPr lang="es-ES" b="1" dirty="0" smtClean="0"/>
              <a:t>(Fuentes de datos: INE, </a:t>
            </a:r>
            <a:r>
              <a:rPr lang="es-ES" b="1" dirty="0" err="1" smtClean="0"/>
              <a:t>Eurostat</a:t>
            </a:r>
            <a:r>
              <a:rPr lang="es-ES" b="1" dirty="0" smtClean="0"/>
              <a:t>, OCDE, ONU)</a:t>
            </a:r>
          </a:p>
          <a:p>
            <a:pPr eaLnBrk="0" hangingPunct="0">
              <a:spcBef>
                <a:spcPct val="50000"/>
              </a:spcBef>
              <a:spcAft>
                <a:spcPct val="50000"/>
              </a:spcAft>
              <a:buSzPct val="100000"/>
            </a:pPr>
            <a:endParaRPr lang="es-ES" sz="2000" b="1" dirty="0"/>
          </a:p>
        </p:txBody>
      </p:sp>
      <p:sp>
        <p:nvSpPr>
          <p:cNvPr id="25603" name="3 Marcador de número de diapositiva"/>
          <p:cNvSpPr txBox="1">
            <a:spLocks noGrp="1"/>
          </p:cNvSpPr>
          <p:nvPr/>
        </p:nvSpPr>
        <p:spPr bwMode="auto">
          <a:xfrm>
            <a:off x="8458200" y="6642100"/>
            <a:ext cx="514350" cy="152400"/>
          </a:xfrm>
          <a:prstGeom prst="rect">
            <a:avLst/>
          </a:prstGeom>
          <a:noFill/>
          <a:ln w="9525">
            <a:noFill/>
            <a:miter lim="800000"/>
            <a:headEnd/>
            <a:tailEnd/>
          </a:ln>
        </p:spPr>
        <p:txBody>
          <a:bodyPr/>
          <a:lstStyle/>
          <a:p>
            <a:pPr algn="r" eaLnBrk="0" hangingPunct="0">
              <a:lnSpc>
                <a:spcPct val="90000"/>
              </a:lnSpc>
            </a:pPr>
            <a:fld id="{7AD0123E-FA22-49D7-8D20-306FF21980E4}" type="slidenum">
              <a:rPr lang="es-ES" sz="800"/>
              <a:pPr algn="r" eaLnBrk="0" hangingPunct="0">
                <a:lnSpc>
                  <a:spcPct val="90000"/>
                </a:lnSpc>
              </a:pPr>
              <a:t>7</a:t>
            </a:fld>
            <a:endParaRPr lang="es-ES" sz="800"/>
          </a:p>
        </p:txBody>
      </p:sp>
      <p:sp>
        <p:nvSpPr>
          <p:cNvPr id="9" name="5 CuadroTexto"/>
          <p:cNvSpPr txBox="1">
            <a:spLocks noChangeArrowheads="1"/>
          </p:cNvSpPr>
          <p:nvPr/>
        </p:nvSpPr>
        <p:spPr bwMode="auto">
          <a:xfrm>
            <a:off x="179772" y="1118446"/>
            <a:ext cx="8748712" cy="5398914"/>
          </a:xfrm>
          <a:prstGeom prst="rect">
            <a:avLst/>
          </a:prstGeom>
          <a:noFill/>
          <a:ln w="28575">
            <a:solidFill>
              <a:schemeClr val="accent1"/>
            </a:solidFill>
            <a:miter lim="800000"/>
            <a:headEnd/>
            <a:tailEnd/>
          </a:ln>
        </p:spPr>
        <p:txBody>
          <a:bodyPr wrap="square">
            <a:spAutoFit/>
          </a:bodyPr>
          <a:lstStyle/>
          <a:p>
            <a:pPr lvl="0">
              <a:spcBef>
                <a:spcPts val="1200"/>
              </a:spcBef>
              <a:spcAft>
                <a:spcPts val="900"/>
              </a:spcAft>
              <a:buFont typeface="Wingdings" pitchFamily="2" charset="2"/>
              <a:buChar char="ü"/>
            </a:pPr>
            <a:r>
              <a:rPr lang="es-ES" b="1" dirty="0" smtClean="0"/>
              <a:t> </a:t>
            </a:r>
            <a:r>
              <a:rPr lang="es-ES" dirty="0" smtClean="0"/>
              <a:t>El país con </a:t>
            </a:r>
            <a:r>
              <a:rPr lang="es-ES" b="1" dirty="0"/>
              <a:t>menor tasa de fecundidad media del mundo </a:t>
            </a:r>
            <a:r>
              <a:rPr lang="es-ES" dirty="0" smtClean="0"/>
              <a:t>entre 1989 y 2014</a:t>
            </a:r>
            <a:r>
              <a:rPr lang="es-ES" b="1" dirty="0" smtClean="0"/>
              <a:t> </a:t>
            </a:r>
            <a:r>
              <a:rPr lang="es-ES" dirty="0" smtClean="0"/>
              <a:t>fue España. </a:t>
            </a:r>
            <a:br>
              <a:rPr lang="es-ES" dirty="0" smtClean="0"/>
            </a:br>
            <a:r>
              <a:rPr lang="es-ES" dirty="0" smtClean="0"/>
              <a:t>NB: entre 1984 y 2014 fue Italia, y entre 1974 y 2014, Alemania.</a:t>
            </a:r>
            <a:endParaRPr lang="es-ES" dirty="0"/>
          </a:p>
          <a:p>
            <a:pPr lvl="0">
              <a:spcBef>
                <a:spcPts val="1200"/>
              </a:spcBef>
              <a:spcAft>
                <a:spcPts val="900"/>
              </a:spcAft>
              <a:buFont typeface="Wingdings" pitchFamily="2" charset="2"/>
              <a:buChar char="ü"/>
            </a:pPr>
            <a:r>
              <a:rPr lang="es-ES" dirty="0"/>
              <a:t>Las </a:t>
            </a:r>
            <a:r>
              <a:rPr lang="es-ES" b="1" dirty="0"/>
              <a:t>tres regiones europeas más infecundas </a:t>
            </a:r>
            <a:r>
              <a:rPr lang="es-ES" dirty="0" smtClean="0"/>
              <a:t>en media de </a:t>
            </a:r>
            <a:r>
              <a:rPr lang="es-ES" dirty="0"/>
              <a:t>2010 a 2014, de un total </a:t>
            </a:r>
            <a:r>
              <a:rPr lang="es-ES" dirty="0" smtClean="0"/>
              <a:t>de 276, </a:t>
            </a:r>
            <a:r>
              <a:rPr lang="es-ES" dirty="0"/>
              <a:t>fueron </a:t>
            </a:r>
            <a:r>
              <a:rPr lang="es-ES" b="1" dirty="0"/>
              <a:t>Asturias, Canarias y Galicia</a:t>
            </a:r>
            <a:r>
              <a:rPr lang="es-ES" dirty="0"/>
              <a:t>. Otras dos </a:t>
            </a:r>
            <a:r>
              <a:rPr lang="es-ES" dirty="0" smtClean="0"/>
              <a:t>CCAA, </a:t>
            </a:r>
            <a:r>
              <a:rPr lang="es-ES" b="1" dirty="0"/>
              <a:t>Castilla y León y Cantabria</a:t>
            </a:r>
            <a:r>
              <a:rPr lang="es-ES" dirty="0"/>
              <a:t>, figuran también entre las diez regiones con menor fecundidad de toda Europa</a:t>
            </a:r>
            <a:r>
              <a:rPr lang="es-ES" dirty="0" smtClean="0"/>
              <a:t>.</a:t>
            </a:r>
            <a:endParaRPr lang="es-ES" dirty="0"/>
          </a:p>
          <a:p>
            <a:pPr lvl="0">
              <a:spcBef>
                <a:spcPts val="1200"/>
              </a:spcBef>
              <a:spcAft>
                <a:spcPts val="900"/>
              </a:spcAft>
              <a:buFont typeface="Wingdings" pitchFamily="2" charset="2"/>
              <a:buChar char="ü"/>
            </a:pPr>
            <a:r>
              <a:rPr lang="es-ES" dirty="0"/>
              <a:t>Entre las seis regiones con más porcentaje de </a:t>
            </a:r>
            <a:r>
              <a:rPr lang="es-ES" b="1" dirty="0"/>
              <a:t>población mayor de ochenta</a:t>
            </a:r>
            <a:r>
              <a:rPr lang="es-ES" dirty="0"/>
              <a:t> años de toda Europa figuran </a:t>
            </a:r>
            <a:r>
              <a:rPr lang="es-ES" b="1" dirty="0"/>
              <a:t>Castilla y León, Asturias y Galicia</a:t>
            </a:r>
            <a:r>
              <a:rPr lang="es-ES" dirty="0"/>
              <a:t>. </a:t>
            </a:r>
          </a:p>
          <a:p>
            <a:pPr lvl="0">
              <a:spcBef>
                <a:spcPts val="1200"/>
              </a:spcBef>
              <a:spcAft>
                <a:spcPts val="1000"/>
              </a:spcAft>
              <a:buFont typeface="Wingdings" pitchFamily="2" charset="2"/>
              <a:buChar char="ü"/>
            </a:pPr>
            <a:r>
              <a:rPr lang="es-ES" dirty="0" smtClean="0"/>
              <a:t>Las </a:t>
            </a:r>
            <a:r>
              <a:rPr lang="es-ES" b="1" dirty="0"/>
              <a:t>tres provincias </a:t>
            </a:r>
            <a:r>
              <a:rPr lang="es-ES" dirty="0" smtClean="0"/>
              <a:t>o equivalentes con </a:t>
            </a:r>
            <a:r>
              <a:rPr lang="es-ES" b="1" dirty="0"/>
              <a:t>más </a:t>
            </a:r>
            <a:r>
              <a:rPr lang="es-ES" b="1" dirty="0" smtClean="0"/>
              <a:t>porcentaje de mayores </a:t>
            </a:r>
            <a:r>
              <a:rPr lang="es-ES" b="1" dirty="0"/>
              <a:t>de 64 años </a:t>
            </a:r>
            <a:r>
              <a:rPr lang="es-ES" dirty="0"/>
              <a:t>y al menos 100.000 habitantes de </a:t>
            </a:r>
            <a:r>
              <a:rPr lang="es-ES" b="1" dirty="0"/>
              <a:t>toda Europa</a:t>
            </a:r>
            <a:r>
              <a:rPr lang="es-ES" dirty="0"/>
              <a:t> son </a:t>
            </a:r>
            <a:r>
              <a:rPr lang="es-ES" b="1" dirty="0"/>
              <a:t>Orense, Zamora y </a:t>
            </a:r>
            <a:r>
              <a:rPr lang="es-ES" b="1" dirty="0" smtClean="0"/>
              <a:t>Lugo.</a:t>
            </a:r>
            <a:r>
              <a:rPr lang="es-ES" dirty="0" smtClean="0"/>
              <a:t> En ellas hay </a:t>
            </a:r>
            <a:r>
              <a:rPr lang="es-ES" b="1" dirty="0" smtClean="0"/>
              <a:t>dos o más </a:t>
            </a:r>
            <a:r>
              <a:rPr lang="es-ES" b="1" dirty="0"/>
              <a:t>muertes por </a:t>
            </a:r>
            <a:r>
              <a:rPr lang="es-ES" b="1" dirty="0" smtClean="0"/>
              <a:t>nacimiento</a:t>
            </a:r>
            <a:r>
              <a:rPr lang="es-ES" dirty="0"/>
              <a:t> </a:t>
            </a:r>
            <a:r>
              <a:rPr lang="es-ES" dirty="0" smtClean="0"/>
              <a:t>(también en </a:t>
            </a:r>
            <a:r>
              <a:rPr lang="es-ES" b="1" dirty="0" smtClean="0"/>
              <a:t>Asturias, León y Palencia</a:t>
            </a:r>
            <a:r>
              <a:rPr lang="es-ES" dirty="0" smtClean="0"/>
              <a:t>), </a:t>
            </a:r>
            <a:r>
              <a:rPr lang="es-ES" dirty="0"/>
              <a:t>y</a:t>
            </a:r>
            <a:r>
              <a:rPr lang="es-ES" dirty="0" smtClean="0"/>
              <a:t> son 3 a 1 ya en Zamora.</a:t>
            </a:r>
            <a:endParaRPr lang="es-ES" b="1" dirty="0" smtClean="0"/>
          </a:p>
          <a:p>
            <a:pPr>
              <a:spcBef>
                <a:spcPts val="1200"/>
              </a:spcBef>
              <a:spcAft>
                <a:spcPts val="1000"/>
              </a:spcAft>
              <a:buFont typeface="Wingdings" pitchFamily="2" charset="2"/>
              <a:buChar char="ü"/>
            </a:pPr>
            <a:r>
              <a:rPr lang="es-ES" dirty="0" smtClean="0"/>
              <a:t>Nacen ahora </a:t>
            </a:r>
            <a:r>
              <a:rPr lang="es-ES" b="1" dirty="0" smtClean="0"/>
              <a:t>menos españoles que a finales del siglo XVIII </a:t>
            </a:r>
            <a:r>
              <a:rPr lang="es-ES" dirty="0" smtClean="0"/>
              <a:t>(con población 4 veces menor).</a:t>
            </a:r>
          </a:p>
          <a:p>
            <a:pPr>
              <a:spcBef>
                <a:spcPts val="1200"/>
              </a:spcBef>
              <a:spcAft>
                <a:spcPts val="1000"/>
              </a:spcAft>
              <a:buFont typeface="Wingdings" pitchFamily="2" charset="2"/>
              <a:buChar char="ü"/>
            </a:pPr>
            <a:r>
              <a:rPr lang="es-ES" dirty="0" smtClean="0"/>
              <a:t>Nacen </a:t>
            </a:r>
            <a:r>
              <a:rPr lang="es-ES" dirty="0"/>
              <a:t>ahora </a:t>
            </a:r>
            <a:r>
              <a:rPr lang="es-ES" b="1" dirty="0"/>
              <a:t>menos españoles </a:t>
            </a:r>
            <a:r>
              <a:rPr lang="es-ES" b="1" dirty="0" smtClean="0"/>
              <a:t>que durante la guerra civil </a:t>
            </a:r>
            <a:r>
              <a:rPr lang="es-ES" dirty="0" smtClean="0"/>
              <a:t>(con población 45% inferior)</a:t>
            </a:r>
          </a:p>
          <a:p>
            <a:pPr>
              <a:spcBef>
                <a:spcPts val="1200"/>
              </a:spcBef>
              <a:spcAft>
                <a:spcPts val="1600"/>
              </a:spcAft>
              <a:buFont typeface="Wingdings" pitchFamily="2" charset="2"/>
              <a:buChar char="ü"/>
            </a:pPr>
            <a:r>
              <a:rPr lang="es-ES" dirty="0" smtClean="0"/>
              <a:t>Las </a:t>
            </a:r>
            <a:r>
              <a:rPr lang="es-ES" dirty="0"/>
              <a:t>españolas (junto a las italianas) son las europeas </a:t>
            </a:r>
            <a:r>
              <a:rPr lang="es-ES" dirty="0" smtClean="0"/>
              <a:t>que con </a:t>
            </a:r>
            <a:r>
              <a:rPr lang="es-ES" b="1" dirty="0"/>
              <a:t>más </a:t>
            </a:r>
            <a:r>
              <a:rPr lang="es-ES" b="1" dirty="0" smtClean="0"/>
              <a:t>edad </a:t>
            </a:r>
            <a:r>
              <a:rPr lang="es-ES" b="1" dirty="0"/>
              <a:t>tienen el primer hijo</a:t>
            </a:r>
            <a:r>
              <a:rPr lang="es-ES" dirty="0" smtClean="0"/>
              <a:t>.</a:t>
            </a:r>
          </a:p>
          <a:p>
            <a:pPr lvl="0">
              <a:spcBef>
                <a:spcPts val="0"/>
              </a:spcBef>
              <a:spcAft>
                <a:spcPts val="1600"/>
              </a:spcAft>
              <a:buFont typeface="Wingdings" pitchFamily="2" charset="2"/>
              <a:buChar char="ü"/>
            </a:pPr>
            <a:r>
              <a:rPr lang="es-ES" b="1" dirty="0" smtClean="0"/>
              <a:t>Antes de 2020</a:t>
            </a:r>
            <a:r>
              <a:rPr lang="es-ES" dirty="0" smtClean="0"/>
              <a:t>, por primera vez en la Historia, según la ONU, </a:t>
            </a:r>
            <a:r>
              <a:rPr lang="es-ES" b="1" dirty="0" smtClean="0"/>
              <a:t>habrá más personas en </a:t>
            </a:r>
            <a:r>
              <a:rPr lang="es-ES" dirty="0" smtClean="0"/>
              <a:t>el mundo mayores de 64 años que menores de 5. En España </a:t>
            </a:r>
            <a:r>
              <a:rPr lang="es-ES" b="1" dirty="0" smtClean="0"/>
              <a:t>ya hay cuatro mayores </a:t>
            </a:r>
            <a:r>
              <a:rPr lang="es-ES" dirty="0" smtClean="0"/>
              <a:t>de 64 por cada menor de 5.</a:t>
            </a:r>
          </a:p>
        </p:txBody>
      </p:sp>
      <p:sp>
        <p:nvSpPr>
          <p:cNvPr id="6" name="6 CuadroTexto"/>
          <p:cNvSpPr txBox="1">
            <a:spLocks noChangeArrowheads="1"/>
          </p:cNvSpPr>
          <p:nvPr/>
        </p:nvSpPr>
        <p:spPr bwMode="auto">
          <a:xfrm>
            <a:off x="80963" y="6630988"/>
            <a:ext cx="8159750" cy="230187"/>
          </a:xfrm>
          <a:prstGeom prst="rect">
            <a:avLst/>
          </a:prstGeom>
          <a:noFill/>
          <a:ln w="9525">
            <a:noFill/>
            <a:miter lim="800000"/>
            <a:headEnd/>
            <a:tailEnd/>
          </a:ln>
        </p:spPr>
        <p:txBody>
          <a:bodyPr>
            <a:spAutoFit/>
          </a:bodyPr>
          <a:lstStyle/>
          <a:p>
            <a:r>
              <a:rPr lang="es-ES" sz="900" dirty="0" smtClean="0"/>
              <a:t>Fundación Renacimiento Demográfico - </a:t>
            </a:r>
            <a:r>
              <a:rPr lang="es-ES" sz="900" dirty="0" err="1" smtClean="0"/>
              <a:t>Demographic</a:t>
            </a:r>
            <a:r>
              <a:rPr lang="es-ES" sz="900" dirty="0" smtClean="0"/>
              <a:t> </a:t>
            </a:r>
            <a:r>
              <a:rPr lang="es-ES" sz="900" dirty="0" err="1" smtClean="0"/>
              <a:t>Renaissance</a:t>
            </a:r>
            <a:r>
              <a:rPr lang="es-ES" sz="900" dirty="0" smtClean="0"/>
              <a:t>       Elaborado por Alejandro Macarrón Larumbe</a:t>
            </a:r>
            <a:endParaRPr lang="es-ES" sz="900" dirty="0"/>
          </a:p>
        </p:txBody>
      </p:sp>
    </p:spTree>
    <p:extLst>
      <p:ext uri="{BB962C8B-B14F-4D97-AF65-F5344CB8AC3E}">
        <p14:creationId xmlns:p14="http://schemas.microsoft.com/office/powerpoint/2010/main" val="13679824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r>
              <a:rPr lang="es-ES" altLang="es-ES" sz="2000" smtClean="0"/>
              <a:t>Mensajes principales (1)</a:t>
            </a:r>
          </a:p>
        </p:txBody>
      </p:sp>
      <p:sp>
        <p:nvSpPr>
          <p:cNvPr id="25603" name="2 Marcador de contenido"/>
          <p:cNvSpPr>
            <a:spLocks noGrp="1"/>
          </p:cNvSpPr>
          <p:nvPr>
            <p:ph idx="1"/>
          </p:nvPr>
        </p:nvSpPr>
        <p:spPr>
          <a:xfrm>
            <a:off x="152400" y="1124521"/>
            <a:ext cx="8820150" cy="5364819"/>
          </a:xfrm>
          <a:ln w="28575">
            <a:solidFill>
              <a:schemeClr val="accent1"/>
            </a:solidFill>
            <a:miter lim="800000"/>
            <a:headEnd/>
            <a:tailEnd/>
          </a:ln>
        </p:spPr>
        <p:txBody>
          <a:bodyPr/>
          <a:lstStyle/>
          <a:p>
            <a:pPr>
              <a:spcBef>
                <a:spcPts val="1200"/>
              </a:spcBef>
              <a:spcAft>
                <a:spcPts val="1200"/>
              </a:spcAft>
              <a:buFont typeface="Wingdings" panose="05000000000000000000" pitchFamily="2" charset="2"/>
              <a:buChar char="ü"/>
            </a:pPr>
            <a:r>
              <a:rPr lang="es-ES" altLang="es-ES" sz="1400" b="1" dirty="0" smtClean="0"/>
              <a:t>España, toda Europa / Occidente y medio mundo </a:t>
            </a:r>
            <a:r>
              <a:rPr lang="es-ES" altLang="es-ES" sz="1400" dirty="0" smtClean="0"/>
              <a:t>tienen </a:t>
            </a:r>
            <a:r>
              <a:rPr lang="es-ES" altLang="es-ES" sz="1400" b="1" dirty="0" smtClean="0"/>
              <a:t>menos fecundidad</a:t>
            </a:r>
            <a:r>
              <a:rPr lang="es-ES" altLang="es-ES" sz="1400" dirty="0" smtClean="0"/>
              <a:t> de la necesaria para el relevo generacional</a:t>
            </a:r>
            <a:r>
              <a:rPr lang="es-ES" altLang="es-ES" sz="1400" b="1" dirty="0" smtClean="0"/>
              <a:t>. </a:t>
            </a:r>
            <a:r>
              <a:rPr lang="es-ES" altLang="es-ES" sz="1400" dirty="0" smtClean="0"/>
              <a:t>La suma de baja natalidad y alta esperanza de vida conduce a poblaciones autóctonas muy </a:t>
            </a:r>
            <a:r>
              <a:rPr lang="es-ES" altLang="es-ES" sz="1400" b="1" dirty="0" smtClean="0"/>
              <a:t>envejecidas </a:t>
            </a:r>
            <a:r>
              <a:rPr lang="es-ES" altLang="es-ES" sz="1400" dirty="0" smtClean="0"/>
              <a:t>y </a:t>
            </a:r>
            <a:r>
              <a:rPr lang="es-ES" altLang="es-ES" sz="1400" b="1" dirty="0" smtClean="0"/>
              <a:t>menguantes: </a:t>
            </a:r>
            <a:r>
              <a:rPr lang="es-ES" altLang="es-ES" sz="1400" dirty="0" smtClean="0"/>
              <a:t>es el llamado “</a:t>
            </a:r>
            <a:r>
              <a:rPr lang="es-ES" altLang="es-ES" sz="1400" b="1" dirty="0" smtClean="0"/>
              <a:t>invierno” o “suicidio” demográfico, </a:t>
            </a:r>
            <a:r>
              <a:rPr lang="es-ES" altLang="es-ES" sz="1400" dirty="0" smtClean="0"/>
              <a:t>un fenómeno es </a:t>
            </a:r>
            <a:r>
              <a:rPr lang="es-ES" altLang="es-ES" sz="1400" b="1" dirty="0" smtClean="0"/>
              <a:t>especialmente intenso </a:t>
            </a:r>
            <a:r>
              <a:rPr lang="es-ES" altLang="es-ES" sz="1400" dirty="0" smtClean="0"/>
              <a:t>en España, Alemania, Italia, Japón y extremo oriente, y en la Europa oriental, entre otros. Pero es una pauta generalizada: </a:t>
            </a:r>
            <a:r>
              <a:rPr lang="es-ES" altLang="es-ES" sz="1400" b="1" dirty="0" smtClean="0"/>
              <a:t>muchos más países -casi todos-, </a:t>
            </a:r>
            <a:r>
              <a:rPr lang="es-ES" altLang="es-ES" sz="1400" dirty="0" smtClean="0"/>
              <a:t>tienden a un escenario demográfico parecido a medio y largo plazo.</a:t>
            </a:r>
          </a:p>
          <a:p>
            <a:pPr>
              <a:spcBef>
                <a:spcPts val="1200"/>
              </a:spcBef>
              <a:spcAft>
                <a:spcPts val="1200"/>
              </a:spcAft>
              <a:buFont typeface="Wingdings" panose="05000000000000000000" pitchFamily="2" charset="2"/>
              <a:buChar char="ü"/>
            </a:pPr>
            <a:r>
              <a:rPr lang="es-ES" altLang="es-ES" sz="1400" dirty="0" smtClean="0"/>
              <a:t>Con el invierno demográfico, </a:t>
            </a:r>
            <a:r>
              <a:rPr lang="es-ES" altLang="es-ES" sz="1400" b="1" dirty="0" smtClean="0"/>
              <a:t>no sólo las pensiones </a:t>
            </a:r>
            <a:r>
              <a:rPr lang="es-ES" altLang="es-ES" sz="1400" dirty="0" smtClean="0"/>
              <a:t>de jubilación están en riesgo y serán un coste creciente para el Estado, junto con el gasto en </a:t>
            </a:r>
            <a:r>
              <a:rPr lang="es-ES" altLang="es-ES" sz="1400" b="1" dirty="0" smtClean="0"/>
              <a:t>sanidad y dependencia</a:t>
            </a:r>
            <a:r>
              <a:rPr lang="es-ES" altLang="es-ES" sz="1400" dirty="0" smtClean="0"/>
              <a:t>.  La </a:t>
            </a:r>
            <a:r>
              <a:rPr lang="es-ES" altLang="es-ES" sz="1400" b="1" dirty="0" smtClean="0"/>
              <a:t>economía en su conjunto, la inversión y el consumo quedarían estructuralmente lastrados </a:t>
            </a:r>
            <a:r>
              <a:rPr lang="es-ES" altLang="es-ES" sz="1400" dirty="0" smtClean="0"/>
              <a:t>(menos trabajadores y consumidores, y más envejecidos en media). Además, la </a:t>
            </a:r>
            <a:r>
              <a:rPr lang="es-ES" altLang="es-ES" sz="1400" b="1" dirty="0" smtClean="0"/>
              <a:t>democracia podría verse desnaturalizada </a:t>
            </a:r>
            <a:r>
              <a:rPr lang="es-ES" altLang="es-ES" sz="1400" dirty="0" smtClean="0"/>
              <a:t>(tendería a</a:t>
            </a:r>
            <a:r>
              <a:rPr lang="es-ES" altLang="es-ES" sz="1400" b="1" dirty="0" smtClean="0"/>
              <a:t> gerontocracia), </a:t>
            </a:r>
            <a:r>
              <a:rPr lang="es-ES" altLang="es-ES" sz="1400" dirty="0" smtClean="0"/>
              <a:t>por el peso decisivo del voto “plateado”. En lo </a:t>
            </a:r>
            <a:r>
              <a:rPr lang="es-ES" altLang="es-ES" sz="1400" b="1" dirty="0" smtClean="0"/>
              <a:t>geopolítico</a:t>
            </a:r>
            <a:r>
              <a:rPr lang="es-ES" altLang="es-ES" sz="1400" dirty="0" smtClean="0"/>
              <a:t>, España y Europa </a:t>
            </a:r>
            <a:r>
              <a:rPr lang="es-ES" altLang="es-ES" sz="1400" b="1" dirty="0" smtClean="0"/>
              <a:t>tienden a la irrelevancia </a:t>
            </a:r>
            <a:r>
              <a:rPr lang="es-ES" altLang="es-ES" sz="1400" dirty="0" smtClean="0"/>
              <a:t>por su decreciente peso poblacional en el mundo. Es un problema mucho </a:t>
            </a:r>
            <a:r>
              <a:rPr lang="es-ES" altLang="es-ES" sz="1400" b="1" dirty="0" smtClean="0"/>
              <a:t>más grave e inmediato </a:t>
            </a:r>
            <a:r>
              <a:rPr lang="es-ES" altLang="es-ES" sz="1400" dirty="0" smtClean="0"/>
              <a:t>de lo que la mayoría cree.</a:t>
            </a:r>
          </a:p>
          <a:p>
            <a:pPr>
              <a:spcBef>
                <a:spcPts val="1200"/>
              </a:spcBef>
              <a:spcAft>
                <a:spcPts val="1200"/>
              </a:spcAft>
              <a:buFont typeface="Wingdings" panose="05000000000000000000" pitchFamily="2" charset="2"/>
              <a:buChar char="ü"/>
            </a:pPr>
            <a:r>
              <a:rPr lang="es-ES" altLang="es-ES" sz="1400" dirty="0" smtClean="0"/>
              <a:t>En España y otros países con baja natalidad y alto envejecimiento, la demografía ha pasado de </a:t>
            </a:r>
            <a:r>
              <a:rPr lang="es-ES" altLang="es-ES" sz="1400" b="1" dirty="0" smtClean="0"/>
              <a:t>motor </a:t>
            </a:r>
            <a:r>
              <a:rPr lang="es-ES" altLang="es-ES" sz="1400" dirty="0" smtClean="0"/>
              <a:t>de la economía a </a:t>
            </a:r>
            <a:r>
              <a:rPr lang="es-ES" altLang="es-ES" sz="1400" b="1" dirty="0" smtClean="0"/>
              <a:t>freno </a:t>
            </a:r>
            <a:r>
              <a:rPr lang="es-ES" altLang="es-ES" sz="1400" dirty="0" smtClean="0"/>
              <a:t>o incluso a </a:t>
            </a:r>
            <a:r>
              <a:rPr lang="es-ES" altLang="es-ES" sz="1400" b="1" dirty="0" smtClean="0"/>
              <a:t>carcoma</a:t>
            </a:r>
            <a:r>
              <a:rPr lang="es-ES" altLang="es-ES" sz="1400" dirty="0" smtClean="0"/>
              <a:t>. La </a:t>
            </a:r>
            <a:r>
              <a:rPr lang="es-ES" altLang="es-ES" sz="1400" b="1" dirty="0" smtClean="0"/>
              <a:t>baja natalidad contribuye </a:t>
            </a:r>
            <a:r>
              <a:rPr lang="es-ES" altLang="es-ES" sz="1400" dirty="0" smtClean="0"/>
              <a:t>mucho más que la longevidad al </a:t>
            </a:r>
            <a:r>
              <a:rPr lang="es-ES" altLang="es-ES" sz="1400" b="1" dirty="0" smtClean="0"/>
              <a:t>envejecimiento social</a:t>
            </a:r>
            <a:r>
              <a:rPr lang="es-ES" altLang="es-ES" sz="1400" dirty="0" smtClean="0"/>
              <a:t>, y aún más a que esto sea un problema.</a:t>
            </a:r>
          </a:p>
          <a:p>
            <a:pPr>
              <a:spcBef>
                <a:spcPts val="1200"/>
              </a:spcBef>
              <a:spcAft>
                <a:spcPts val="1200"/>
              </a:spcAft>
              <a:buFont typeface="Wingdings" panose="05000000000000000000" pitchFamily="2" charset="2"/>
              <a:buChar char="ü"/>
            </a:pPr>
            <a:r>
              <a:rPr lang="es-ES" altLang="es-ES" sz="1400" dirty="0" smtClean="0"/>
              <a:t>Las </a:t>
            </a:r>
            <a:r>
              <a:rPr lang="es-ES" altLang="es-ES" sz="1400" b="1" dirty="0" smtClean="0"/>
              <a:t>tendencias demográficas de fondo son similares </a:t>
            </a:r>
            <a:r>
              <a:rPr lang="es-ES" altLang="es-ES" sz="1400" dirty="0" smtClean="0"/>
              <a:t>en toda España, pero </a:t>
            </a:r>
            <a:r>
              <a:rPr lang="es-ES" altLang="es-ES" sz="1400" b="1" dirty="0" smtClean="0"/>
              <a:t>hay importantes diferencias territoriales </a:t>
            </a:r>
            <a:r>
              <a:rPr lang="es-ES" altLang="es-ES" sz="1400" dirty="0" smtClean="0"/>
              <a:t>por CCAA, provincias y zonas geográficas. Las perspectivas de Madrid, la costa mediterránea, Baleares y Canarias son menos malas. Las del resto de España, y del interior de la gran mayoría de las provincias son, en general, peores o mucho peores.</a:t>
            </a:r>
          </a:p>
        </p:txBody>
      </p:sp>
      <p:sp>
        <p:nvSpPr>
          <p:cNvPr id="25604" name="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spcBef>
                <a:spcPct val="0"/>
              </a:spcBef>
              <a:buSzTx/>
              <a:buFontTx/>
              <a:buNone/>
            </a:pPr>
            <a:fld id="{4AB7FA84-72A9-4ADB-8814-A65BD189CC1C}" type="slidenum">
              <a:rPr lang="es-ES" altLang="es-ES" sz="800" smtClean="0"/>
              <a:pPr>
                <a:spcBef>
                  <a:spcPct val="0"/>
                </a:spcBef>
                <a:buSzTx/>
                <a:buFontTx/>
                <a:buNone/>
              </a:pPr>
              <a:t>8</a:t>
            </a:fld>
            <a:endParaRPr lang="es-ES" altLang="es-ES" sz="800" smtClean="0"/>
          </a:p>
        </p:txBody>
      </p:sp>
      <p:sp>
        <p:nvSpPr>
          <p:cNvPr id="25605" name="5 CuadroTexto"/>
          <p:cNvSpPr txBox="1">
            <a:spLocks noChangeArrowheads="1"/>
          </p:cNvSpPr>
          <p:nvPr/>
        </p:nvSpPr>
        <p:spPr bwMode="auto">
          <a:xfrm>
            <a:off x="80963"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spTree>
    <p:extLst>
      <p:ext uri="{BB962C8B-B14F-4D97-AF65-F5344CB8AC3E}">
        <p14:creationId xmlns:p14="http://schemas.microsoft.com/office/powerpoint/2010/main" val="30680997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r>
              <a:rPr lang="es-ES" altLang="es-ES" sz="2000" smtClean="0"/>
              <a:t>Mensajes principales (2)</a:t>
            </a:r>
          </a:p>
        </p:txBody>
      </p:sp>
      <p:sp>
        <p:nvSpPr>
          <p:cNvPr id="26627" name="2 Marcador de contenido"/>
          <p:cNvSpPr>
            <a:spLocks noGrp="1"/>
          </p:cNvSpPr>
          <p:nvPr>
            <p:ph idx="1"/>
          </p:nvPr>
        </p:nvSpPr>
        <p:spPr>
          <a:xfrm>
            <a:off x="152400" y="1160748"/>
            <a:ext cx="8820150" cy="5292588"/>
          </a:xfrm>
          <a:ln w="28575">
            <a:solidFill>
              <a:schemeClr val="accent1"/>
            </a:solidFill>
            <a:miter lim="800000"/>
            <a:headEnd/>
            <a:tailEnd/>
          </a:ln>
        </p:spPr>
        <p:txBody>
          <a:bodyPr/>
          <a:lstStyle/>
          <a:p>
            <a:pPr>
              <a:spcBef>
                <a:spcPts val="600"/>
              </a:spcBef>
              <a:buFont typeface="Wingdings" panose="05000000000000000000" pitchFamily="2" charset="2"/>
              <a:buChar char="ü"/>
            </a:pPr>
            <a:r>
              <a:rPr lang="es-ES" altLang="es-ES" sz="1400" dirty="0" smtClean="0"/>
              <a:t>Una variable clave en demografía son </a:t>
            </a:r>
            <a:r>
              <a:rPr lang="es-ES" altLang="es-ES" sz="1400" b="1" dirty="0" smtClean="0"/>
              <a:t>los flujos migratorios, cuya predictibilidad no es fácil, </a:t>
            </a:r>
            <a:r>
              <a:rPr lang="es-ES" altLang="es-ES" sz="1400" dirty="0" smtClean="0"/>
              <a:t>ni en </a:t>
            </a:r>
            <a:r>
              <a:rPr lang="es-ES" altLang="es-ES" sz="1400" b="1" dirty="0" smtClean="0"/>
              <a:t>cantidad</a:t>
            </a:r>
            <a:r>
              <a:rPr lang="es-ES" altLang="es-ES" sz="1400" dirty="0" smtClean="0"/>
              <a:t>, ni en </a:t>
            </a:r>
            <a:r>
              <a:rPr lang="es-ES" altLang="es-ES" sz="1400" b="1" dirty="0" smtClean="0"/>
              <a:t>composición étnica</a:t>
            </a:r>
            <a:r>
              <a:rPr lang="es-ES" altLang="es-ES" sz="1400" dirty="0" smtClean="0"/>
              <a:t>. ¿Quién habría dicho en 1996 que a España en vendrían más de cinco millones de inmigrantes extranjeros netos en los siguientes 12 años?</a:t>
            </a:r>
          </a:p>
          <a:p>
            <a:pPr>
              <a:spcBef>
                <a:spcPts val="600"/>
              </a:spcBef>
              <a:buFont typeface="Wingdings" panose="05000000000000000000" pitchFamily="2" charset="2"/>
              <a:buChar char="ü"/>
            </a:pPr>
            <a:endParaRPr lang="es-ES" altLang="es-ES" sz="1400" dirty="0"/>
          </a:p>
          <a:p>
            <a:pPr>
              <a:spcBef>
                <a:spcPts val="600"/>
              </a:spcBef>
              <a:buFont typeface="Wingdings" panose="05000000000000000000" pitchFamily="2" charset="2"/>
              <a:buChar char="ü"/>
            </a:pPr>
            <a:r>
              <a:rPr lang="es-ES" altLang="es-ES" sz="1400" dirty="0" smtClean="0"/>
              <a:t>Tampoco es trivial asegurar la calidad de la </a:t>
            </a:r>
            <a:r>
              <a:rPr lang="es-ES" altLang="es-ES" sz="1400" b="1" dirty="0" smtClean="0"/>
              <a:t>integración de los inmigrantes</a:t>
            </a:r>
            <a:r>
              <a:rPr lang="es-ES" altLang="es-ES" sz="1400" dirty="0" smtClean="0"/>
              <a:t>, de lo que hay numerosos ejemplos históricos, remotos y recientes, tanto de éxito como de fracaso. En España, actualmente, hay una tasa </a:t>
            </a:r>
            <a:r>
              <a:rPr lang="es-ES" altLang="es-ES" sz="1400" b="1" dirty="0" smtClean="0"/>
              <a:t>de desempleo muy elevada entre los inmigrantes</a:t>
            </a:r>
            <a:r>
              <a:rPr lang="es-ES" altLang="es-ES" sz="1400" dirty="0" smtClean="0"/>
              <a:t>, y su </a:t>
            </a:r>
            <a:r>
              <a:rPr lang="es-ES" altLang="es-ES" sz="1400" b="1" dirty="0" smtClean="0"/>
              <a:t>renta per cápita tiene la mayor diferencia </a:t>
            </a:r>
            <a:r>
              <a:rPr lang="es-ES" altLang="es-ES" sz="1400" dirty="0" smtClean="0"/>
              <a:t>de cualquier país europeo con la de sus naturales.</a:t>
            </a:r>
          </a:p>
          <a:p>
            <a:pPr>
              <a:spcBef>
                <a:spcPts val="600"/>
              </a:spcBef>
              <a:buFont typeface="Wingdings" panose="05000000000000000000" pitchFamily="2" charset="2"/>
              <a:buChar char="ü"/>
            </a:pPr>
            <a:endParaRPr lang="es-ES" altLang="es-ES" sz="1400" dirty="0" smtClean="0"/>
          </a:p>
          <a:p>
            <a:pPr>
              <a:spcBef>
                <a:spcPts val="600"/>
              </a:spcBef>
              <a:buFont typeface="Wingdings" panose="05000000000000000000" pitchFamily="2" charset="2"/>
              <a:buChar char="ü"/>
            </a:pPr>
            <a:r>
              <a:rPr lang="es-ES" altLang="es-ES" sz="1400" dirty="0" smtClean="0"/>
              <a:t>La sociedad y las autoridades deben reaccionar, </a:t>
            </a:r>
            <a:r>
              <a:rPr lang="es-ES" altLang="es-ES" sz="1400" b="1" dirty="0" smtClean="0"/>
              <a:t>adaptándose al cambio demográfico, y con políticas de rejuvenecimiento </a:t>
            </a:r>
            <a:r>
              <a:rPr lang="es-ES" altLang="es-ES" sz="1400" dirty="0" smtClean="0"/>
              <a:t>de la población (más nacimientos, y la inmigración que se necesite, bien gestionada). La demografía aconseja </a:t>
            </a:r>
            <a:r>
              <a:rPr lang="es-ES" altLang="es-ES" sz="1400" b="1" dirty="0" smtClean="0"/>
              <a:t>reformas similares a la crisis, </a:t>
            </a:r>
            <a:r>
              <a:rPr lang="es-ES" altLang="es-ES" sz="1400" dirty="0" smtClean="0"/>
              <a:t>para </a:t>
            </a:r>
            <a:r>
              <a:rPr lang="es-ES" altLang="es-ES" sz="1400" b="1" dirty="0" smtClean="0"/>
              <a:t>racionalizar el Estado de bienestar y mejorar la productividad</a:t>
            </a:r>
            <a:r>
              <a:rPr lang="es-ES" altLang="es-ES" sz="1400" dirty="0" smtClean="0"/>
              <a:t>. Aun con ellas, nuestro déficit de bebés es tan grande que sin más niños solo se logrará </a:t>
            </a:r>
            <a:r>
              <a:rPr lang="es-ES" altLang="es-ES" sz="1400" b="1" dirty="0" smtClean="0"/>
              <a:t>administrar mejor la penuria</a:t>
            </a:r>
            <a:r>
              <a:rPr lang="es-ES" altLang="es-ES" sz="1400" dirty="0" smtClean="0"/>
              <a:t>.</a:t>
            </a:r>
          </a:p>
          <a:p>
            <a:pPr>
              <a:spcBef>
                <a:spcPts val="600"/>
              </a:spcBef>
              <a:buFont typeface="Wingdings" panose="05000000000000000000" pitchFamily="2" charset="2"/>
              <a:buChar char="ü"/>
            </a:pPr>
            <a:endParaRPr lang="es-ES" altLang="es-ES" sz="1400" dirty="0" smtClean="0"/>
          </a:p>
          <a:p>
            <a:pPr>
              <a:spcBef>
                <a:spcPts val="600"/>
              </a:spcBef>
              <a:buFont typeface="Wingdings" panose="05000000000000000000" pitchFamily="2" charset="2"/>
              <a:buChar char="ü"/>
            </a:pPr>
            <a:r>
              <a:rPr lang="es-ES" altLang="es-ES" sz="1400" dirty="0" smtClean="0"/>
              <a:t>En definitiva, </a:t>
            </a:r>
            <a:r>
              <a:rPr lang="es-ES" altLang="es-ES" sz="1400" b="1" dirty="0" smtClean="0"/>
              <a:t>la salud demográfica de España es mala</a:t>
            </a:r>
            <a:r>
              <a:rPr lang="es-ES" altLang="es-ES" sz="1400" dirty="0" smtClean="0"/>
              <a:t>, y </a:t>
            </a:r>
            <a:r>
              <a:rPr lang="es-ES" altLang="es-ES" sz="1400" b="1" dirty="0" smtClean="0"/>
              <a:t>tiende a deteriorarse, </a:t>
            </a:r>
            <a:r>
              <a:rPr lang="es-ES" altLang="es-ES" sz="1400" dirty="0" smtClean="0"/>
              <a:t>porque cada </a:t>
            </a:r>
            <a:r>
              <a:rPr lang="es-ES" altLang="es-ES" sz="1400" b="1" dirty="0" smtClean="0"/>
              <a:t>nueva generación </a:t>
            </a:r>
            <a:r>
              <a:rPr lang="es-ES" altLang="es-ES" sz="1400" dirty="0" smtClean="0"/>
              <a:t>de españoles es un </a:t>
            </a:r>
            <a:r>
              <a:rPr lang="es-ES" altLang="es-ES" sz="1400" b="1" dirty="0" smtClean="0"/>
              <a:t>35% a 40% más reducida </a:t>
            </a:r>
            <a:r>
              <a:rPr lang="es-ES" altLang="es-ES" sz="1400" dirty="0" smtClean="0"/>
              <a:t>que la anterior</a:t>
            </a:r>
            <a:r>
              <a:rPr lang="es-ES" altLang="es-ES" sz="1400" b="1" dirty="0" smtClean="0"/>
              <a:t>. </a:t>
            </a:r>
            <a:r>
              <a:rPr lang="es-ES" altLang="es-ES" sz="1400" dirty="0" smtClean="0"/>
              <a:t>Y es especialmente mala</a:t>
            </a:r>
            <a:r>
              <a:rPr lang="es-ES" altLang="es-ES" sz="1400" b="1" dirty="0" smtClean="0"/>
              <a:t> </a:t>
            </a:r>
            <a:r>
              <a:rPr lang="es-ES" altLang="es-ES" sz="1400" dirty="0" smtClean="0"/>
              <a:t>en muchas </a:t>
            </a:r>
            <a:r>
              <a:rPr lang="es-ES" altLang="es-ES" sz="1400" b="1" dirty="0" smtClean="0"/>
              <a:t>zonas rurales / en abierta despoblación. </a:t>
            </a:r>
            <a:r>
              <a:rPr lang="es-ES" altLang="es-ES" sz="1400" dirty="0" smtClean="0"/>
              <a:t>Pero</a:t>
            </a:r>
            <a:r>
              <a:rPr lang="es-ES" altLang="es-ES" sz="1400" b="1" dirty="0" smtClean="0"/>
              <a:t> aún no es dramática a nivel nacional. Estamos a tiempo </a:t>
            </a:r>
            <a:r>
              <a:rPr lang="es-ES" altLang="es-ES" sz="1400" dirty="0" smtClean="0"/>
              <a:t>de evitar que lo sea, </a:t>
            </a:r>
            <a:r>
              <a:rPr lang="es-ES" altLang="es-ES" sz="1400" b="1" dirty="0" smtClean="0"/>
              <a:t>si el Estado y la sociedad civil reaccionan de manera decidida y con seriedad </a:t>
            </a:r>
            <a:r>
              <a:rPr lang="es-ES" altLang="es-ES" sz="1400" dirty="0" smtClean="0"/>
              <a:t>en materia de natalidad, inmigración y adaptación al nuevo escenario humano, entendiendo que solventar el problema demográfico y de natalidad es, posiblemente, </a:t>
            </a:r>
            <a:r>
              <a:rPr lang="es-ES" altLang="es-ES" sz="1400" b="1" dirty="0" smtClean="0"/>
              <a:t>nuestro mayor reto de fondo </a:t>
            </a:r>
            <a:r>
              <a:rPr lang="es-ES" altLang="es-ES" sz="1400" dirty="0" smtClean="0"/>
              <a:t>y de largo plazo.</a:t>
            </a:r>
          </a:p>
          <a:p>
            <a:pPr>
              <a:spcBef>
                <a:spcPct val="0"/>
              </a:spcBef>
              <a:spcAft>
                <a:spcPts val="600"/>
              </a:spcAft>
              <a:buFontTx/>
              <a:buNone/>
            </a:pPr>
            <a:r>
              <a:rPr lang="es-ES" altLang="es-ES" sz="1400" dirty="0" smtClean="0"/>
              <a:t> </a:t>
            </a:r>
          </a:p>
        </p:txBody>
      </p:sp>
      <p:sp>
        <p:nvSpPr>
          <p:cNvPr id="26628" name="3 Marcador de número de diapositiva"/>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a:spcBef>
                <a:spcPct val="0"/>
              </a:spcBef>
              <a:buSzTx/>
              <a:buFontTx/>
              <a:buNone/>
            </a:pPr>
            <a:fld id="{77A3CD5D-D447-41A1-9BFC-CB1BB03DD243}" type="slidenum">
              <a:rPr lang="es-ES" altLang="es-ES" sz="800" smtClean="0"/>
              <a:pPr>
                <a:spcBef>
                  <a:spcPct val="0"/>
                </a:spcBef>
                <a:buSzTx/>
                <a:buFontTx/>
                <a:buNone/>
              </a:pPr>
              <a:t>9</a:t>
            </a:fld>
            <a:endParaRPr lang="es-ES" altLang="es-ES" sz="800" smtClean="0"/>
          </a:p>
        </p:txBody>
      </p:sp>
      <p:sp>
        <p:nvSpPr>
          <p:cNvPr id="26629" name="5 CuadroTexto"/>
          <p:cNvSpPr txBox="1">
            <a:spLocks noChangeArrowheads="1"/>
          </p:cNvSpPr>
          <p:nvPr/>
        </p:nvSpPr>
        <p:spPr bwMode="auto">
          <a:xfrm>
            <a:off x="80963" y="6630988"/>
            <a:ext cx="8159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SzPct val="100000"/>
              <a:buChar char="•"/>
              <a:defRPr sz="1600">
                <a:solidFill>
                  <a:schemeClr val="tx1"/>
                </a:solidFill>
                <a:latin typeface="Bookman Old Style" panose="02050604050505020204" pitchFamily="18" charset="0"/>
              </a:defRPr>
            </a:lvl1pPr>
            <a:lvl2pPr marL="742950" indent="-285750">
              <a:spcBef>
                <a:spcPct val="30000"/>
              </a:spcBef>
              <a:buChar char="-"/>
              <a:defRPr sz="1600">
                <a:solidFill>
                  <a:schemeClr val="tx1"/>
                </a:solidFill>
                <a:latin typeface="Bookman Old Style" panose="02050604050505020204" pitchFamily="18" charset="0"/>
              </a:defRPr>
            </a:lvl2pPr>
            <a:lvl3pPr marL="1143000" indent="-228600">
              <a:spcBef>
                <a:spcPct val="10000"/>
              </a:spcBef>
              <a:buChar char="•"/>
              <a:defRPr sz="1600">
                <a:solidFill>
                  <a:schemeClr val="tx1"/>
                </a:solidFill>
                <a:latin typeface="Bookman Old Style" panose="02050604050505020204" pitchFamily="18" charset="0"/>
              </a:defRPr>
            </a:lvl3pPr>
            <a:lvl4pPr marL="16002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4pPr>
            <a:lvl5pPr marL="2057400" indent="-22860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5pPr>
            <a:lvl6pPr marL="25146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6pPr>
            <a:lvl7pPr marL="29718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7pPr>
            <a:lvl8pPr marL="34290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8pPr>
            <a:lvl9pPr marL="3886200" indent="-228600" eaLnBrk="0" fontAlgn="base" hangingPunct="0">
              <a:spcBef>
                <a:spcPct val="30000"/>
              </a:spcBef>
              <a:spcAft>
                <a:spcPct val="30000"/>
              </a:spcAft>
              <a:buSzPct val="70000"/>
              <a:buFont typeface="Wingdings" panose="05000000000000000000" pitchFamily="2" charset="2"/>
              <a:buChar char="n"/>
              <a:defRPr sz="1600">
                <a:solidFill>
                  <a:srgbClr val="172450"/>
                </a:solidFill>
                <a:latin typeface="Bookman Old Style" panose="02050604050505020204" pitchFamily="18" charset="0"/>
              </a:defRPr>
            </a:lvl9pPr>
          </a:lstStyle>
          <a:p>
            <a:pPr eaLnBrk="1" hangingPunct="1">
              <a:spcBef>
                <a:spcPct val="0"/>
              </a:spcBef>
              <a:buSzTx/>
              <a:buFontTx/>
              <a:buNone/>
            </a:pPr>
            <a:r>
              <a:rPr lang="es-ES" altLang="es-ES" sz="900"/>
              <a:t>Fundación Renacimiento Demográfico - Demographic Renaissance       Elaborado por Alejandro Macarrón Larumbe</a:t>
            </a:r>
          </a:p>
        </p:txBody>
      </p:sp>
    </p:spTree>
    <p:extLst>
      <p:ext uri="{BB962C8B-B14F-4D97-AF65-F5344CB8AC3E}">
        <p14:creationId xmlns:p14="http://schemas.microsoft.com/office/powerpoint/2010/main" val="412791806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aster">
  <a:themeElements>
    <a:clrScheme name="">
      <a:dk1>
        <a:srgbClr val="000000"/>
      </a:dk1>
      <a:lt1>
        <a:srgbClr val="FFFFFF"/>
      </a:lt1>
      <a:dk2>
        <a:srgbClr val="000000"/>
      </a:dk2>
      <a:lt2>
        <a:srgbClr val="000000"/>
      </a:lt2>
      <a:accent1>
        <a:srgbClr val="618FFD"/>
      </a:accent1>
      <a:accent2>
        <a:srgbClr val="99CCFF"/>
      </a:accent2>
      <a:accent3>
        <a:srgbClr val="FFFFFF"/>
      </a:accent3>
      <a:accent4>
        <a:srgbClr val="000000"/>
      </a:accent4>
      <a:accent5>
        <a:srgbClr val="B7C6FE"/>
      </a:accent5>
      <a:accent6>
        <a:srgbClr val="8AB9E7"/>
      </a:accent6>
      <a:hlink>
        <a:srgbClr val="FDEBA6"/>
      </a:hlink>
      <a:folHlink>
        <a:srgbClr val="E9EBF3"/>
      </a:folHlink>
    </a:clrScheme>
    <a:fontScheme name="Master">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rgbClr val="0066FF"/>
          </a:solidFill>
          <a:prstDash val="solid"/>
          <a:round/>
          <a:headEnd type="none" w="med" len="med"/>
          <a:tailEnd type="none" w="med" len="med"/>
        </a:ln>
        <a:effectLst>
          <a:outerShdw dist="35921" dir="2700000" algn="ctr" rotWithShape="0">
            <a:srgbClr val="808080"/>
          </a:outerShdw>
        </a:effectLst>
      </a:spPr>
      <a:bodyPr vert="horz" wrap="square" lIns="90000" tIns="46800" rIns="90000" bIns="46800" numCol="1" anchor="ctr" anchorCtr="0" compatLnSpc="1">
        <a:prstTxWarp prst="textNoShape">
          <a:avLst/>
        </a:prstTxWarp>
        <a:spAutoFit/>
      </a:bodyPr>
      <a:lstStyle>
        <a:def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defRPr kumimoji="0" lang="de-DE" sz="1400" b="0" i="0" u="none" strike="noStrike" cap="none" normalizeH="0" baseline="0" smtClean="0">
            <a:ln>
              <a:noFill/>
            </a:ln>
            <a:solidFill>
              <a:schemeClr val="tx1"/>
            </a:solidFill>
            <a:effectLst/>
            <a:latin typeface="Bookman Old Style" pitchFamily="18" charset="0"/>
            <a:cs typeface="Times New Roman" pitchFamily="18" charset="0"/>
          </a:defRPr>
        </a:defPPr>
      </a:lstStyle>
    </a:spDef>
    <a:lnDef>
      <a:spPr bwMode="auto">
        <a:xfrm>
          <a:off x="0" y="0"/>
          <a:ext cx="1" cy="1"/>
        </a:xfrm>
        <a:custGeom>
          <a:avLst/>
          <a:gdLst/>
          <a:ahLst/>
          <a:cxnLst/>
          <a:rect l="0" t="0" r="0" b="0"/>
          <a:pathLst/>
        </a:custGeom>
        <a:solidFill>
          <a:schemeClr val="bg1"/>
        </a:solidFill>
        <a:ln w="19050" cap="flat" cmpd="sng" algn="ctr">
          <a:solidFill>
            <a:srgbClr val="0066FF"/>
          </a:solidFill>
          <a:prstDash val="solid"/>
          <a:round/>
          <a:headEnd type="none" w="med" len="med"/>
          <a:tailEnd type="none" w="med" len="med"/>
        </a:ln>
        <a:effectLst>
          <a:outerShdw dist="35921" dir="2700000" algn="ctr" rotWithShape="0">
            <a:srgbClr val="808080"/>
          </a:outerShdw>
        </a:effectLst>
      </a:spPr>
      <a:bodyPr vert="horz" wrap="square" lIns="90000" tIns="46800" rIns="90000" bIns="46800" numCol="1" anchor="ctr" anchorCtr="0" compatLnSpc="1">
        <a:prstTxWarp prst="textNoShape">
          <a:avLst/>
        </a:prstTxWarp>
        <a:spAutoFit/>
      </a:bodyPr>
      <a:lstStyle>
        <a:defPPr marL="185738" marR="0" indent="-185738" algn="l" defTabSz="914400" rtl="0" eaLnBrk="0" fontAlgn="base" latinLnBrk="0" hangingPunct="0">
          <a:lnSpc>
            <a:spcPct val="100000"/>
          </a:lnSpc>
          <a:spcBef>
            <a:spcPct val="50000"/>
          </a:spcBef>
          <a:spcAft>
            <a:spcPct val="50000"/>
          </a:spcAft>
          <a:buClrTx/>
          <a:buSzPct val="100000"/>
          <a:buFontTx/>
          <a:buChar char="•"/>
          <a:tabLst>
            <a:tab pos="6464300" algn="r"/>
          </a:tabLst>
          <a:defRPr kumimoji="0" lang="de-DE" sz="1400" b="0" i="0" u="none" strike="noStrike" cap="none" normalizeH="0" baseline="0" smtClean="0">
            <a:ln>
              <a:noFill/>
            </a:ln>
            <a:solidFill>
              <a:schemeClr val="tx1"/>
            </a:solidFill>
            <a:effectLst/>
            <a:latin typeface="Bookman Old Style" pitchFamily="18" charset="0"/>
            <a:cs typeface="Times New Roman" pitchFamily="18" charset="0"/>
          </a:defRPr>
        </a:defPPr>
      </a:lstStyle>
    </a:lnDef>
  </a:objectDefaults>
  <a:extraClrSchemeLst>
    <a:extraClrScheme>
      <a:clrScheme name="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aster 8">
        <a:dk1>
          <a:srgbClr val="172450"/>
        </a:dk1>
        <a:lt1>
          <a:srgbClr val="FFFFFF"/>
        </a:lt1>
        <a:dk2>
          <a:srgbClr val="172450"/>
        </a:dk2>
        <a:lt2>
          <a:srgbClr val="172450"/>
        </a:lt2>
        <a:accent1>
          <a:srgbClr val="618FFD"/>
        </a:accent1>
        <a:accent2>
          <a:srgbClr val="99CCFF"/>
        </a:accent2>
        <a:accent3>
          <a:srgbClr val="FFFFFF"/>
        </a:accent3>
        <a:accent4>
          <a:srgbClr val="121D43"/>
        </a:accent4>
        <a:accent5>
          <a:srgbClr val="B7C6FE"/>
        </a:accent5>
        <a:accent6>
          <a:srgbClr val="8AB9E7"/>
        </a:accent6>
        <a:hlink>
          <a:srgbClr val="FDEBA6"/>
        </a:hlink>
        <a:folHlink>
          <a:srgbClr val="CFD3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67376</TotalTime>
  <Pages>5</Pages>
  <Words>7585</Words>
  <Application>Microsoft Office PowerPoint</Application>
  <PresentationFormat>Presentación en pantalla (4:3)</PresentationFormat>
  <Paragraphs>498</Paragraphs>
  <Slides>51</Slides>
  <Notes>29</Notes>
  <HiddenSlides>1</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51</vt:i4>
      </vt:variant>
    </vt:vector>
  </HeadingPairs>
  <TitlesOfParts>
    <vt:vector size="58" baseType="lpstr">
      <vt:lpstr>Arial</vt:lpstr>
      <vt:lpstr>Bookman Old Style</vt:lpstr>
      <vt:lpstr>Calibri</vt:lpstr>
      <vt:lpstr>Times New Roman</vt:lpstr>
      <vt:lpstr>Wingdings</vt:lpstr>
      <vt:lpstr>Master</vt:lpstr>
      <vt:lpstr>Diseño personalizado</vt:lpstr>
      <vt:lpstr>Presentación de PowerPoint</vt:lpstr>
      <vt:lpstr>Presentación de PowerPoint</vt:lpstr>
      <vt:lpstr>Presentación de PowerPoint</vt:lpstr>
      <vt:lpstr>Presentación de PowerPoint</vt:lpstr>
      <vt:lpstr>Para profundizar en el tema, el libro “Suicidio demográfico en Occidente y medio mundo”, disponible en Amazon </vt:lpstr>
      <vt:lpstr>Presentación de PowerPoint</vt:lpstr>
      <vt:lpstr>Presentación de PowerPoint</vt:lpstr>
      <vt:lpstr>Mensajes principales (1)</vt:lpstr>
      <vt:lpstr>Mensajes principales (2)</vt:lpstr>
      <vt:lpstr>Como no hay monedas sin dos caras, en una sociedad en declive demográfico también habría ciertos efectos positivos (aunque globalmente no compensen)</vt:lpstr>
      <vt:lpstr>Presentación de PowerPoint</vt:lpstr>
      <vt:lpstr>La Rioja está más envejecida que la media nacional, y en particular sus habitantes españoles. Y desde hace años, en ella hay más muertes que nacimientos, en especial de españoles</vt:lpstr>
      <vt:lpstr>La caída del saldo vegetativo (nacimientos menos muertes) ha sido tremenda en los últimos 40 años en La Rioja </vt:lpstr>
      <vt:lpstr>La Rioja es una de las provincias que pierden población por flujos migratorios interprovinciales, aunque no de las que más</vt:lpstr>
      <vt:lpstr>La fecundidad en España ya caía a partir de 1900 (en realidad, desde algo antes). Está en niveles muy inferiores a los precisos para el relevo generacional desde hace un tercio de siglo, aprox.</vt:lpstr>
      <vt:lpstr>Presentación de PowerPoint</vt:lpstr>
      <vt:lpstr>Presentación de PowerPoint</vt:lpstr>
      <vt:lpstr>Una de los hombres más brillantes y polifacéticos todos los tiempos, Benjamín Franklin, ya predijo a mediados del siglo XVIII que la natalidad caería cuando el país prosperase </vt:lpstr>
      <vt:lpstr>Sin más natalidad y/o (mucha) más inmigración, España tendería a quedar despoblada, y cada vez más envejecida</vt:lpstr>
      <vt:lpstr>El envejecimiento de la población española se aprecia en el incremento del peso de la población mayor y de la mediana de edad, y el descenso de la población infantil y juvenil</vt:lpstr>
      <vt:lpstr>El INE prevé pérdidas de población entre 2016 y 2031 en 39 provincias. 27 perderían más del 5%, y 12, más del 10%. Sin migraciones internas y externas, 45 provincias perderían gente.</vt:lpstr>
      <vt:lpstr>Presentación de PowerPoint</vt:lpstr>
      <vt:lpstr>El declive demográfico plantea retos serios para la economía (1)</vt:lpstr>
      <vt:lpstr>El declive demográfico plantea retos serios para la economía (y 2)</vt:lpstr>
      <vt:lpstr>El gasto en automóviles –y muchos otros bienes de consumo- decrece desde la cercanía a la jubilación del cabeza de familia / sustentador principal, y cae con fuerza tras pasar a retiro</vt:lpstr>
      <vt:lpstr>Por el descenso de los nacimientos, España ha perdido ya una gran parte de su población escolar, pérdida que se acentuará</vt:lpstr>
      <vt:lpstr>Aprox. 50% transacciones inmobiliarias en España son compras de vivienda para el primer hogar propio. El comprador tiene, de media, 35 años. Su número caerá drásticamente hasta 2030.</vt:lpstr>
      <vt:lpstr>Los fallecimientos por enfermedades nervioso-mentales están creciendo con fuerza en España (y Occidente), lo que augura un gran crecimiento del gasto en cuidado de personas dependientes</vt:lpstr>
      <vt:lpstr>El peso del voto de los jubilados y quienes están cerca de serlo podría convertir en gerontocracia la democracia, y dañar la economía en el futuro</vt:lpstr>
      <vt:lpstr>El peso humano de Europa en el mundo ha disminuido de forma drástica, excepto entre los más mayores. Por demografía, no es de extrañar que cada vez contemos menos en el mundo </vt:lpstr>
      <vt:lpstr>Más allá de la economía y la política, en el plano afectivo, una sociedad sin apenas niños parece peor que la de toda la vida</vt:lpstr>
      <vt:lpstr>Tal vez lo peor de todo para el bienestar en una sociedad cada vez más decrépita: la amenaza de un mal final de vida…..</vt:lpstr>
      <vt:lpstr>Presentación de PowerPoint</vt:lpstr>
      <vt:lpstr>Para un repunte suficiente la natalidad se necesitarían cinco grandes cosas</vt:lpstr>
      <vt:lpstr>Qué hacer para fomentar la natalidad (1)</vt:lpstr>
      <vt:lpstr>Qué hacer para fomentar la natalidad (2)</vt:lpstr>
      <vt:lpstr>Presentación de PowerPoint</vt:lpstr>
      <vt:lpstr>¿Son las dificultades económicas la clave principal de que se tengan tan pocos hijos? A juzgar por ciertos datos, no lo parece</vt:lpstr>
      <vt:lpstr>Los hogares con padre y madre casados aún son mayoritarios, y son los que más hijos tienen de media. Pero tienden a disminuir mientras crecen los de parejas de hecho y los monoparentales</vt:lpstr>
      <vt:lpstr>Con la actual tasa de nupcialidad, la mayoría de los españoles jóvenes no se casaría nunca. Antaño, lo hacían casi todos.</vt:lpstr>
      <vt:lpstr>Más de dos de cada cinco niños en España ya nacen de madre no casada </vt:lpstr>
      <vt:lpstr>Presentación de PowerPoint</vt:lpstr>
      <vt:lpstr>Ni la realeza se ha sustraído a la tendencia a la baja de la fecundidad desde hace más de un siglo. Da que pensar (1)</vt:lpstr>
      <vt:lpstr>Ni la realeza se ha sustraído a la tendencia a la baja de la fecundidad desde hace más de un siglo. Da que pensar (2)</vt:lpstr>
      <vt:lpstr>Presentación de PowerPoint</vt:lpstr>
      <vt:lpstr>Presentación de PowerPoint</vt:lpstr>
      <vt:lpstr>Presentación de PowerPoint</vt:lpstr>
      <vt:lpstr>Presentación de PowerPoint</vt:lpstr>
      <vt:lpstr>Sin los inmigrantes, España estaría aún más envejecida y tendría entre 7 y 8 millones de habitantes menos. Pero su capacidad de consumo es bastante menor que la media.</vt:lpstr>
      <vt:lpstr>Un escollo no menor para que la inmigración fuera la respuesta central de los países a su envejecimiento es la opinión pública</vt:lpstr>
      <vt:lpstr>Colofón. Variables que determinarán si el desafío demográfico de España será finalmente un problema gravísimo, poca cosa o algo intermedio. ¡Aún estamos a tiempo de abordarlo!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Alejandro</dc:creator>
  <cp:lastModifiedBy>Alejandro Macarron</cp:lastModifiedBy>
  <cp:revision>4676</cp:revision>
  <cp:lastPrinted>2018-01-18T08:50:08Z</cp:lastPrinted>
  <dcterms:created xsi:type="dcterms:W3CDTF">1997-09-12T14:33:54Z</dcterms:created>
  <dcterms:modified xsi:type="dcterms:W3CDTF">2018-01-19T22:48:14Z</dcterms:modified>
  <cp:category>Master / Form</cp:category>
</cp:coreProperties>
</file>